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33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R7g2NCDAN3nVDOYsBVk4YA==" hashData="QUsFEfNb7Vb/XgU7KXL5rUkYLIVDaCYPUtSGHpEdDxxPDNG9G9iUe62/XfBCRi9QrGsdRkFiLYqNpjaw6srgCw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➡　紹介は </a:t>
            </a:r>
            <a:r>
              <a:rPr kumimoji="1" lang="ja-JP" altLang="en-US" b="1" dirty="0"/>
              <a:t>電気製品に使用</a:t>
            </a:r>
            <a:r>
              <a:rPr kumimoji="1" lang="ja-JP" altLang="en-US" dirty="0"/>
              <a:t>される　</a:t>
            </a:r>
            <a:r>
              <a:rPr kumimoji="1" lang="ja-JP" altLang="en-US" b="1" dirty="0"/>
              <a:t>電子部品の自動選定例</a:t>
            </a:r>
            <a:r>
              <a:rPr kumimoji="1" lang="ja-JP" altLang="en-US" b="0" dirty="0"/>
              <a:t>です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● まず　</a:t>
            </a:r>
            <a:r>
              <a:rPr kumimoji="1" lang="ja-JP" altLang="en-US" b="1" dirty="0"/>
              <a:t>部品を選定する判断の根拠となる情報</a:t>
            </a:r>
            <a:r>
              <a:rPr kumimoji="1" lang="ja-JP" altLang="en-US" dirty="0"/>
              <a:t>を設定します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自己判断</a:t>
            </a:r>
            <a:r>
              <a:rPr kumimoji="1" lang="en-US" altLang="ja-JP" dirty="0"/>
              <a:t>AI </a:t>
            </a:r>
            <a:r>
              <a:rPr kumimoji="1" lang="ja-JP" altLang="en-US" dirty="0"/>
              <a:t>は　このデータを基に</a:t>
            </a:r>
            <a:r>
              <a:rPr kumimoji="1" lang="ja-JP" altLang="en-US" b="1" dirty="0"/>
              <a:t>総合的な判断の考え方データ</a:t>
            </a:r>
            <a:r>
              <a:rPr kumimoji="1" lang="ja-JP" altLang="en-US" dirty="0"/>
              <a:t>を</a:t>
            </a:r>
            <a:endParaRPr kumimoji="1" lang="en-US" altLang="ja-JP" dirty="0"/>
          </a:p>
          <a:p>
            <a:r>
              <a:rPr kumimoji="1" lang="ja-JP" altLang="en-US" dirty="0"/>
              <a:t>　　自動生成します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この</a:t>
            </a:r>
            <a:r>
              <a:rPr kumimoji="1" lang="ja-JP" altLang="en-US" b="1" dirty="0"/>
              <a:t>考え方データ</a:t>
            </a:r>
            <a:r>
              <a:rPr kumimoji="1" lang="ja-JP" altLang="en-US" dirty="0"/>
              <a:t>を基に　</a:t>
            </a:r>
            <a:r>
              <a:rPr kumimoji="1" lang="ja-JP" altLang="en-US" b="1" dirty="0"/>
              <a:t>判断の結果</a:t>
            </a:r>
            <a:r>
              <a:rPr kumimoji="1" lang="ja-JP" altLang="en-US" dirty="0"/>
              <a:t>と　判断根拠情報を含む</a:t>
            </a:r>
            <a:r>
              <a:rPr kumimoji="1" lang="ja-JP" altLang="en-US" b="1" i="0" baseline="0" dirty="0"/>
              <a:t>部品属性が</a:t>
            </a:r>
            <a:endParaRPr kumimoji="1" lang="en-US" altLang="ja-JP" b="1" i="0" baseline="0" dirty="0"/>
          </a:p>
          <a:p>
            <a:r>
              <a:rPr kumimoji="1" lang="en-US" altLang="ja-JP" b="1" i="0" baseline="0" dirty="0"/>
              <a:t>    </a:t>
            </a:r>
            <a:r>
              <a:rPr kumimoji="1" lang="ja-JP" altLang="en-US" b="1" i="0" baseline="0" dirty="0"/>
              <a:t>登録</a:t>
            </a:r>
            <a:r>
              <a:rPr kumimoji="1" lang="ja-JP" altLang="en-US" dirty="0"/>
              <a:t>されたテーブルを</a:t>
            </a:r>
            <a:r>
              <a:rPr kumimoji="1" lang="ja-JP" altLang="en-US" b="1" dirty="0"/>
              <a:t>参照</a:t>
            </a:r>
            <a:r>
              <a:rPr kumimoji="1" lang="ja-JP" altLang="en-US" dirty="0"/>
              <a:t>して　</a:t>
            </a:r>
            <a:r>
              <a:rPr kumimoji="1" lang="ja-JP" altLang="en-US" b="1" dirty="0"/>
              <a:t>判断の結果を出力</a:t>
            </a:r>
            <a:r>
              <a:rPr kumimoji="1" lang="ja-JP" altLang="en-US" dirty="0"/>
              <a:t>します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●このように　</a:t>
            </a:r>
            <a:r>
              <a:rPr kumimoji="1" lang="ja-JP" altLang="en-US" b="1" dirty="0"/>
              <a:t>判断の考え方データ</a:t>
            </a:r>
            <a:r>
              <a:rPr kumimoji="1" lang="ja-JP" altLang="en-US" dirty="0"/>
              <a:t>を</a:t>
            </a:r>
            <a:r>
              <a:rPr kumimoji="1" lang="ja-JP" altLang="en-US" b="1" dirty="0"/>
              <a:t>自動生成</a:t>
            </a:r>
            <a:r>
              <a:rPr kumimoji="1" lang="ja-JP" altLang="en-US" dirty="0"/>
              <a:t>することにより　事前学習を必要としない</a:t>
            </a:r>
            <a:endParaRPr kumimoji="1" lang="en-US" altLang="ja-JP" dirty="0"/>
          </a:p>
          <a:p>
            <a:r>
              <a:rPr kumimoji="1" lang="ja-JP" altLang="en-US" dirty="0"/>
              <a:t>　 </a:t>
            </a:r>
            <a:r>
              <a:rPr kumimoji="1" lang="ja-JP" altLang="en-US" b="1" i="0" baseline="0" dirty="0"/>
              <a:t>リアルタイムの自律判断</a:t>
            </a:r>
            <a:r>
              <a:rPr kumimoji="1" lang="ja-JP" altLang="en-US" dirty="0"/>
              <a:t>を　可能にしています。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b="1" dirty="0"/>
              <a:t>● 次</a:t>
            </a:r>
            <a:endParaRPr kumimoji="1" lang="en-US" altLang="ja-JP" b="1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32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AAA4E-45E6-62AC-4585-7362A123E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912B378-82F6-D1B0-8908-78EE72E281E0}"/>
              </a:ext>
            </a:extLst>
          </p:cNvPr>
          <p:cNvSpPr/>
          <p:nvPr/>
        </p:nvSpPr>
        <p:spPr bwMode="gray">
          <a:xfrm>
            <a:off x="1662446" y="3235395"/>
            <a:ext cx="8884800" cy="465175"/>
          </a:xfrm>
          <a:prstGeom prst="roundRect">
            <a:avLst/>
          </a:prstGeom>
          <a:ln w="38100">
            <a:solidFill>
              <a:srgbClr val="551215"/>
            </a:solidFill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EEF95DD-7FB3-030E-BE46-C531FD51E521}"/>
              </a:ext>
            </a:extLst>
          </p:cNvPr>
          <p:cNvSpPr txBox="1"/>
          <p:nvPr/>
        </p:nvSpPr>
        <p:spPr bwMode="auto">
          <a:xfrm>
            <a:off x="1652921" y="3394689"/>
            <a:ext cx="8903699" cy="365125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判断根拠情報すべての組み合わせについて、組み合わせとしての重みを評価したデータ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0354C06-6886-29AA-AEC2-86EFD16AB1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A1CFA72-8A0B-BC99-D742-F58C86F10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 2018 PLM Revolution Inc.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1519DAB-0B7D-CA91-B348-63926C550636}"/>
              </a:ext>
            </a:extLst>
          </p:cNvPr>
          <p:cNvSpPr txBox="1"/>
          <p:nvPr/>
        </p:nvSpPr>
        <p:spPr bwMode="auto">
          <a:xfrm>
            <a:off x="338328" y="64008"/>
            <a:ext cx="3548258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自律判断が可能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な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AI</a:t>
            </a:r>
            <a:endParaRPr kumimoji="1" lang="ja-JP" altLang="en-US" sz="1400" dirty="0">
              <a:solidFill>
                <a:schemeClr val="accent4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B43A7E-FAFE-65FD-A09F-04D089E06A25}"/>
              </a:ext>
            </a:extLst>
          </p:cNvPr>
          <p:cNvSpPr txBox="1"/>
          <p:nvPr/>
        </p:nvSpPr>
        <p:spPr bwMode="auto">
          <a:xfrm>
            <a:off x="857320" y="5483933"/>
            <a:ext cx="10496215" cy="8020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rtlCol="0" anchor="ctr">
            <a:no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自己判断</a:t>
            </a:r>
            <a:r>
              <a:rPr lang="en-US" altLang="ja-JP" sz="2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sz="2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は判断の根拠情報を基に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90000"/>
                    <a:lumOff val="1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「判断の考え方データ」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を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  <a:lumOff val="2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自動生成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する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    ことにより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  <a:lumOff val="25000"/>
                  </a:schemeClr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事前学習を必要としないリアルタイム</a:t>
            </a:r>
            <a:r>
              <a:rPr lang="ja-JP" altLang="en-US" sz="2200" b="1" dirty="0">
                <a:solidFill>
                  <a:schemeClr val="accent2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の自律判断 </a:t>
            </a:r>
            <a:r>
              <a:rPr lang="ja-JP" altLang="en-US" sz="2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を可能にしている</a:t>
            </a:r>
            <a:r>
              <a:rPr lang="ja-JP" altLang="en-US" sz="22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</a:t>
            </a:r>
            <a:endParaRPr lang="en-US" altLang="ja-JP" sz="220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577541EF-FD19-E05F-167A-E902BE734133}"/>
              </a:ext>
            </a:extLst>
          </p:cNvPr>
          <p:cNvSpPr/>
          <p:nvPr/>
        </p:nvSpPr>
        <p:spPr bwMode="gray">
          <a:xfrm>
            <a:off x="9757435" y="1484571"/>
            <a:ext cx="1347630" cy="402980"/>
          </a:xfrm>
          <a:prstGeom prst="roundRect">
            <a:avLst/>
          </a:prstGeom>
          <a:solidFill>
            <a:schemeClr val="accent2">
              <a:lumMod val="90000"/>
              <a:lumOff val="10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部品番号</a:t>
            </a:r>
            <a:endParaRPr kumimoji="1" lang="ja-JP" altLang="en-US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110" name="直線矢印コネクタ 109">
            <a:extLst>
              <a:ext uri="{FF2B5EF4-FFF2-40B4-BE49-F238E27FC236}">
                <a16:creationId xmlns:a16="http://schemas.microsoft.com/office/drawing/2014/main" id="{112748AA-51B7-ACC5-7F98-935E45448BDF}"/>
              </a:ext>
            </a:extLst>
          </p:cNvPr>
          <p:cNvCxnSpPr>
            <a:cxnSpLocks/>
            <a:endCxn id="68" idx="1"/>
          </p:cNvCxnSpPr>
          <p:nvPr/>
        </p:nvCxnSpPr>
        <p:spPr bwMode="gray">
          <a:xfrm>
            <a:off x="9336761" y="1686060"/>
            <a:ext cx="420674" cy="1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849A9EB6-301C-6842-28BA-D46D2BEE9BCC}"/>
              </a:ext>
            </a:extLst>
          </p:cNvPr>
          <p:cNvCxnSpPr>
            <a:cxnSpLocks/>
            <a:endCxn id="108" idx="0"/>
          </p:cNvCxnSpPr>
          <p:nvPr/>
        </p:nvCxnSpPr>
        <p:spPr bwMode="gray">
          <a:xfrm>
            <a:off x="6104869" y="2094559"/>
            <a:ext cx="0" cy="943261"/>
          </a:xfrm>
          <a:prstGeom prst="line">
            <a:avLst/>
          </a:prstGeom>
          <a:ln w="47625">
            <a:solidFill>
              <a:schemeClr val="bg1">
                <a:lumMod val="50000"/>
              </a:schemeClr>
            </a:solidFill>
            <a:prstDash val="sysDot"/>
            <a:headEnd type="triangl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DB089228-3296-F929-206E-C71754474406}"/>
              </a:ext>
            </a:extLst>
          </p:cNvPr>
          <p:cNvGrpSpPr/>
          <p:nvPr/>
        </p:nvGrpSpPr>
        <p:grpSpPr>
          <a:xfrm>
            <a:off x="1643592" y="4333514"/>
            <a:ext cx="8922553" cy="658616"/>
            <a:chOff x="1643592" y="5380091"/>
            <a:chExt cx="8922553" cy="658616"/>
          </a:xfrm>
        </p:grpSpPr>
        <p:sp>
          <p:nvSpPr>
            <p:cNvPr id="10" name="円柱 9">
              <a:extLst>
                <a:ext uri="{FF2B5EF4-FFF2-40B4-BE49-F238E27FC236}">
                  <a16:creationId xmlns:a16="http://schemas.microsoft.com/office/drawing/2014/main" id="{93A41E31-59C1-64FD-FB6E-952B07B1BC32}"/>
                </a:ext>
              </a:extLst>
            </p:cNvPr>
            <p:cNvSpPr/>
            <p:nvPr/>
          </p:nvSpPr>
          <p:spPr bwMode="gray">
            <a:xfrm>
              <a:off x="1643592" y="5380091"/>
              <a:ext cx="8922553" cy="658616"/>
            </a:xfrm>
            <a:prstGeom prst="can">
              <a:avLst>
                <a:gd name="adj" fmla="val 22623"/>
              </a:avLst>
            </a:prstGeom>
            <a:solidFill>
              <a:schemeClr val="accent1"/>
            </a:soli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236B1B2-C335-A84A-C253-48378007EAC6}"/>
                </a:ext>
              </a:extLst>
            </p:cNvPr>
            <p:cNvSpPr txBox="1"/>
            <p:nvPr/>
          </p:nvSpPr>
          <p:spPr bwMode="auto">
            <a:xfrm>
              <a:off x="2290598" y="5616618"/>
              <a:ext cx="7634452" cy="32294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rtlCol="0" anchor="ctr">
              <a:noAutofit/>
            </a:bodyPr>
            <a:lstStyle/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部品を </a:t>
              </a:r>
              <a:r>
                <a:rPr kumimoji="1" lang="ja-JP" altLang="en-US" b="1" dirty="0">
                  <a:solidFill>
                    <a:schemeClr val="accent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選定する際の判断</a:t>
              </a:r>
              <a:r>
                <a:rPr lang="ja-JP" altLang="en-US" b="1" dirty="0">
                  <a:solidFill>
                    <a:schemeClr val="accent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根拠</a:t>
              </a:r>
              <a:r>
                <a:rPr lang="ja-JP" altLang="en-US" sz="1600" b="1" dirty="0">
                  <a:solidFill>
                    <a:schemeClr val="accent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（複数）</a:t>
              </a:r>
              <a:r>
                <a:rPr lang="ja-JP" altLang="en-US" b="1" dirty="0">
                  <a:solidFill>
                    <a:schemeClr val="accent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情報 </a:t>
              </a:r>
              <a:r>
                <a:rPr lang="ja-JP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を設定するテーブル</a:t>
              </a:r>
              <a:endParaRPr kumimoji="1" lang="ja-JP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112" name="四角形: 角を丸くする 111">
            <a:extLst>
              <a:ext uri="{FF2B5EF4-FFF2-40B4-BE49-F238E27FC236}">
                <a16:creationId xmlns:a16="http://schemas.microsoft.com/office/drawing/2014/main" id="{1E557493-971A-3643-FFA1-7EF7C87864E3}"/>
              </a:ext>
            </a:extLst>
          </p:cNvPr>
          <p:cNvSpPr/>
          <p:nvPr/>
        </p:nvSpPr>
        <p:spPr bwMode="gray">
          <a:xfrm>
            <a:off x="857320" y="2772709"/>
            <a:ext cx="10496215" cy="2485961"/>
          </a:xfrm>
          <a:prstGeom prst="roundRect">
            <a:avLst>
              <a:gd name="adj" fmla="val 3181"/>
            </a:avLst>
          </a:prstGeom>
          <a:noFill/>
          <a:ln w="50800">
            <a:solidFill>
              <a:schemeClr val="accent4">
                <a:lumMod val="90000"/>
                <a:lumOff val="1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934D35F-0EA3-9D12-460A-EAF2F240F31C}"/>
              </a:ext>
            </a:extLst>
          </p:cNvPr>
          <p:cNvGrpSpPr/>
          <p:nvPr/>
        </p:nvGrpSpPr>
        <p:grpSpPr>
          <a:xfrm>
            <a:off x="5106202" y="3839140"/>
            <a:ext cx="1993322" cy="389092"/>
            <a:chOff x="7110618" y="4671197"/>
            <a:chExt cx="1993322" cy="389092"/>
          </a:xfrm>
        </p:grpSpPr>
        <p:sp>
          <p:nvSpPr>
            <p:cNvPr id="8" name="矢印: 下 7">
              <a:extLst>
                <a:ext uri="{FF2B5EF4-FFF2-40B4-BE49-F238E27FC236}">
                  <a16:creationId xmlns:a16="http://schemas.microsoft.com/office/drawing/2014/main" id="{00BDBC45-9D7F-8554-0B73-E6131CF96DE9}"/>
                </a:ext>
              </a:extLst>
            </p:cNvPr>
            <p:cNvSpPr/>
            <p:nvPr/>
          </p:nvSpPr>
          <p:spPr>
            <a:xfrm rot="10800000">
              <a:off x="7110618" y="4671197"/>
              <a:ext cx="1993322" cy="389092"/>
            </a:xfrm>
            <a:prstGeom prst="downArrow">
              <a:avLst>
                <a:gd name="adj1" fmla="val 50000"/>
                <a:gd name="adj2" fmla="val 67407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35000">
                  <a:schemeClr val="tx1">
                    <a:lumMod val="50000"/>
                    <a:lumOff val="50000"/>
                  </a:schemeClr>
                </a:gs>
                <a:gs pos="60000">
                  <a:schemeClr val="tx1">
                    <a:lumMod val="85000"/>
                    <a:lumOff val="15000"/>
                  </a:schemeClr>
                </a:gs>
                <a:gs pos="100000">
                  <a:schemeClr val="tx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07" name="テキスト ボックス 106">
              <a:extLst>
                <a:ext uri="{FF2B5EF4-FFF2-40B4-BE49-F238E27FC236}">
                  <a16:creationId xmlns:a16="http://schemas.microsoft.com/office/drawing/2014/main" id="{17D33F64-9954-6CB0-B20F-96AE51954F97}"/>
                </a:ext>
              </a:extLst>
            </p:cNvPr>
            <p:cNvSpPr txBox="1"/>
            <p:nvPr/>
          </p:nvSpPr>
          <p:spPr bwMode="auto">
            <a:xfrm>
              <a:off x="7597125" y="4737056"/>
              <a:ext cx="1016208" cy="30165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rtlCol="0" anchor="t">
              <a:noAutofit/>
            </a:bodyPr>
            <a:lstStyle/>
            <a:p>
              <a:pPr algn="ctr"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400" b="1" dirty="0">
                  <a:solidFill>
                    <a:schemeClr val="bg1"/>
                  </a:solidFill>
                  <a:effectLst>
                    <a:glow rad="50800">
                      <a:schemeClr val="accent4">
                        <a:lumMod val="90000"/>
                        <a:lumOff val="10000"/>
                        <a:alpha val="5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自動生成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BFACBC4-BF54-504D-4130-AA27EC01DF62}"/>
              </a:ext>
            </a:extLst>
          </p:cNvPr>
          <p:cNvSpPr txBox="1"/>
          <p:nvPr/>
        </p:nvSpPr>
        <p:spPr bwMode="auto">
          <a:xfrm>
            <a:off x="672879" y="752519"/>
            <a:ext cx="3213706" cy="19620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rtlCol="0" anchor="ctr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 </a:t>
            </a:r>
            <a:r>
              <a:rPr kumimoji="1" lang="ja-JP" altLang="en-US" sz="16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部品を自動選定する処理 </a:t>
            </a:r>
            <a:r>
              <a:rPr kumimoji="1" lang="en-US" altLang="ja-JP" sz="1400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z="1400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例</a:t>
            </a:r>
            <a:r>
              <a:rPr kumimoji="1" lang="en-US" altLang="ja-JP" sz="1400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sz="1400" dirty="0">
              <a:solidFill>
                <a:schemeClr val="accent1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D4534B2-AC3C-8EE2-6945-8533D0282038}"/>
              </a:ext>
            </a:extLst>
          </p:cNvPr>
          <p:cNvGrpSpPr/>
          <p:nvPr/>
        </p:nvGrpSpPr>
        <p:grpSpPr>
          <a:xfrm>
            <a:off x="1643592" y="3037820"/>
            <a:ext cx="8922553" cy="365790"/>
            <a:chOff x="1643592" y="4368576"/>
            <a:chExt cx="8922553" cy="365790"/>
          </a:xfrm>
        </p:grpSpPr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7727EBBF-07AF-5960-2731-964D03AD7A45}"/>
                </a:ext>
              </a:extLst>
            </p:cNvPr>
            <p:cNvCxnSpPr/>
            <p:nvPr/>
          </p:nvCxnSpPr>
          <p:spPr bwMode="gray">
            <a:xfrm>
              <a:off x="2026762" y="4553146"/>
              <a:ext cx="2780907" cy="0"/>
            </a:xfrm>
            <a:prstGeom prst="line">
              <a:avLst/>
            </a:prstGeom>
            <a:ln w="22225">
              <a:solidFill>
                <a:schemeClr val="bg1"/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46FF4CF2-AE9E-C804-7D04-7AEF5B56BD91}"/>
                </a:ext>
              </a:extLst>
            </p:cNvPr>
            <p:cNvCxnSpPr/>
            <p:nvPr/>
          </p:nvCxnSpPr>
          <p:spPr bwMode="gray">
            <a:xfrm>
              <a:off x="7392184" y="4554717"/>
              <a:ext cx="2780907" cy="0"/>
            </a:xfrm>
            <a:prstGeom prst="line">
              <a:avLst/>
            </a:prstGeom>
            <a:ln w="22225">
              <a:solidFill>
                <a:schemeClr val="bg1"/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四角形: 角を丸くする 107">
              <a:extLst>
                <a:ext uri="{FF2B5EF4-FFF2-40B4-BE49-F238E27FC236}">
                  <a16:creationId xmlns:a16="http://schemas.microsoft.com/office/drawing/2014/main" id="{6317B6B7-8D7F-7213-A02E-A8A36A5E1EC5}"/>
                </a:ext>
              </a:extLst>
            </p:cNvPr>
            <p:cNvSpPr/>
            <p:nvPr/>
          </p:nvSpPr>
          <p:spPr bwMode="gray">
            <a:xfrm>
              <a:off x="1643592" y="4368576"/>
              <a:ext cx="8922553" cy="365790"/>
            </a:xfrm>
            <a:prstGeom prst="roundRect">
              <a:avLst/>
            </a:prstGeom>
            <a:solidFill>
              <a:schemeClr val="accent2">
                <a:lumMod val="90000"/>
                <a:lumOff val="10000"/>
              </a:schemeClr>
            </a:soli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257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総合的な判断の</a:t>
              </a:r>
              <a:r>
                <a:rPr lang="ja-JP" altLang="en-US" b="1" dirty="0">
                  <a:solidFill>
                    <a:schemeClr val="accent1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考え方データ</a:t>
              </a:r>
              <a:endPara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1C0B23B-B659-3B24-B59D-ABDE5FDCD47B}"/>
              </a:ext>
            </a:extLst>
          </p:cNvPr>
          <p:cNvSpPr txBox="1"/>
          <p:nvPr/>
        </p:nvSpPr>
        <p:spPr bwMode="auto">
          <a:xfrm>
            <a:off x="1422828" y="6393610"/>
            <a:ext cx="9478146" cy="297721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プログラムは共用可能な</a:t>
            </a:r>
            <a:r>
              <a:rPr kumimoji="1" lang="ja-JP" altLang="en-US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汎用型</a:t>
            </a:r>
            <a:r>
              <a:rPr kumimoji="1" lang="en-US" altLang="ja-JP" sz="1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ですが </a:t>
            </a:r>
            <a:r>
              <a:rPr kumimoji="1" lang="en-US" altLang="ja-JP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AGI </a:t>
            </a: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ではありません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（創造性や自律学習などの機能はありません）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AFBB351-B3A3-7B82-0326-90DF0612C832}"/>
              </a:ext>
            </a:extLst>
          </p:cNvPr>
          <p:cNvSpPr txBox="1"/>
          <p:nvPr/>
        </p:nvSpPr>
        <p:spPr bwMode="auto">
          <a:xfrm>
            <a:off x="6122145" y="2267939"/>
            <a:ext cx="2356993" cy="276816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判断結果テーブルを参照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2263AAD-119B-A17B-F28A-104BEEFAD5EB}"/>
              </a:ext>
            </a:extLst>
          </p:cNvPr>
          <p:cNvSpPr txBox="1"/>
          <p:nvPr/>
        </p:nvSpPr>
        <p:spPr bwMode="auto">
          <a:xfrm>
            <a:off x="9710301" y="1181757"/>
            <a:ext cx="1499276" cy="276816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判断結果を出力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EE44639-18A0-1B7C-AA62-0C26261CC106}"/>
              </a:ext>
            </a:extLst>
          </p:cNvPr>
          <p:cNvSpPr/>
          <p:nvPr/>
        </p:nvSpPr>
        <p:spPr bwMode="gray">
          <a:xfrm>
            <a:off x="9849683" y="64008"/>
            <a:ext cx="2119710" cy="365125"/>
          </a:xfrm>
          <a:prstGeom prst="rect">
            <a:avLst/>
          </a:prstGeom>
          <a:noFill/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A582E83-005B-DC68-C936-213FD0409969}"/>
              </a:ext>
            </a:extLst>
          </p:cNvPr>
          <p:cNvGrpSpPr/>
          <p:nvPr/>
        </p:nvGrpSpPr>
        <p:grpSpPr>
          <a:xfrm>
            <a:off x="857320" y="645971"/>
            <a:ext cx="8600836" cy="1496213"/>
            <a:chOff x="857320" y="645971"/>
            <a:chExt cx="8600836" cy="1496213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99467DA8-0106-D539-DD54-1E238A962A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7320" y="645971"/>
              <a:ext cx="8600836" cy="1496213"/>
            </a:xfrm>
            <a:prstGeom prst="rect">
              <a:avLst/>
            </a:prstGeom>
          </p:spPr>
        </p:pic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AD0CE9EE-5FDE-94A4-D569-23825C8033F7}"/>
                </a:ext>
              </a:extLst>
            </p:cNvPr>
            <p:cNvSpPr/>
            <p:nvPr/>
          </p:nvSpPr>
          <p:spPr bwMode="gray">
            <a:xfrm>
              <a:off x="4371975" y="1291590"/>
              <a:ext cx="1476375" cy="213928"/>
            </a:xfrm>
            <a:prstGeom prst="rect">
              <a:avLst/>
            </a:prstGeom>
            <a:solidFill>
              <a:srgbClr val="E6EAEF"/>
            </a:solidFill>
            <a:ln w="19050">
              <a:noFill/>
              <a:prstDash val="solid"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8CDBA6-6D52-331A-0C95-362C256DF0FD}"/>
              </a:ext>
            </a:extLst>
          </p:cNvPr>
          <p:cNvSpPr txBox="1"/>
          <p:nvPr/>
        </p:nvSpPr>
        <p:spPr bwMode="auto">
          <a:xfrm>
            <a:off x="1537128" y="1254671"/>
            <a:ext cx="6981828" cy="295231"/>
          </a:xfrm>
          <a:prstGeom prst="rect">
            <a:avLst/>
          </a:prstGeom>
          <a:noFill/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判断結果とその属性テーブル</a:t>
            </a:r>
            <a:r>
              <a:rPr lang="ja-JP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（判断結果と判断材料との関わりを</a:t>
            </a:r>
            <a:r>
              <a:rPr lang="ja-JP" altLang="en-US" sz="12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学習させたモデルではない</a:t>
            </a:r>
            <a:r>
              <a:rPr lang="ja-JP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kumimoji="1" lang="ja-JP" altLang="en-US" sz="1200" b="1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2390578-A2DB-2BDF-E3B0-1B677B76C9C9}"/>
              </a:ext>
            </a:extLst>
          </p:cNvPr>
          <p:cNvSpPr txBox="1"/>
          <p:nvPr/>
        </p:nvSpPr>
        <p:spPr bwMode="auto">
          <a:xfrm>
            <a:off x="856203" y="2499053"/>
            <a:ext cx="2863310" cy="21919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自己判断</a:t>
            </a:r>
            <a:r>
              <a:rPr kumimoji="1" lang="en-US" altLang="ja-JP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kumimoji="1" lang="ja-JP" altLang="en-US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による判断処理部分</a:t>
            </a:r>
          </a:p>
        </p:txBody>
      </p:sp>
    </p:spTree>
    <p:extLst>
      <p:ext uri="{BB962C8B-B14F-4D97-AF65-F5344CB8AC3E}">
        <p14:creationId xmlns:p14="http://schemas.microsoft.com/office/powerpoint/2010/main" val="14143789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7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5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25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7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3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3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4" grpId="0"/>
      <p:bldP spid="7" grpId="0" uiExpand="1" build="p" animBg="1"/>
      <p:bldP spid="68" grpId="0" animBg="1"/>
      <p:bldP spid="112" grpId="0" animBg="1"/>
      <p:bldP spid="12" grpId="0"/>
      <p:bldP spid="17" grpId="0"/>
      <p:bldP spid="31" grpId="0"/>
      <p:bldP spid="32" grpId="0"/>
      <p:bldP spid="19" grpId="0"/>
      <p:bldP spid="27" grpId="0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220610</TotalTime>
  <Words>298</Words>
  <Application>Microsoft Office PowerPoint</Application>
  <PresentationFormat>ワイド画面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11290</cp:revision>
  <cp:lastPrinted>2025-08-11T09:12:53Z</cp:lastPrinted>
  <dcterms:created xsi:type="dcterms:W3CDTF">2014-08-31T08:28:54Z</dcterms:created>
  <dcterms:modified xsi:type="dcterms:W3CDTF">2025-10-29T03:24:25Z</dcterms:modified>
</cp:coreProperties>
</file>