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22"/>
  </p:notesMasterIdLst>
  <p:handoutMasterIdLst>
    <p:handoutMasterId r:id="rId23"/>
  </p:handoutMasterIdLst>
  <p:sldIdLst>
    <p:sldId id="2134805828" r:id="rId2"/>
    <p:sldId id="2134805908" r:id="rId3"/>
    <p:sldId id="2134805893" r:id="rId4"/>
    <p:sldId id="2134805894" r:id="rId5"/>
    <p:sldId id="2134805911" r:id="rId6"/>
    <p:sldId id="2134805895" r:id="rId7"/>
    <p:sldId id="2134805902" r:id="rId8"/>
    <p:sldId id="2134805909" r:id="rId9"/>
    <p:sldId id="2134805896" r:id="rId10"/>
    <p:sldId id="2134805897" r:id="rId11"/>
    <p:sldId id="2134805899" r:id="rId12"/>
    <p:sldId id="2134805913" r:id="rId13"/>
    <p:sldId id="2134805912" r:id="rId14"/>
    <p:sldId id="2134805900" r:id="rId15"/>
    <p:sldId id="2134805898" r:id="rId16"/>
    <p:sldId id="2134805901" r:id="rId17"/>
    <p:sldId id="2134805906" r:id="rId18"/>
    <p:sldId id="2134805907" r:id="rId19"/>
    <p:sldId id="2134805904" r:id="rId20"/>
    <p:sldId id="2134805892" r:id="rId21"/>
  </p:sldIdLst>
  <p:sldSz cx="12192000" cy="6858000"/>
  <p:notesSz cx="10018713" cy="6888163"/>
  <p:defaultTextStyle>
    <a:defPPr>
      <a:defRPr lang="ja-JP"/>
    </a:defPPr>
    <a:lvl1pPr marL="0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57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87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516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645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73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902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032" algn="l" defTabSz="9142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EGDPeOGzxCbhZ4QvtItYg==" hashData="WwMKkJE+UsDhQvD1etWifXN8jbDB8tKeQp322hxf4OCdTxii09fHxAbnJJ4RZsoQ+KQVt2wwRoQu+KWJvwpHXg=="/>
  <p:extLst>
    <p:ext uri="{521415D9-36F7-43E2-AB2F-B90AF26B5E84}">
      <p14:sectionLst xmlns:p14="http://schemas.microsoft.com/office/powerpoint/2010/main">
        <p14:section name="既定のセクション" id="{82336B34-139A-4BFC-80AA-021A1587562B}">
          <p14:sldIdLst>
            <p14:sldId id="2134805828"/>
            <p14:sldId id="2134805908"/>
            <p14:sldId id="2134805893"/>
            <p14:sldId id="2134805894"/>
            <p14:sldId id="2134805911"/>
            <p14:sldId id="2134805895"/>
            <p14:sldId id="2134805902"/>
            <p14:sldId id="2134805909"/>
            <p14:sldId id="2134805896"/>
            <p14:sldId id="2134805897"/>
            <p14:sldId id="2134805899"/>
            <p14:sldId id="2134805913"/>
            <p14:sldId id="2134805912"/>
            <p14:sldId id="2134805900"/>
            <p14:sldId id="2134805898"/>
            <p14:sldId id="2134805901"/>
            <p14:sldId id="2134805906"/>
            <p14:sldId id="2134805907"/>
            <p14:sldId id="2134805904"/>
            <p14:sldId id="21348058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加藤幸司" initials="加藤幸司" lastIdx="2" clrIdx="0">
    <p:extLst>
      <p:ext uri="{19B8F6BF-5375-455C-9EA6-DF929625EA0E}">
        <p15:presenceInfo xmlns:p15="http://schemas.microsoft.com/office/powerpoint/2012/main" userId="加藤幸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A9E5"/>
    <a:srgbClr val="000000"/>
    <a:srgbClr val="4C216D"/>
    <a:srgbClr val="25005C"/>
    <a:srgbClr val="004164"/>
    <a:srgbClr val="FFFFFF"/>
    <a:srgbClr val="616161"/>
    <a:srgbClr val="4F4F4F"/>
    <a:srgbClr val="505050"/>
    <a:srgbClr val="6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2" autoAdjust="0"/>
    <p:restoredTop sz="96242" autoAdjust="0"/>
  </p:normalViewPr>
  <p:slideViewPr>
    <p:cSldViewPr snapToGrid="0">
      <p:cViewPr varScale="1">
        <p:scale>
          <a:sx n="90" d="100"/>
          <a:sy n="90" d="100"/>
        </p:scale>
        <p:origin x="219" y="48"/>
      </p:cViewPr>
      <p:guideLst>
        <p:guide orient="horz" pos="2161"/>
        <p:guide pos="3841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546" y="11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977" y="7"/>
            <a:ext cx="4341443" cy="345605"/>
          </a:xfrm>
          <a:prstGeom prst="rect">
            <a:avLst/>
          </a:prstGeom>
        </p:spPr>
        <p:txBody>
          <a:bodyPr vert="horz" lIns="96491" tIns="48246" rIns="96491" bIns="48246" rtlCol="0"/>
          <a:lstStyle>
            <a:lvl1pPr algn="r">
              <a:defRPr sz="1200"/>
            </a:lvl1pPr>
          </a:lstStyle>
          <a:p>
            <a:r>
              <a:rPr kumimoji="1" lang="en-US" altLang="ja-JP"/>
              <a:t>2018/6/12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977" y="6542569"/>
            <a:ext cx="4341443" cy="345603"/>
          </a:xfrm>
          <a:prstGeom prst="rect">
            <a:avLst/>
          </a:prstGeom>
        </p:spPr>
        <p:txBody>
          <a:bodyPr vert="horz" lIns="96491" tIns="48246" rIns="96491" bIns="48246" rtlCol="0" anchor="b"/>
          <a:lstStyle>
            <a:lvl1pPr algn="r">
              <a:defRPr sz="1200"/>
            </a:lvl1pPr>
          </a:lstStyle>
          <a:p>
            <a:fld id="{ECAA7688-8FB2-4D9D-AF58-86A895A0C23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ヘッダー プレースホルダー 5"/>
          <p:cNvSpPr>
            <a:spLocks noGrp="1"/>
          </p:cNvSpPr>
          <p:nvPr>
            <p:ph type="hdr" sz="quarter"/>
          </p:nvPr>
        </p:nvSpPr>
        <p:spPr>
          <a:xfrm>
            <a:off x="27" y="7"/>
            <a:ext cx="4341443" cy="345605"/>
          </a:xfrm>
          <a:prstGeom prst="rect">
            <a:avLst/>
          </a:prstGeom>
        </p:spPr>
        <p:txBody>
          <a:bodyPr vert="horz" lIns="96491" tIns="48246" rIns="96491" bIns="482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2"/>
          </p:nvPr>
        </p:nvSpPr>
        <p:spPr>
          <a:xfrm>
            <a:off x="27" y="6542569"/>
            <a:ext cx="4341443" cy="345603"/>
          </a:xfrm>
          <a:prstGeom prst="rect">
            <a:avLst/>
          </a:prstGeom>
        </p:spPr>
        <p:txBody>
          <a:bodyPr vert="horz" lIns="96491" tIns="48246" rIns="96491" bIns="48246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© 2018 PLM Revolution Inc.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22824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7" y="7"/>
            <a:ext cx="4341443" cy="345605"/>
          </a:xfrm>
          <a:prstGeom prst="rect">
            <a:avLst/>
          </a:prstGeom>
        </p:spPr>
        <p:txBody>
          <a:bodyPr vert="horz" lIns="96491" tIns="48246" rIns="96491" bIns="482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256021" y="7"/>
            <a:ext cx="4341443" cy="345605"/>
          </a:xfrm>
          <a:prstGeom prst="rect">
            <a:avLst/>
          </a:prstGeom>
        </p:spPr>
        <p:txBody>
          <a:bodyPr vert="horz" lIns="96491" tIns="48246" rIns="96491" bIns="48246" rtlCol="0"/>
          <a:lstStyle>
            <a:lvl1pPr algn="r">
              <a:defRPr sz="1200"/>
            </a:lvl1pPr>
          </a:lstStyle>
          <a:p>
            <a:r>
              <a:rPr kumimoji="1" lang="en-US" altLang="ja-JP"/>
              <a:t>2018/6/12</a:t>
            </a:r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361950"/>
            <a:ext cx="5595937" cy="3148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91" tIns="48246" rIns="96491" bIns="4824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219784" y="3634794"/>
            <a:ext cx="8014970" cy="2712214"/>
          </a:xfrm>
          <a:prstGeom prst="rect">
            <a:avLst/>
          </a:prstGeom>
        </p:spPr>
        <p:txBody>
          <a:bodyPr vert="horz" lIns="96491" tIns="48246" rIns="96491" bIns="48246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35182" y="6542569"/>
            <a:ext cx="4341443" cy="345603"/>
          </a:xfrm>
          <a:prstGeom prst="rect">
            <a:avLst/>
          </a:prstGeom>
        </p:spPr>
        <p:txBody>
          <a:bodyPr vert="horz" lIns="96491" tIns="48246" rIns="96491" bIns="48246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© 2018 PLM Revolution Inc.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339812" y="6542569"/>
            <a:ext cx="4341443" cy="345603"/>
          </a:xfrm>
          <a:prstGeom prst="rect">
            <a:avLst/>
          </a:prstGeom>
        </p:spPr>
        <p:txBody>
          <a:bodyPr vert="horz" lIns="96491" tIns="48246" rIns="96491" bIns="48246" rtlCol="0" anchor="b"/>
          <a:lstStyle>
            <a:lvl1pPr algn="r">
              <a:defRPr sz="1200"/>
            </a:lvl1pPr>
          </a:lstStyle>
          <a:p>
            <a:fld id="{21BA0EAC-54C0-4D1B-9A8D-9531CB1C1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86890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57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87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16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645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73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902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032" algn="l" defTabSz="9142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●はじめまして！</a:t>
            </a:r>
            <a:endParaRPr kumimoji="1" lang="en-US" altLang="ja-JP" dirty="0"/>
          </a:p>
          <a:p>
            <a:r>
              <a:rPr kumimoji="1" lang="ja-JP" altLang="en-US" b="0" dirty="0"/>
              <a:t>　 只今　ご紹介にあずかりました　代表の</a:t>
            </a:r>
            <a:r>
              <a:rPr kumimoji="1" lang="ja-JP" altLang="en-US" b="1" dirty="0"/>
              <a:t>加藤</a:t>
            </a:r>
            <a:r>
              <a:rPr kumimoji="1" lang="ja-JP" altLang="en-US" dirty="0"/>
              <a:t>と申します</a:t>
            </a:r>
            <a:endParaRPr kumimoji="1" lang="en-US" altLang="ja-JP" dirty="0"/>
          </a:p>
          <a:p>
            <a:r>
              <a:rPr kumimoji="1" lang="en-US" altLang="ja-JP" dirty="0"/>
              <a:t>   </a:t>
            </a:r>
          </a:p>
          <a:p>
            <a:r>
              <a:rPr kumimoji="1" lang="en-US" altLang="ja-JP" dirty="0"/>
              <a:t>   OR</a:t>
            </a:r>
            <a:r>
              <a:rPr kumimoji="1" lang="ja-JP" altLang="en-US" dirty="0"/>
              <a:t>　株式会社</a:t>
            </a:r>
            <a:r>
              <a:rPr kumimoji="1" lang="en-US" altLang="ja-JP" dirty="0"/>
              <a:t>PLM</a:t>
            </a:r>
            <a:r>
              <a:rPr kumimoji="1" lang="ja-JP" altLang="en-US" dirty="0"/>
              <a:t>レボリューション　代表の加藤と申します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本日は　</a:t>
            </a:r>
            <a:r>
              <a:rPr kumimoji="1" lang="ja-JP" altLang="en-US" b="1" dirty="0"/>
              <a:t>自律判断を可能にした</a:t>
            </a:r>
            <a:r>
              <a:rPr kumimoji="1" lang="en-US" altLang="ja-JP" b="1" dirty="0"/>
              <a:t>AI</a:t>
            </a:r>
            <a:r>
              <a:rPr kumimoji="1" lang="ja-JP" altLang="en-US" b="1" dirty="0"/>
              <a:t>特許　</a:t>
            </a:r>
            <a:r>
              <a:rPr kumimoji="1" lang="ja-JP" altLang="en-US" dirty="0"/>
              <a:t>につきまして　紹介させていただきます</a:t>
            </a:r>
          </a:p>
          <a:p>
            <a:r>
              <a:rPr kumimoji="1" lang="ja-JP" altLang="en-US" dirty="0"/>
              <a:t>　どうぞ　よろしくお願いいたします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b="1" dirty="0"/>
              <a:t>● 次</a:t>
            </a:r>
            <a:endParaRPr kumimoji="1" lang="en-US" altLang="ja-JP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2018/6/12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en-US" altLang="ja-JP"/>
              <a:t>© 2018 PLM Revolution Inc.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A0EAC-54C0-4D1B-9A8D-9531CB1C1DB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9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質疑応答の時間が取れず、申し訳けありません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別途、メールをいただければ、ご回答を差し上げます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ご清聴、ありがとうございました！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2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2018/6/12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kumimoji="1" lang="en-US" altLang="ja-JP"/>
              <a:t>© 2018 PLM Revolution Inc.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A0EAC-54C0-4D1B-9A8D-9531CB1C1DB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30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E8A99D3-2F2B-2F9F-37F5-3B3B8CB03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55121" y="6561198"/>
            <a:ext cx="647700" cy="365125"/>
          </a:xfrm>
        </p:spPr>
        <p:txBody>
          <a:bodyPr/>
          <a:lstStyle>
            <a:lvl1pPr>
              <a:defRPr kumimoj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Osaka" charset="-128"/>
              </a:defRPr>
            </a:lvl1pPr>
          </a:lstStyle>
          <a:p>
            <a:fld id="{C82DA442-602A-4D47-B9E7-55C427C6B73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5D8A23-7FC1-D03E-EC06-BBB6CB5DE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3032" y="6532272"/>
            <a:ext cx="234256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r>
              <a:rPr lang="en-US" altLang="ja-JP"/>
              <a:t>© 2018 PLM Revolution Inc.</a:t>
            </a:r>
            <a:endParaRPr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1FE7AD7-F181-0D88-E2C8-CFABBE6ECA17}"/>
              </a:ext>
            </a:extLst>
          </p:cNvPr>
          <p:cNvCxnSpPr/>
          <p:nvPr/>
        </p:nvCxnSpPr>
        <p:spPr bwMode="gray">
          <a:xfrm>
            <a:off x="0" y="522615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83AD91B-9F37-B3D3-CF8F-7E1707993762}"/>
              </a:ext>
            </a:extLst>
          </p:cNvPr>
          <p:cNvCxnSpPr/>
          <p:nvPr/>
        </p:nvCxnSpPr>
        <p:spPr bwMode="gray">
          <a:xfrm>
            <a:off x="0" y="522615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064DEC8-97C0-A77A-98F8-A1CF9BC50ECB}"/>
              </a:ext>
            </a:extLst>
          </p:cNvPr>
          <p:cNvCxnSpPr/>
          <p:nvPr/>
        </p:nvCxnSpPr>
        <p:spPr bwMode="gray">
          <a:xfrm>
            <a:off x="0" y="522615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6AC52E5-B738-52CE-D9B8-02FFBAC08CE3}"/>
              </a:ext>
            </a:extLst>
          </p:cNvPr>
          <p:cNvCxnSpPr/>
          <p:nvPr/>
        </p:nvCxnSpPr>
        <p:spPr bwMode="gray">
          <a:xfrm>
            <a:off x="0" y="522615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E84DD6A-A387-6094-DA38-2607A04AAFD5}"/>
              </a:ext>
            </a:extLst>
          </p:cNvPr>
          <p:cNvCxnSpPr/>
          <p:nvPr userDrawn="1"/>
        </p:nvCxnSpPr>
        <p:spPr bwMode="gray">
          <a:xfrm>
            <a:off x="0" y="522615"/>
            <a:ext cx="12192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BD09BF8-62A8-BC5C-4959-D0D323E49E2C}"/>
              </a:ext>
            </a:extLst>
          </p:cNvPr>
          <p:cNvCxnSpPr/>
          <p:nvPr userDrawn="1"/>
        </p:nvCxnSpPr>
        <p:spPr bwMode="gray">
          <a:xfrm>
            <a:off x="0" y="522615"/>
            <a:ext cx="12192000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6">
            <a:extLst>
              <a:ext uri="{FF2B5EF4-FFF2-40B4-BE49-F238E27FC236}">
                <a16:creationId xmlns:a16="http://schemas.microsoft.com/office/drawing/2014/main" id="{5BA6A3AA-546C-1AC8-AF49-8D9F867A2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5" b="12849"/>
          <a:stretch/>
        </p:blipFill>
        <p:spPr bwMode="auto">
          <a:xfrm>
            <a:off x="2286000" y="0"/>
            <a:ext cx="9914400" cy="52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6F45036-63DA-4879-8B91-099F0E7E7E42}"/>
              </a:ext>
            </a:extLst>
          </p:cNvPr>
          <p:cNvSpPr/>
          <p:nvPr userDrawn="1"/>
        </p:nvSpPr>
        <p:spPr bwMode="gray">
          <a:xfrm>
            <a:off x="0" y="1756"/>
            <a:ext cx="2335609" cy="521390"/>
          </a:xfrm>
          <a:prstGeom prst="rect">
            <a:avLst/>
          </a:prstGeom>
          <a:solidFill>
            <a:srgbClr val="656565"/>
          </a:solidFill>
          <a:ln w="12700">
            <a:noFill/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7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C812AE-F0A3-4A6F-A47C-D04C1C47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6983" y="6582067"/>
            <a:ext cx="653936" cy="317501"/>
          </a:xfrm>
        </p:spPr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A46868C-093D-8047-BF1C-0DAF8FDAE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59823" y="6644082"/>
            <a:ext cx="2088913" cy="23548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1pPr>
          </a:lstStyle>
          <a:p>
            <a:r>
              <a:rPr lang="en-US" altLang="ja-JP"/>
              <a:t>© 2018 PLM Revolution Inc.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06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9980" y="6492878"/>
            <a:ext cx="495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644B9E-93E5-9FE2-66B7-D0E0626C1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19569" y="6644082"/>
            <a:ext cx="2088913" cy="23548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1pPr>
          </a:lstStyle>
          <a:p>
            <a:r>
              <a:rPr lang="en-US" altLang="ja-JP"/>
              <a:t>© 2018 PLM Revolution Inc.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383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3" r:id="rId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dt="0"/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7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8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69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1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1" indent="-228606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0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2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3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3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5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5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5" algn="l" defTabSz="91442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4265CF7-A1C0-DC53-F7FD-8A07910A0717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屋内, 男, 探す, フロン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1193F11-4C9C-79AC-A092-338D982DD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96D72E2-FA09-D0A0-1ECF-A12DE48B27A4}"/>
              </a:ext>
            </a:extLst>
          </p:cNvPr>
          <p:cNvSpPr/>
          <p:nvPr/>
        </p:nvSpPr>
        <p:spPr bwMode="gray">
          <a:xfrm>
            <a:off x="0" y="0"/>
            <a:ext cx="12195460" cy="6858000"/>
          </a:xfrm>
          <a:prstGeom prst="rect">
            <a:avLst/>
          </a:prstGeom>
          <a:solidFill>
            <a:schemeClr val="tx1">
              <a:alpha val="51000"/>
            </a:schemeClr>
          </a:solidFill>
          <a:ln w="12700">
            <a:solidFill>
              <a:schemeClr val="bg1">
                <a:lumMod val="50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E3F1E43-219C-40B0-5380-013F7A995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162" y="6422853"/>
            <a:ext cx="1689064" cy="24599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6BAE817-959E-D43E-23A1-95B2EA9853F0}"/>
              </a:ext>
            </a:extLst>
          </p:cNvPr>
          <p:cNvSpPr txBox="1"/>
          <p:nvPr/>
        </p:nvSpPr>
        <p:spPr bwMode="auto">
          <a:xfrm>
            <a:off x="8325332" y="5721403"/>
            <a:ext cx="3791508" cy="906717"/>
          </a:xfrm>
          <a:prstGeom prst="rect">
            <a:avLst/>
          </a:prstGeom>
          <a:noFill/>
          <a:ln w="9525">
            <a:noFill/>
          </a:ln>
        </p:spPr>
        <p:txBody>
          <a:bodyPr vert="horz" wrap="none" rtlCol="0" anchor="t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株式会社 </a:t>
            </a:r>
            <a:r>
              <a:rPr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PLM</a:t>
            </a:r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レボリューション</a:t>
            </a:r>
            <a:endParaRPr lang="en-US" altLang="ja-JP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代表取締役社長　加藤　幸司</a:t>
            </a:r>
            <a:endParaRPr lang="en-US" altLang="ja-JP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4F40FF-EB55-6689-708D-13A1FF6759C8}"/>
              </a:ext>
            </a:extLst>
          </p:cNvPr>
          <p:cNvSpPr txBox="1"/>
          <p:nvPr/>
        </p:nvSpPr>
        <p:spPr bwMode="auto">
          <a:xfrm>
            <a:off x="3461" y="1946487"/>
            <a:ext cx="12185078" cy="650449"/>
          </a:xfrm>
          <a:prstGeom prst="rect">
            <a:avLst/>
          </a:prstGeom>
          <a:noFill/>
          <a:ln w="9525">
            <a:noFill/>
          </a:ln>
          <a:effectLst>
            <a:outerShdw blurRad="50800" dist="63500" dir="2700000" algn="tl" rotWithShape="0">
              <a:prstClr val="black">
                <a:alpha val="70000"/>
              </a:prstClr>
            </a:outerShdw>
          </a:effectLst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solidFill>
                  <a:schemeClr val="accent4">
                    <a:lumMod val="25000"/>
                    <a:lumOff val="75000"/>
                  </a:schemeClr>
                </a:solidFill>
                <a:effectLst>
                  <a:outerShdw blurRad="50800" dist="50800" dir="2700000" algn="tl" rotWithShape="0">
                    <a:schemeClr val="tx1">
                      <a:alpha val="70000"/>
                    </a:scheme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リアルタイム自律判断</a:t>
            </a:r>
            <a:r>
              <a:rPr lang="en-US" altLang="ja-JP" sz="4400" b="1" dirty="0">
                <a:solidFill>
                  <a:schemeClr val="accent4">
                    <a:lumMod val="25000"/>
                    <a:lumOff val="75000"/>
                  </a:schemeClr>
                </a:solidFill>
                <a:effectLst>
                  <a:outerShdw blurRad="50800" dist="50800" dir="2700000" algn="tl" rotWithShape="0">
                    <a:schemeClr val="tx1">
                      <a:alpha val="70000"/>
                    </a:scheme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4400" b="1" dirty="0">
                <a:solidFill>
                  <a:schemeClr val="accent4">
                    <a:lumMod val="25000"/>
                    <a:lumOff val="75000"/>
                  </a:schemeClr>
                </a:solidFill>
                <a:effectLst>
                  <a:outerShdw blurRad="50800" dist="50800" dir="2700000" algn="tl" rotWithShape="0">
                    <a:schemeClr val="tx1">
                      <a:alpha val="70000"/>
                    </a:scheme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とは？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DC4565-61F6-ECCD-08CE-D9826A2D5A4C}"/>
              </a:ext>
            </a:extLst>
          </p:cNvPr>
          <p:cNvSpPr txBox="1"/>
          <p:nvPr/>
        </p:nvSpPr>
        <p:spPr bwMode="auto">
          <a:xfrm>
            <a:off x="1" y="2554666"/>
            <a:ext cx="12191999" cy="133860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78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70000"/>
                    </a:prst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お伝えしたいこと</a:t>
            </a:r>
            <a:endParaRPr kumimoji="1" lang="ja-JP" altLang="en-US" sz="7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70000"/>
                  </a:prst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808611-6EB6-52AF-7919-E3C37F65F8AF}"/>
              </a:ext>
            </a:extLst>
          </p:cNvPr>
          <p:cNvSpPr txBox="1"/>
          <p:nvPr/>
        </p:nvSpPr>
        <p:spPr bwMode="auto">
          <a:xfrm>
            <a:off x="6965955" y="4769406"/>
            <a:ext cx="4867087" cy="867301"/>
          </a:xfrm>
          <a:prstGeom prst="rect">
            <a:avLst/>
          </a:prstGeom>
          <a:noFill/>
          <a:ln w="9525">
            <a:noFill/>
          </a:ln>
          <a:effectLst/>
        </p:spPr>
        <p:txBody>
          <a:bodyPr vert="horz" wrap="none" rtlCol="0" anchor="t">
            <a:no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</a:t>
            </a:r>
            <a:r>
              <a:rPr lang="ja-JP" altLang="en-US" sz="2000" dirty="0">
                <a:solidFill>
                  <a:schemeClr val="accent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国内特許第７１２４２５９号 </a:t>
            </a:r>
            <a:r>
              <a:rPr lang="ja-JP" altLang="en-US" sz="160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（米国</a:t>
            </a:r>
            <a:r>
              <a:rPr lang="ja-JP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特許出願中）</a:t>
            </a:r>
            <a:endParaRPr lang="en-US" altLang="ja-JP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>
                <a:solidFill>
                  <a:srgbClr val="002336">
                    <a:lumMod val="25000"/>
                    <a:lumOff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 商標登録第６８９１４３８号 </a:t>
            </a:r>
            <a:r>
              <a:rPr lang="ja-JP" altLang="en-US" sz="1600" b="1" dirty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（自己判断</a:t>
            </a:r>
            <a:r>
              <a:rPr lang="en-US" altLang="ja-JP" sz="1600" b="1" dirty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AI®</a:t>
            </a:r>
            <a:r>
              <a:rPr lang="ja-JP" altLang="en-US" sz="1600" b="1" dirty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）</a:t>
            </a:r>
            <a:endParaRPr lang="en-US" altLang="ja-JP" sz="1600" b="1" dirty="0"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0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/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6147B-7CD0-A80B-4BFB-6CB87F8DF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3AA10FC-9160-5859-66DA-CB0DD1C7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EB216BD-124A-0DAF-3A59-DA7C499F5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A6974E-DE97-F52B-0A6E-80202A08E2D9}"/>
              </a:ext>
            </a:extLst>
          </p:cNvPr>
          <p:cNvSpPr txBox="1"/>
          <p:nvPr/>
        </p:nvSpPr>
        <p:spPr bwMode="auto">
          <a:xfrm>
            <a:off x="202019" y="122275"/>
            <a:ext cx="1515139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自動運転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9E74F9-5339-AEF7-1BD8-7FE50887B20F}"/>
              </a:ext>
            </a:extLst>
          </p:cNvPr>
          <p:cNvSpPr txBox="1"/>
          <p:nvPr/>
        </p:nvSpPr>
        <p:spPr bwMode="auto">
          <a:xfrm>
            <a:off x="0" y="2327105"/>
            <a:ext cx="12192000" cy="129717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必要なのは、直前の危機を</a:t>
            </a:r>
            <a:r>
              <a:rPr lang="ja-JP" altLang="en-US" sz="43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避ける</a:t>
            </a:r>
            <a:r>
              <a:rPr kumimoji="1" lang="ja-JP" altLang="en-US" sz="43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操作</a:t>
            </a:r>
            <a:r>
              <a:rPr kumimoji="1" lang="ja-JP" altLang="en-US" sz="4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ではなく</a:t>
            </a:r>
            <a:endParaRPr kumimoji="1" lang="en-US" altLang="ja-JP" sz="43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被害最小化に向けた </a:t>
            </a:r>
            <a:r>
              <a:rPr kumimoji="1" lang="ja-JP" altLang="en-US" sz="43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初動と停止までの最善</a:t>
            </a:r>
            <a:r>
              <a:rPr lang="ja-JP" altLang="en-US" sz="43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操作</a:t>
            </a:r>
            <a:endParaRPr kumimoji="1" lang="ja-JP" altLang="en-US" sz="43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23B936-9040-016A-08CD-8BA514FFC9F9}"/>
              </a:ext>
            </a:extLst>
          </p:cNvPr>
          <p:cNvSpPr txBox="1"/>
          <p:nvPr/>
        </p:nvSpPr>
        <p:spPr bwMode="auto">
          <a:xfrm>
            <a:off x="0" y="4017089"/>
            <a:ext cx="12192000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安定した挙動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による被害の最小化は 最初の操作（初動）判断で決まる</a:t>
            </a:r>
          </a:p>
        </p:txBody>
      </p:sp>
    </p:spTree>
    <p:extLst>
      <p:ext uri="{BB962C8B-B14F-4D97-AF65-F5344CB8AC3E}">
        <p14:creationId xmlns:p14="http://schemas.microsoft.com/office/powerpoint/2010/main" val="2180327506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68D9740-5941-69A9-A99F-F0C66C94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F4BBD89-FB91-4DF2-55A5-C2493FA84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AC98A8-1FA4-0C9F-262E-16FB38826685}"/>
              </a:ext>
            </a:extLst>
          </p:cNvPr>
          <p:cNvSpPr txBox="1"/>
          <p:nvPr/>
        </p:nvSpPr>
        <p:spPr bwMode="auto">
          <a:xfrm>
            <a:off x="0" y="455552"/>
            <a:ext cx="12192000" cy="176500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7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被害最小化</a:t>
            </a: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につながる操作が存在する</a:t>
            </a:r>
            <a:endParaRPr kumimoji="1" lang="en-US" altLang="ja-JP" sz="47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その操作を </a:t>
            </a:r>
            <a:r>
              <a:rPr lang="ja-JP" altLang="en-US" sz="47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総合的に判断 </a:t>
            </a: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する</a:t>
            </a:r>
            <a:r>
              <a:rPr lang="en-US" altLang="ja-JP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endParaRPr kumimoji="1" lang="ja-JP" altLang="en-US" sz="47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D51905-BE62-1DB0-924D-BEA944996CFE}"/>
              </a:ext>
            </a:extLst>
          </p:cNvPr>
          <p:cNvSpPr txBox="1"/>
          <p:nvPr/>
        </p:nvSpPr>
        <p:spPr bwMode="auto">
          <a:xfrm>
            <a:off x="202019" y="122275"/>
            <a:ext cx="1515139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自動運転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07E4902-1FBE-E25C-E8F5-C21F516EA5F3}"/>
              </a:ext>
            </a:extLst>
          </p:cNvPr>
          <p:cNvGrpSpPr/>
          <p:nvPr/>
        </p:nvGrpSpPr>
        <p:grpSpPr>
          <a:xfrm>
            <a:off x="4048577" y="2337876"/>
            <a:ext cx="4094845" cy="3674908"/>
            <a:chOff x="3657235" y="2266755"/>
            <a:chExt cx="4877530" cy="4377327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8E69E314-D496-B343-C062-302CEAF4DBAD}"/>
                </a:ext>
              </a:extLst>
            </p:cNvPr>
            <p:cNvGrpSpPr/>
            <p:nvPr/>
          </p:nvGrpSpPr>
          <p:grpSpPr>
            <a:xfrm>
              <a:off x="3657235" y="2266755"/>
              <a:ext cx="4877530" cy="3959594"/>
              <a:chOff x="3543042" y="953568"/>
              <a:chExt cx="4035462" cy="3276000"/>
            </a:xfrm>
          </p:grpSpPr>
          <p:pic>
            <p:nvPicPr>
              <p:cNvPr id="7" name="図 6" descr="ダイアグラム&#10;&#10;自動的に生成された説明">
                <a:extLst>
                  <a:ext uri="{FF2B5EF4-FFF2-40B4-BE49-F238E27FC236}">
                    <a16:creationId xmlns:a16="http://schemas.microsoft.com/office/drawing/2014/main" id="{2B1F70AF-8734-0972-DC19-613C2D992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20" t="48290" r="43926" b="4255"/>
              <a:stretch>
                <a:fillRect/>
              </a:stretch>
            </p:blipFill>
            <p:spPr>
              <a:xfrm>
                <a:off x="3552186" y="972878"/>
                <a:ext cx="4026318" cy="3254512"/>
              </a:xfrm>
              <a:prstGeom prst="rect">
                <a:avLst/>
              </a:prstGeom>
            </p:spPr>
          </p:pic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A539EC8C-0BEE-80D5-25D4-8410F3CE4C1A}"/>
                  </a:ext>
                </a:extLst>
              </p:cNvPr>
              <p:cNvSpPr/>
              <p:nvPr/>
            </p:nvSpPr>
            <p:spPr>
              <a:xfrm>
                <a:off x="3543042" y="953568"/>
                <a:ext cx="4035462" cy="3276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pic>
            <p:nvPicPr>
              <p:cNvPr id="9" name="図 8" descr="アイコン&#10;&#10;自動的に生成された説明">
                <a:extLst>
                  <a:ext uri="{FF2B5EF4-FFF2-40B4-BE49-F238E27FC236}">
                    <a16:creationId xmlns:a16="http://schemas.microsoft.com/office/drawing/2014/main" id="{EEB234F2-12A6-E16D-FAC0-DCAA6760A8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7997" y="2046990"/>
                <a:ext cx="1116425" cy="1072734"/>
              </a:xfrm>
              <a:prstGeom prst="rect">
                <a:avLst/>
              </a:prstGeom>
            </p:spPr>
          </p:pic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343DB12-EB42-01B0-E7C6-F8172951D08A}"/>
                </a:ext>
              </a:extLst>
            </p:cNvPr>
            <p:cNvSpPr txBox="1"/>
            <p:nvPr/>
          </p:nvSpPr>
          <p:spPr bwMode="auto">
            <a:xfrm>
              <a:off x="7184228" y="4664048"/>
              <a:ext cx="672815" cy="25570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rtlCol="0" anchor="t">
              <a:noAutofit/>
            </a:bodyPr>
            <a:lstStyle/>
            <a:p>
              <a:pPr algn="l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</a:t>
              </a:r>
              <a:r>
                <a:rPr kumimoji="1" lang="en-US" altLang="ja-JP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</a:t>
              </a:r>
              <a:r>
                <a:rPr kumimoji="1" lang="ja-JP" alt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㎞</a:t>
              </a:r>
              <a:r>
                <a:rPr kumimoji="1" lang="en-US" altLang="ja-JP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/h</a:t>
              </a:r>
              <a:endParaRPr kumimoji="1" lang="ja-JP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11" name="図 10" descr="アイコ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7C2FF39F-DE45-B3B2-D30B-3AA35C36C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0578"/>
            <a:stretch/>
          </p:blipFill>
          <p:spPr>
            <a:xfrm>
              <a:off x="4320175" y="3542103"/>
              <a:ext cx="762762" cy="1157524"/>
            </a:xfrm>
            <a:prstGeom prst="rect">
              <a:avLst/>
            </a:prstGeom>
          </p:spPr>
        </p:pic>
        <p:pic>
          <p:nvPicPr>
            <p:cNvPr id="12" name="図 11" descr="ダイアグラム&#10;&#10;自動的に生成された説明">
              <a:extLst>
                <a:ext uri="{FF2B5EF4-FFF2-40B4-BE49-F238E27FC236}">
                  <a16:creationId xmlns:a16="http://schemas.microsoft.com/office/drawing/2014/main" id="{9285F4A4-A01F-7DDD-7D68-B8E494129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0" t="48290" r="73456" b="4255"/>
            <a:stretch/>
          </p:blipFill>
          <p:spPr>
            <a:xfrm>
              <a:off x="3676913" y="2285064"/>
              <a:ext cx="924319" cy="3933622"/>
            </a:xfrm>
            <a:prstGeom prst="rect">
              <a:avLst/>
            </a:prstGeom>
          </p:spPr>
        </p:pic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C0A8F84-729E-1B92-001A-25143CD3FFF4}"/>
                </a:ext>
              </a:extLst>
            </p:cNvPr>
            <p:cNvGrpSpPr/>
            <p:nvPr/>
          </p:nvGrpSpPr>
          <p:grpSpPr>
            <a:xfrm>
              <a:off x="4263970" y="3876232"/>
              <a:ext cx="2748003" cy="1883022"/>
              <a:chOff x="3231039" y="2889951"/>
              <a:chExt cx="3310931" cy="2268760"/>
            </a:xfrm>
          </p:grpSpPr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73F40F37-877E-6131-4A0F-E35972F8DD26}"/>
                  </a:ext>
                </a:extLst>
              </p:cNvPr>
              <p:cNvGrpSpPr/>
              <p:nvPr/>
            </p:nvGrpSpPr>
            <p:grpSpPr>
              <a:xfrm>
                <a:off x="3231039" y="2889951"/>
                <a:ext cx="3310931" cy="1441680"/>
                <a:chOff x="908824" y="4464152"/>
                <a:chExt cx="2571335" cy="1119637"/>
              </a:xfrm>
            </p:grpSpPr>
            <p:sp>
              <p:nvSpPr>
                <p:cNvPr id="16" name="二等辺三角形 15">
                  <a:extLst>
                    <a:ext uri="{FF2B5EF4-FFF2-40B4-BE49-F238E27FC236}">
                      <a16:creationId xmlns:a16="http://schemas.microsoft.com/office/drawing/2014/main" id="{7C48625C-BEDE-1E56-8F86-8C872B4901AA}"/>
                    </a:ext>
                  </a:extLst>
                </p:cNvPr>
                <p:cNvSpPr/>
                <p:nvPr/>
              </p:nvSpPr>
              <p:spPr>
                <a:xfrm rot="14684039">
                  <a:off x="3225319" y="5324031"/>
                  <a:ext cx="75069" cy="72371"/>
                </a:xfrm>
                <a:prstGeom prst="triangle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17" name="二等辺三角形 16">
                  <a:extLst>
                    <a:ext uri="{FF2B5EF4-FFF2-40B4-BE49-F238E27FC236}">
                      <a16:creationId xmlns:a16="http://schemas.microsoft.com/office/drawing/2014/main" id="{0D2669DB-C3D6-F14E-4AFE-41EF0F0CBE39}"/>
                    </a:ext>
                  </a:extLst>
                </p:cNvPr>
                <p:cNvSpPr/>
                <p:nvPr/>
              </p:nvSpPr>
              <p:spPr>
                <a:xfrm rot="14054395">
                  <a:off x="3040794" y="5082551"/>
                  <a:ext cx="75069" cy="72371"/>
                </a:xfrm>
                <a:prstGeom prst="triangle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18" name="二等辺三角形 17">
                  <a:extLst>
                    <a:ext uri="{FF2B5EF4-FFF2-40B4-BE49-F238E27FC236}">
                      <a16:creationId xmlns:a16="http://schemas.microsoft.com/office/drawing/2014/main" id="{6663C081-665D-7E6C-C2CC-AEF4D6AB87C1}"/>
                    </a:ext>
                  </a:extLst>
                </p:cNvPr>
                <p:cNvSpPr/>
                <p:nvPr/>
              </p:nvSpPr>
              <p:spPr>
                <a:xfrm rot="11728710">
                  <a:off x="2576758" y="4819615"/>
                  <a:ext cx="75069" cy="72371"/>
                </a:xfrm>
                <a:prstGeom prst="triangle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19" name="二等辺三角形 18">
                  <a:extLst>
                    <a:ext uri="{FF2B5EF4-FFF2-40B4-BE49-F238E27FC236}">
                      <a16:creationId xmlns:a16="http://schemas.microsoft.com/office/drawing/2014/main" id="{2AB04E8C-C2A5-4FB8-B89C-ED85B4C581C4}"/>
                    </a:ext>
                  </a:extLst>
                </p:cNvPr>
                <p:cNvSpPr/>
                <p:nvPr/>
              </p:nvSpPr>
              <p:spPr>
                <a:xfrm rot="14432644">
                  <a:off x="3150327" y="5212262"/>
                  <a:ext cx="75069" cy="72371"/>
                </a:xfrm>
                <a:prstGeom prst="triangle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20" name="二等辺三角形 19">
                  <a:extLst>
                    <a:ext uri="{FF2B5EF4-FFF2-40B4-BE49-F238E27FC236}">
                      <a16:creationId xmlns:a16="http://schemas.microsoft.com/office/drawing/2014/main" id="{6469C787-B50F-495B-0804-1A220E96D630}"/>
                    </a:ext>
                  </a:extLst>
                </p:cNvPr>
                <p:cNvSpPr/>
                <p:nvPr/>
              </p:nvSpPr>
              <p:spPr>
                <a:xfrm rot="13423203">
                  <a:off x="2845167" y="4944424"/>
                  <a:ext cx="75069" cy="72371"/>
                </a:xfrm>
                <a:prstGeom prst="triangle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21" name="二等辺三角形 20">
                  <a:extLst>
                    <a:ext uri="{FF2B5EF4-FFF2-40B4-BE49-F238E27FC236}">
                      <a16:creationId xmlns:a16="http://schemas.microsoft.com/office/drawing/2014/main" id="{3CFDB43B-5219-5842-C787-D15A9776BBC4}"/>
                    </a:ext>
                  </a:extLst>
                </p:cNvPr>
                <p:cNvSpPr/>
                <p:nvPr/>
              </p:nvSpPr>
              <p:spPr>
                <a:xfrm rot="10800000">
                  <a:off x="2253434" y="4753369"/>
                  <a:ext cx="75069" cy="72371"/>
                </a:xfrm>
                <a:prstGeom prst="triangle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22" name="二等辺三角形 21">
                  <a:extLst>
                    <a:ext uri="{FF2B5EF4-FFF2-40B4-BE49-F238E27FC236}">
                      <a16:creationId xmlns:a16="http://schemas.microsoft.com/office/drawing/2014/main" id="{113DE5CC-847D-8DBC-04FA-9268E1EB6391}"/>
                    </a:ext>
                  </a:extLst>
                </p:cNvPr>
                <p:cNvSpPr/>
                <p:nvPr/>
              </p:nvSpPr>
              <p:spPr>
                <a:xfrm rot="9917058">
                  <a:off x="1872144" y="4797346"/>
                  <a:ext cx="75069" cy="72371"/>
                </a:xfrm>
                <a:prstGeom prst="triangle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23" name="二等辺三角形 22">
                  <a:extLst>
                    <a:ext uri="{FF2B5EF4-FFF2-40B4-BE49-F238E27FC236}">
                      <a16:creationId xmlns:a16="http://schemas.microsoft.com/office/drawing/2014/main" id="{C2676F78-DF4E-1C01-EE93-E85D92EBF1B8}"/>
                    </a:ext>
                  </a:extLst>
                </p:cNvPr>
                <p:cNvSpPr/>
                <p:nvPr/>
              </p:nvSpPr>
              <p:spPr>
                <a:xfrm rot="9058418">
                  <a:off x="1461948" y="4954831"/>
                  <a:ext cx="75069" cy="72371"/>
                </a:xfrm>
                <a:prstGeom prst="triangle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24" name="二等辺三角形 23">
                  <a:extLst>
                    <a:ext uri="{FF2B5EF4-FFF2-40B4-BE49-F238E27FC236}">
                      <a16:creationId xmlns:a16="http://schemas.microsoft.com/office/drawing/2014/main" id="{5DA1A265-44FF-7BAD-8539-6DF2E737970A}"/>
                    </a:ext>
                  </a:extLst>
                </p:cNvPr>
                <p:cNvSpPr/>
                <p:nvPr/>
              </p:nvSpPr>
              <p:spPr>
                <a:xfrm rot="7759272">
                  <a:off x="1101479" y="5325915"/>
                  <a:ext cx="75069" cy="72371"/>
                </a:xfrm>
                <a:prstGeom prst="triangle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84CF4095-6818-F381-31A0-1655A3061021}"/>
                    </a:ext>
                  </a:extLst>
                </p:cNvPr>
                <p:cNvSpPr txBox="1"/>
                <p:nvPr/>
              </p:nvSpPr>
              <p:spPr>
                <a:xfrm>
                  <a:off x="1286289" y="4770009"/>
                  <a:ext cx="270397" cy="286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b="1">
                      <a:solidFill>
                        <a:schemeClr val="bg1"/>
                      </a:solidFill>
                      <a:effectLst>
                        <a:glow rad="508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B</a:t>
                  </a:r>
                  <a:endParaRPr kumimoji="1" lang="ja-JP" altLang="en-US" b="1">
                    <a:solidFill>
                      <a:schemeClr val="bg1"/>
                    </a:solidFill>
                    <a:effectLst>
                      <a:glow rad="50800">
                        <a:schemeClr val="tx1">
                          <a:alpha val="7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CA5C03B1-79B0-4241-ED14-542DBBF67A3D}"/>
                    </a:ext>
                  </a:extLst>
                </p:cNvPr>
                <p:cNvSpPr txBox="1"/>
                <p:nvPr/>
              </p:nvSpPr>
              <p:spPr>
                <a:xfrm>
                  <a:off x="2132219" y="4551867"/>
                  <a:ext cx="281602" cy="286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b="1">
                      <a:solidFill>
                        <a:schemeClr val="bg1"/>
                      </a:solidFill>
                      <a:effectLst>
                        <a:glow rad="508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D</a:t>
                  </a:r>
                  <a:endParaRPr kumimoji="1" lang="ja-JP" altLang="en-US" b="1">
                    <a:solidFill>
                      <a:schemeClr val="bg1"/>
                    </a:solidFill>
                    <a:effectLst>
                      <a:glow rad="50800">
                        <a:schemeClr val="tx1">
                          <a:alpha val="7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6A9C6E8D-CC20-2DBA-39DD-80EEBC0786FC}"/>
                    </a:ext>
                  </a:extLst>
                </p:cNvPr>
                <p:cNvSpPr txBox="1"/>
                <p:nvPr/>
              </p:nvSpPr>
              <p:spPr>
                <a:xfrm>
                  <a:off x="2488649" y="4603783"/>
                  <a:ext cx="259194" cy="286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b="1">
                      <a:solidFill>
                        <a:schemeClr val="bg1"/>
                      </a:solidFill>
                      <a:effectLst>
                        <a:glow rad="508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E</a:t>
                  </a:r>
                  <a:endParaRPr kumimoji="1" lang="ja-JP" altLang="en-US" b="1">
                    <a:solidFill>
                      <a:schemeClr val="bg1"/>
                    </a:solidFill>
                    <a:effectLst>
                      <a:glow rad="50800">
                        <a:schemeClr val="tx1">
                          <a:alpha val="7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96221A53-1B70-CC9A-9849-FC34E3C90145}"/>
                    </a:ext>
                  </a:extLst>
                </p:cNvPr>
                <p:cNvSpPr txBox="1"/>
                <p:nvPr/>
              </p:nvSpPr>
              <p:spPr>
                <a:xfrm>
                  <a:off x="2773659" y="4782140"/>
                  <a:ext cx="256704" cy="286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b="1">
                      <a:solidFill>
                        <a:schemeClr val="bg1"/>
                      </a:solidFill>
                      <a:effectLst>
                        <a:glow rad="508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F</a:t>
                  </a:r>
                  <a:endParaRPr kumimoji="1" lang="ja-JP" altLang="en-US" b="1">
                    <a:solidFill>
                      <a:schemeClr val="bg1"/>
                    </a:solidFill>
                    <a:effectLst>
                      <a:glow rad="50800">
                        <a:schemeClr val="tx1">
                          <a:alpha val="7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5888B43B-755B-16E0-3757-123487414BD2}"/>
                    </a:ext>
                  </a:extLst>
                </p:cNvPr>
                <p:cNvSpPr txBox="1"/>
                <p:nvPr/>
              </p:nvSpPr>
              <p:spPr>
                <a:xfrm>
                  <a:off x="2957736" y="4901199"/>
                  <a:ext cx="280357" cy="286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b="1">
                      <a:solidFill>
                        <a:schemeClr val="bg1"/>
                      </a:solidFill>
                      <a:effectLst>
                        <a:glow rad="508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G</a:t>
                  </a:r>
                  <a:endParaRPr kumimoji="1" lang="ja-JP" altLang="en-US" b="1">
                    <a:solidFill>
                      <a:schemeClr val="bg1"/>
                    </a:solidFill>
                    <a:effectLst>
                      <a:glow rad="50800">
                        <a:schemeClr val="tx1">
                          <a:alpha val="7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1B187D71-027F-2B67-D391-A99DC0575D56}"/>
                    </a:ext>
                  </a:extLst>
                </p:cNvPr>
                <p:cNvSpPr txBox="1"/>
                <p:nvPr/>
              </p:nvSpPr>
              <p:spPr>
                <a:xfrm>
                  <a:off x="3087405" y="5099289"/>
                  <a:ext cx="282847" cy="286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b="1">
                      <a:solidFill>
                        <a:schemeClr val="bg1"/>
                      </a:solidFill>
                      <a:effectLst>
                        <a:glow rad="508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H</a:t>
                  </a:r>
                  <a:endParaRPr kumimoji="1" lang="ja-JP" altLang="en-US" b="1">
                    <a:solidFill>
                      <a:schemeClr val="bg1"/>
                    </a:solidFill>
                    <a:effectLst>
                      <a:glow rad="50800">
                        <a:schemeClr val="tx1">
                          <a:alpha val="7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7E49B8F7-389A-E41C-E361-79FDBD299356}"/>
                    </a:ext>
                  </a:extLst>
                </p:cNvPr>
                <p:cNvSpPr txBox="1"/>
                <p:nvPr/>
              </p:nvSpPr>
              <p:spPr>
                <a:xfrm>
                  <a:off x="3279477" y="5296958"/>
                  <a:ext cx="200682" cy="286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b="1">
                      <a:solidFill>
                        <a:schemeClr val="bg1"/>
                      </a:solidFill>
                      <a:effectLst>
                        <a:glow rad="508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I</a:t>
                  </a:r>
                  <a:endParaRPr kumimoji="1" lang="ja-JP" altLang="en-US" b="1">
                    <a:solidFill>
                      <a:schemeClr val="bg1"/>
                    </a:solidFill>
                    <a:effectLst>
                      <a:glow rad="50800">
                        <a:schemeClr val="tx1">
                          <a:alpha val="7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7418AC69-FFCF-9718-C0C2-77F207C93FF3}"/>
                    </a:ext>
                  </a:extLst>
                </p:cNvPr>
                <p:cNvSpPr txBox="1"/>
                <p:nvPr/>
              </p:nvSpPr>
              <p:spPr>
                <a:xfrm>
                  <a:off x="2533176" y="4464152"/>
                  <a:ext cx="342603" cy="191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000" b="1"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直進</a:t>
                  </a:r>
                </a:p>
              </p:txBody>
            </p:sp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EC9DAA33-5AEF-08C7-D47E-7A963A44B4DB}"/>
                    </a:ext>
                  </a:extLst>
                </p:cNvPr>
                <p:cNvSpPr txBox="1"/>
                <p:nvPr/>
              </p:nvSpPr>
              <p:spPr>
                <a:xfrm>
                  <a:off x="1711939" y="4605368"/>
                  <a:ext cx="271643" cy="286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b="1">
                      <a:solidFill>
                        <a:schemeClr val="bg1"/>
                      </a:solidFill>
                      <a:effectLst>
                        <a:glow rad="508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C</a:t>
                  </a:r>
                  <a:endParaRPr kumimoji="1" lang="ja-JP" altLang="en-US" b="1">
                    <a:solidFill>
                      <a:schemeClr val="bg1"/>
                    </a:solidFill>
                    <a:effectLst>
                      <a:glow rad="50800">
                        <a:schemeClr val="tx1">
                          <a:alpha val="7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D6B1B31E-A4D0-23F7-9991-AE4A702C6BB1}"/>
                    </a:ext>
                  </a:extLst>
                </p:cNvPr>
                <p:cNvSpPr txBox="1"/>
                <p:nvPr/>
              </p:nvSpPr>
              <p:spPr>
                <a:xfrm>
                  <a:off x="908824" y="5196234"/>
                  <a:ext cx="266663" cy="286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b="1" dirty="0">
                      <a:solidFill>
                        <a:schemeClr val="bg1"/>
                      </a:solidFill>
                      <a:effectLst>
                        <a:glow rad="50800">
                          <a:schemeClr val="tx1">
                            <a:alpha val="70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游ゴシック" panose="020B0400000000000000" pitchFamily="50" charset="-128"/>
                      <a:ea typeface="游ゴシック" panose="020B0400000000000000" pitchFamily="50" charset="-128"/>
                    </a:rPr>
                    <a:t>A</a:t>
                  </a:r>
                  <a:endParaRPr kumimoji="1" lang="ja-JP" altLang="en-US" b="1" dirty="0">
                    <a:solidFill>
                      <a:schemeClr val="bg1"/>
                    </a:solidFill>
                    <a:effectLst>
                      <a:glow rad="50800">
                        <a:schemeClr val="tx1">
                          <a:alpha val="7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</a:endParaRPr>
                </a:p>
              </p:txBody>
            </p:sp>
          </p:grpSp>
          <p:pic>
            <p:nvPicPr>
              <p:cNvPr id="15" name="図 14">
                <a:extLst>
                  <a:ext uri="{FF2B5EF4-FFF2-40B4-BE49-F238E27FC236}">
                    <a16:creationId xmlns:a16="http://schemas.microsoft.com/office/drawing/2014/main" id="{621CF88D-AC9B-B508-06F2-95845E2EA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2048" y="3290392"/>
                <a:ext cx="2896679" cy="1868319"/>
              </a:xfrm>
              <a:prstGeom prst="rect">
                <a:avLst/>
              </a:prstGeom>
            </p:spPr>
          </p:pic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E56A64DA-6B44-B9B9-E89F-45FC839FD976}"/>
                </a:ext>
              </a:extLst>
            </p:cNvPr>
            <p:cNvGrpSpPr/>
            <p:nvPr/>
          </p:nvGrpSpPr>
          <p:grpSpPr>
            <a:xfrm>
              <a:off x="4385347" y="4859527"/>
              <a:ext cx="2216838" cy="1784555"/>
              <a:chOff x="3491581" y="3750825"/>
              <a:chExt cx="2670957" cy="2150121"/>
            </a:xfrm>
          </p:grpSpPr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38F6BD86-C63E-F0C3-5F7B-679138E58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1581" y="3750825"/>
                <a:ext cx="2670957" cy="2150121"/>
              </a:xfrm>
              <a:prstGeom prst="rect">
                <a:avLst/>
              </a:prstGeom>
            </p:spPr>
          </p:pic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6EEEC76-5EBB-9C20-AF09-82360DA16FC9}"/>
                  </a:ext>
                </a:extLst>
              </p:cNvPr>
              <p:cNvSpPr txBox="1"/>
              <p:nvPr/>
            </p:nvSpPr>
            <p:spPr bwMode="auto">
              <a:xfrm>
                <a:off x="4410887" y="5031191"/>
                <a:ext cx="810641" cy="3080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none" rtlCol="0" anchor="t">
                <a:noAutofit/>
              </a:bodyPr>
              <a:lstStyle/>
              <a:p>
                <a:pPr algn="l" fontAlgn="base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ja-JP" sz="1000" b="1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50</a:t>
                </a:r>
                <a:r>
                  <a:rPr kumimoji="1" lang="ja-JP" altLang="en-US" sz="1000" b="1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㎞</a:t>
                </a:r>
                <a:r>
                  <a:rPr kumimoji="1" lang="en-US" altLang="ja-JP" sz="1000" b="1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/h</a:t>
                </a:r>
                <a:endParaRPr kumimoji="1" lang="ja-JP" altLang="en-US" sz="1000"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2AEB6D2-A088-6831-A038-FD19FC4408DC}"/>
              </a:ext>
            </a:extLst>
          </p:cNvPr>
          <p:cNvSpPr txBox="1"/>
          <p:nvPr/>
        </p:nvSpPr>
        <p:spPr bwMode="auto">
          <a:xfrm>
            <a:off x="0" y="5933437"/>
            <a:ext cx="12192000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ハンドル操作とブレーキ操作を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連携させた総合的な判断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も可能</a:t>
            </a:r>
          </a:p>
        </p:txBody>
      </p:sp>
    </p:spTree>
    <p:extLst>
      <p:ext uri="{BB962C8B-B14F-4D97-AF65-F5344CB8AC3E}">
        <p14:creationId xmlns:p14="http://schemas.microsoft.com/office/powerpoint/2010/main" val="3511160753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CE659-F280-5A70-438F-3DFEF4D6D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6363B42-FAE6-B624-7C2A-FA5756D8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483F88C-26B7-369C-095B-A53F97378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8A46E9-701E-03A3-FD91-883CF128BFE2}"/>
              </a:ext>
            </a:extLst>
          </p:cNvPr>
          <p:cNvSpPr txBox="1"/>
          <p:nvPr/>
        </p:nvSpPr>
        <p:spPr bwMode="auto">
          <a:xfrm>
            <a:off x="0" y="2670242"/>
            <a:ext cx="12192000" cy="81870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6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超高速</a:t>
            </a:r>
            <a:r>
              <a:rPr kumimoji="1" lang="ja-JP" altLang="en-US" sz="4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</a:t>
            </a:r>
            <a:r>
              <a:rPr kumimoji="1" lang="ja-JP" altLang="en-US" sz="46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判断</a:t>
            </a:r>
            <a:r>
              <a:rPr kumimoji="1" lang="ja-JP" altLang="en-US" sz="4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が可能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EEBA57-C333-BE55-3D44-83D1A96C0E19}"/>
              </a:ext>
            </a:extLst>
          </p:cNvPr>
          <p:cNvSpPr txBox="1"/>
          <p:nvPr/>
        </p:nvSpPr>
        <p:spPr bwMode="auto">
          <a:xfrm>
            <a:off x="0" y="3673953"/>
            <a:ext cx="12192000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軽量な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テキストデータのみの処理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であるため、判断出力が高速</a:t>
            </a:r>
            <a:endParaRPr kumimoji="1" lang="ja-JP" altLang="en-US" sz="2400" b="1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9065B5-4B78-CB8F-31B7-749F57EF4A16}"/>
              </a:ext>
            </a:extLst>
          </p:cNvPr>
          <p:cNvSpPr txBox="1"/>
          <p:nvPr/>
        </p:nvSpPr>
        <p:spPr bwMode="auto">
          <a:xfrm>
            <a:off x="202019" y="122275"/>
            <a:ext cx="1515139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自動運転</a:t>
            </a:r>
          </a:p>
        </p:txBody>
      </p:sp>
    </p:spTree>
    <p:extLst>
      <p:ext uri="{BB962C8B-B14F-4D97-AF65-F5344CB8AC3E}">
        <p14:creationId xmlns:p14="http://schemas.microsoft.com/office/powerpoint/2010/main" val="3994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98823-C72D-69F6-6C14-F137FAAFB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71F0DC8-6D45-39A7-CB3A-73ADA0AF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99D9F-10A8-AB6D-9023-F824F1E28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FB48363-70C0-C814-C41B-EFCC339926DE}"/>
              </a:ext>
            </a:extLst>
          </p:cNvPr>
          <p:cNvSpPr/>
          <p:nvPr/>
        </p:nvSpPr>
        <p:spPr bwMode="gray">
          <a:xfrm>
            <a:off x="0" y="2386149"/>
            <a:ext cx="12180919" cy="1733005"/>
          </a:xfrm>
          <a:prstGeom prst="rect">
            <a:avLst/>
          </a:prstGeom>
          <a:solidFill>
            <a:schemeClr val="accent1"/>
          </a:solidFill>
          <a:ln w="19050">
            <a:noFill/>
            <a:prstDash val="solid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5400" b="1" dirty="0"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概要紹介</a:t>
            </a:r>
            <a:endParaRPr kumimoji="1" lang="ja-JP" altLang="en-US" sz="5400" b="1" dirty="0">
              <a:effectLst>
                <a:glow rad="139700">
                  <a:schemeClr val="bg1">
                    <a:alpha val="95000"/>
                  </a:schemeClr>
                </a:glow>
              </a:effectLst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930BFCC-BDCA-B397-2ED0-64BC7C4FA9BE}"/>
              </a:ext>
            </a:extLst>
          </p:cNvPr>
          <p:cNvSpPr/>
          <p:nvPr/>
        </p:nvSpPr>
        <p:spPr bwMode="gray">
          <a:xfrm>
            <a:off x="0" y="0"/>
            <a:ext cx="12192000" cy="6857999"/>
          </a:xfrm>
          <a:prstGeom prst="rect">
            <a:avLst/>
          </a:prstGeom>
          <a:gradFill>
            <a:gsLst>
              <a:gs pos="68000">
                <a:schemeClr val="accent4">
                  <a:lumMod val="90000"/>
                  <a:lumOff val="10000"/>
                </a:schemeClr>
              </a:gs>
              <a:gs pos="36000">
                <a:schemeClr val="accent4">
                  <a:lumMod val="90000"/>
                  <a:lumOff val="10000"/>
                </a:schemeClr>
              </a:gs>
              <a:gs pos="0">
                <a:schemeClr val="bg1"/>
              </a:gs>
              <a:gs pos="63000">
                <a:schemeClr val="accent4"/>
              </a:gs>
              <a:gs pos="40000">
                <a:schemeClr val="accent4"/>
              </a:gs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19050">
            <a:noFill/>
            <a:prstDash val="solid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業務の</a:t>
            </a:r>
            <a:r>
              <a:rPr kumimoji="1" lang="en-US" altLang="ja-JP" sz="6400" b="1" dirty="0"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DX</a:t>
            </a:r>
            <a:r>
              <a:rPr kumimoji="1" lang="ja-JP" altLang="en-US" sz="5400" b="1" dirty="0"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化支援</a:t>
            </a:r>
          </a:p>
        </p:txBody>
      </p:sp>
    </p:spTree>
    <p:extLst>
      <p:ext uri="{BB962C8B-B14F-4D97-AF65-F5344CB8AC3E}">
        <p14:creationId xmlns:p14="http://schemas.microsoft.com/office/powerpoint/2010/main" val="1745445138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A575B-7C52-0D49-DFBA-1D927B01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DBA080D-0C7B-193F-BD06-55C30D41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177DB1-3EF3-85EC-5E2F-3BB776915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D01096-69EC-74B9-7B4D-D64B39BB0BB5}"/>
              </a:ext>
            </a:extLst>
          </p:cNvPr>
          <p:cNvSpPr txBox="1"/>
          <p:nvPr/>
        </p:nvSpPr>
        <p:spPr bwMode="auto">
          <a:xfrm>
            <a:off x="202019" y="122275"/>
            <a:ext cx="1403497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DX</a:t>
            </a:r>
            <a:r>
              <a:rPr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支援</a:t>
            </a:r>
            <a:endParaRPr kumimoji="1" lang="ja-JP" altLang="en-US" sz="2400" b="1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FBA6DB-C028-5232-634D-011752DAAF5A}"/>
              </a:ext>
            </a:extLst>
          </p:cNvPr>
          <p:cNvSpPr txBox="1"/>
          <p:nvPr/>
        </p:nvSpPr>
        <p:spPr bwMode="auto">
          <a:xfrm>
            <a:off x="0" y="2263310"/>
            <a:ext cx="12192000" cy="155235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他社でも</a:t>
            </a:r>
            <a:r>
              <a:rPr lang="ja-JP" altLang="en-US" sz="47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導入が可能なツール</a:t>
            </a: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では</a:t>
            </a:r>
            <a:endParaRPr lang="en-US" altLang="ja-JP" sz="47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47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機能による差別化</a:t>
            </a: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を実現できない</a:t>
            </a: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0140BD-A63F-0F46-A24D-FF48E3F11F9F}"/>
              </a:ext>
            </a:extLst>
          </p:cNvPr>
          <p:cNvSpPr txBox="1"/>
          <p:nvPr/>
        </p:nvSpPr>
        <p:spPr bwMode="auto">
          <a:xfrm>
            <a:off x="0" y="4080885"/>
            <a:ext cx="12192000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知的資産を活かした業務の自動化が 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業務全体の成果拡大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に貢献する</a:t>
            </a:r>
          </a:p>
        </p:txBody>
      </p:sp>
    </p:spTree>
    <p:extLst>
      <p:ext uri="{BB962C8B-B14F-4D97-AF65-F5344CB8AC3E}">
        <p14:creationId xmlns:p14="http://schemas.microsoft.com/office/powerpoint/2010/main" val="1001483614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AA56-184B-5B85-1A7B-A80552C37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E09F041-654D-44C5-7A97-CA7A9E46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BC356F-FE6E-85D0-8906-402A42A72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47B071-612F-DB70-D6BC-C32169FA4608}"/>
              </a:ext>
            </a:extLst>
          </p:cNvPr>
          <p:cNvSpPr txBox="1"/>
          <p:nvPr/>
        </p:nvSpPr>
        <p:spPr bwMode="auto">
          <a:xfrm>
            <a:off x="202019" y="122275"/>
            <a:ext cx="1403497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DX</a:t>
            </a:r>
            <a:r>
              <a:rPr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支援</a:t>
            </a:r>
            <a:endParaRPr kumimoji="1" lang="ja-JP" altLang="en-US" sz="2400" b="1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B6AA09-6E3C-5382-9A80-586DFD649B84}"/>
              </a:ext>
            </a:extLst>
          </p:cNvPr>
          <p:cNvSpPr txBox="1"/>
          <p:nvPr/>
        </p:nvSpPr>
        <p:spPr bwMode="auto">
          <a:xfrm>
            <a:off x="0" y="2199048"/>
            <a:ext cx="12192000" cy="180940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5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特定タスクの支援</a:t>
            </a:r>
            <a:r>
              <a:rPr kumimoji="1" lang="ja-JP" altLang="en-US" sz="45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は業務を効率化</a:t>
            </a:r>
            <a:r>
              <a:rPr kumimoji="1" lang="en-US" altLang="ja-JP" sz="45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kumimoji="1" lang="ja-JP" altLang="en-US" sz="45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高精度化</a:t>
            </a:r>
            <a:endParaRPr kumimoji="1" lang="en-US" altLang="ja-JP" sz="4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5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する</a:t>
            </a: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 </a:t>
            </a:r>
            <a:r>
              <a:rPr kumimoji="1" lang="ja-JP" altLang="en-US" sz="47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業務の変革 </a:t>
            </a: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</a:t>
            </a: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実現できない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E8759A-1B1C-2B11-E66C-45191BB64085}"/>
              </a:ext>
            </a:extLst>
          </p:cNvPr>
          <p:cNvSpPr txBox="1"/>
          <p:nvPr/>
        </p:nvSpPr>
        <p:spPr bwMode="auto">
          <a:xfrm>
            <a:off x="0" y="4145147"/>
            <a:ext cx="12192000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特定タスク支援は所詮 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便利になるレベル 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業務の変革は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</a:t>
            </a:r>
            <a:r>
              <a:rPr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依存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業務の自動化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で実現する</a:t>
            </a:r>
          </a:p>
        </p:txBody>
      </p:sp>
    </p:spTree>
    <p:extLst>
      <p:ext uri="{BB962C8B-B14F-4D97-AF65-F5344CB8AC3E}">
        <p14:creationId xmlns:p14="http://schemas.microsoft.com/office/powerpoint/2010/main" val="3927575568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9866F-02B2-9554-92FE-96DECB181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A0E5BDC-B634-E2C6-1F34-901D062A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E1E9730-1040-000B-4123-E783007A7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C36155-C597-1609-B263-125E29F3FFA4}"/>
              </a:ext>
            </a:extLst>
          </p:cNvPr>
          <p:cNvSpPr txBox="1"/>
          <p:nvPr/>
        </p:nvSpPr>
        <p:spPr bwMode="auto">
          <a:xfrm>
            <a:off x="202019" y="122275"/>
            <a:ext cx="1403497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DX</a:t>
            </a:r>
            <a:r>
              <a:rPr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支援</a:t>
            </a:r>
            <a:endParaRPr kumimoji="1" lang="ja-JP" altLang="en-US" sz="2400" b="1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E32133-0369-4AED-BF50-9EFEF1680263}"/>
              </a:ext>
            </a:extLst>
          </p:cNvPr>
          <p:cNvSpPr txBox="1"/>
          <p:nvPr/>
        </p:nvSpPr>
        <p:spPr bwMode="auto">
          <a:xfrm>
            <a:off x="0" y="2263310"/>
            <a:ext cx="12192000" cy="155235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47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知的資産の</a:t>
            </a:r>
            <a:r>
              <a:rPr lang="en-US" altLang="ja-JP" sz="47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47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化</a:t>
            </a: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が</a:t>
            </a:r>
            <a:endParaRPr lang="en-US" altLang="ja-JP" sz="47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47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他社との差別化 </a:t>
            </a: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を可能にする</a:t>
            </a: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1298E9-631C-2EF6-7534-80A3367C554F}"/>
              </a:ext>
            </a:extLst>
          </p:cNvPr>
          <p:cNvSpPr txBox="1"/>
          <p:nvPr/>
        </p:nvSpPr>
        <p:spPr bwMode="auto">
          <a:xfrm>
            <a:off x="0" y="4080885"/>
            <a:ext cx="12192000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莫大な投資により得られた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知的資産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独自のツールとして活かす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ことで差別化する</a:t>
            </a:r>
          </a:p>
        </p:txBody>
      </p:sp>
    </p:spTree>
    <p:extLst>
      <p:ext uri="{BB962C8B-B14F-4D97-AF65-F5344CB8AC3E}">
        <p14:creationId xmlns:p14="http://schemas.microsoft.com/office/powerpoint/2010/main" val="1814146006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8F58420-1E1D-6960-D54B-22A2C946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BA5D87-30F2-4A19-1539-4223205ED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673349-0497-BFE1-9C9B-1C39287DDE39}"/>
              </a:ext>
            </a:extLst>
          </p:cNvPr>
          <p:cNvSpPr txBox="1"/>
          <p:nvPr/>
        </p:nvSpPr>
        <p:spPr bwMode="auto">
          <a:xfrm>
            <a:off x="202019" y="122275"/>
            <a:ext cx="1403497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DX</a:t>
            </a:r>
            <a:r>
              <a:rPr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支援</a:t>
            </a:r>
            <a:endParaRPr kumimoji="1" lang="ja-JP" altLang="en-US" sz="2400" b="1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C9D053-04F2-54A3-4827-0821C6C32FD2}"/>
              </a:ext>
            </a:extLst>
          </p:cNvPr>
          <p:cNvSpPr txBox="1"/>
          <p:nvPr/>
        </p:nvSpPr>
        <p:spPr bwMode="auto">
          <a:xfrm>
            <a:off x="0" y="2237379"/>
            <a:ext cx="12192000" cy="16560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総合的な判断が人の判断に依存してきた</a:t>
            </a:r>
            <a:endParaRPr kumimoji="1" lang="en-US" altLang="ja-JP" sz="47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7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業務の自動化</a:t>
            </a: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を加速する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54F4D89-004C-D7D6-AAFD-0614AF0C8D5E}"/>
              </a:ext>
            </a:extLst>
          </p:cNvPr>
          <p:cNvSpPr txBox="1"/>
          <p:nvPr/>
        </p:nvSpPr>
        <p:spPr bwMode="auto">
          <a:xfrm>
            <a:off x="0" y="4106816"/>
            <a:ext cx="12192000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ツール活用と人依存業務の連携により 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分断されてきた業務の自動化 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を推進できる</a:t>
            </a:r>
          </a:p>
        </p:txBody>
      </p:sp>
    </p:spTree>
    <p:extLst>
      <p:ext uri="{BB962C8B-B14F-4D97-AF65-F5344CB8AC3E}">
        <p14:creationId xmlns:p14="http://schemas.microsoft.com/office/powerpoint/2010/main" val="1536943832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15A82-5166-5268-2B94-D3323E688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E8EF07C-B190-54E4-31DE-D4D9A75F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18251F1-2E60-5905-2D0C-549495365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13C988-0F6E-1C94-FA8F-A0279B86DC2D}"/>
              </a:ext>
            </a:extLst>
          </p:cNvPr>
          <p:cNvSpPr txBox="1"/>
          <p:nvPr/>
        </p:nvSpPr>
        <p:spPr bwMode="auto">
          <a:xfrm>
            <a:off x="202019" y="122275"/>
            <a:ext cx="1403497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DX</a:t>
            </a:r>
            <a:r>
              <a:rPr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支援</a:t>
            </a:r>
            <a:endParaRPr kumimoji="1" lang="ja-JP" altLang="en-US" sz="2400" b="1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405C50-CB33-6584-1C69-4A237ABE89A4}"/>
              </a:ext>
            </a:extLst>
          </p:cNvPr>
          <p:cNvSpPr txBox="1"/>
          <p:nvPr/>
        </p:nvSpPr>
        <p:spPr bwMode="auto">
          <a:xfrm>
            <a:off x="0" y="2252619"/>
            <a:ext cx="12192000" cy="15951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リアルタイム自律判断</a:t>
            </a:r>
            <a:r>
              <a:rPr kumimoji="1" lang="en-US" altLang="ja-JP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単独の</a:t>
            </a:r>
            <a:r>
              <a:rPr kumimoji="1" lang="ja-JP" altLang="en-US" sz="47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開発</a:t>
            </a: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</a:t>
            </a:r>
            <a:endParaRPr kumimoji="1" lang="en-US" altLang="ja-JP" sz="47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47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１人日</a:t>
            </a: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程度</a:t>
            </a:r>
            <a:endParaRPr kumimoji="1" lang="ja-JP" altLang="en-US" sz="47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3C813F-8FD1-72C7-4E74-A546076EAB22}"/>
              </a:ext>
            </a:extLst>
          </p:cNvPr>
          <p:cNvSpPr txBox="1"/>
          <p:nvPr/>
        </p:nvSpPr>
        <p:spPr bwMode="auto">
          <a:xfrm>
            <a:off x="0" y="4091576"/>
            <a:ext cx="12192000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開発と運用管理は</a:t>
            </a:r>
            <a:r>
              <a:rPr kumimoji="1" lang="en-US" altLang="ja-JP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IT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部門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／判断処理の開発と精度を決めるのは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関連部門の担当者</a:t>
            </a:r>
          </a:p>
        </p:txBody>
      </p:sp>
    </p:spTree>
    <p:extLst>
      <p:ext uri="{BB962C8B-B14F-4D97-AF65-F5344CB8AC3E}">
        <p14:creationId xmlns:p14="http://schemas.microsoft.com/office/powerpoint/2010/main" val="3666658291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B2C81-791D-877C-0F1D-DE49BBB02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051294B-56F4-3C26-0D7B-57280205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C28CD75-55FE-D8C8-36A6-D32BF4380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96FFEA-138E-4930-5DC5-FE6A3DB5E9E7}"/>
              </a:ext>
            </a:extLst>
          </p:cNvPr>
          <p:cNvSpPr txBox="1"/>
          <p:nvPr/>
        </p:nvSpPr>
        <p:spPr bwMode="auto">
          <a:xfrm>
            <a:off x="0" y="2223438"/>
            <a:ext cx="12192000" cy="171184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5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組み込みが可能なため</a:t>
            </a:r>
            <a:r>
              <a:rPr kumimoji="1" lang="ja-JP" altLang="en-US" sz="45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製品</a:t>
            </a:r>
            <a:r>
              <a:rPr kumimoji="1" lang="en-US" altLang="ja-JP" sz="45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kumimoji="1" lang="ja-JP" altLang="en-US" sz="45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産業機器</a:t>
            </a:r>
            <a:r>
              <a:rPr kumimoji="1" lang="en-US" altLang="ja-JP" sz="45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kumimoji="1" lang="ja-JP" altLang="en-US" sz="45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ロボット</a:t>
            </a:r>
            <a:endParaRPr kumimoji="1" lang="en-US" altLang="ja-JP" sz="4500" b="1" dirty="0">
              <a:solidFill>
                <a:schemeClr val="accent4">
                  <a:lumMod val="90000"/>
                  <a:lumOff val="1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5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などの </a:t>
            </a:r>
            <a:r>
              <a:rPr kumimoji="1" lang="ja-JP" altLang="en-US" sz="45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制御機能の高度化 </a:t>
            </a:r>
            <a:r>
              <a:rPr kumimoji="1" lang="ja-JP" altLang="en-US" sz="45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にも利用可能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D88842-0CA9-A212-1137-2D12FF59E65C}"/>
              </a:ext>
            </a:extLst>
          </p:cNvPr>
          <p:cNvSpPr txBox="1"/>
          <p:nvPr/>
        </p:nvSpPr>
        <p:spPr bwMode="auto">
          <a:xfrm>
            <a:off x="1" y="4120757"/>
            <a:ext cx="12190444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複数の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センサー情報は同じでも周囲の 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状況や要求の違いに応じた機能制御 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が可能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0D65D0-3D8B-75D9-39F7-9EBD8EB3D9EA}"/>
              </a:ext>
            </a:extLst>
          </p:cNvPr>
          <p:cNvSpPr txBox="1"/>
          <p:nvPr/>
        </p:nvSpPr>
        <p:spPr bwMode="auto">
          <a:xfrm>
            <a:off x="202019" y="122275"/>
            <a:ext cx="1403497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DX</a:t>
            </a:r>
            <a:r>
              <a:rPr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支援</a:t>
            </a:r>
            <a:endParaRPr kumimoji="1" lang="ja-JP" altLang="en-US" sz="2400" b="1" dirty="0">
              <a:solidFill>
                <a:srgbClr val="0070C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168186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ECE2E79-F92A-ACFD-B4ED-603BE427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36F914-E66B-63C2-66CC-D28BC6CAF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8827EDD-81E6-8E5A-591C-EBF6F4E20197}"/>
              </a:ext>
            </a:extLst>
          </p:cNvPr>
          <p:cNvSpPr/>
          <p:nvPr/>
        </p:nvSpPr>
        <p:spPr bwMode="gray">
          <a:xfrm>
            <a:off x="0" y="2386149"/>
            <a:ext cx="12180919" cy="1733005"/>
          </a:xfrm>
          <a:prstGeom prst="rect">
            <a:avLst/>
          </a:prstGeom>
          <a:solidFill>
            <a:schemeClr val="accent1"/>
          </a:solidFill>
          <a:ln w="19050">
            <a:noFill/>
            <a:prstDash val="solid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5400" b="1" dirty="0"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概要紹介</a:t>
            </a:r>
            <a:endParaRPr kumimoji="1" lang="ja-JP" altLang="en-US" sz="5400" b="1" dirty="0">
              <a:effectLst>
                <a:glow rad="139700">
                  <a:schemeClr val="bg1">
                    <a:alpha val="95000"/>
                  </a:schemeClr>
                </a:glow>
              </a:effectLst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41CD99-AA9C-54AB-088D-9EAB02972024}"/>
              </a:ext>
            </a:extLst>
          </p:cNvPr>
          <p:cNvSpPr/>
          <p:nvPr/>
        </p:nvSpPr>
        <p:spPr bwMode="gray">
          <a:xfrm>
            <a:off x="0" y="0"/>
            <a:ext cx="12192000" cy="6857999"/>
          </a:xfrm>
          <a:prstGeom prst="rect">
            <a:avLst/>
          </a:prstGeom>
          <a:gradFill>
            <a:gsLst>
              <a:gs pos="68000">
                <a:schemeClr val="accent1">
                  <a:lumMod val="90000"/>
                  <a:lumOff val="10000"/>
                </a:schemeClr>
              </a:gs>
              <a:gs pos="36000">
                <a:schemeClr val="accent1">
                  <a:lumMod val="90000"/>
                  <a:lumOff val="10000"/>
                </a:schemeClr>
              </a:gs>
              <a:gs pos="0">
                <a:schemeClr val="bg1"/>
              </a:gs>
              <a:gs pos="63000">
                <a:schemeClr val="accent1"/>
              </a:gs>
              <a:gs pos="4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19050">
            <a:noFill/>
            <a:prstDash val="solid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5400" b="1" dirty="0"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概要紹介</a:t>
            </a:r>
            <a:endParaRPr kumimoji="1" lang="ja-JP" altLang="en-US" sz="5400" b="1" dirty="0">
              <a:effectLst>
                <a:glow rad="139700">
                  <a:schemeClr val="bg1">
                    <a:alpha val="9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675904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BE7C371-7A45-28BC-70C5-8F315EAA5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138" y="2875434"/>
            <a:ext cx="6695724" cy="975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20886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DFE459-6125-847E-5FF5-375CF139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56341A0-C3DF-3639-AA36-EF63AEE07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989466-07F5-54A4-C00A-611C7B0AACA0}"/>
              </a:ext>
            </a:extLst>
          </p:cNvPr>
          <p:cNvSpPr txBox="1"/>
          <p:nvPr/>
        </p:nvSpPr>
        <p:spPr bwMode="auto">
          <a:xfrm>
            <a:off x="202020" y="122275"/>
            <a:ext cx="1488558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概要紹介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D06471-6AEC-EFE8-1825-DEEFB03B8CDE}"/>
              </a:ext>
            </a:extLst>
          </p:cNvPr>
          <p:cNvSpPr txBox="1"/>
          <p:nvPr/>
        </p:nvSpPr>
        <p:spPr bwMode="auto">
          <a:xfrm>
            <a:off x="0" y="2670242"/>
            <a:ext cx="12192000" cy="81870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6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事前学習</a:t>
            </a:r>
            <a:r>
              <a:rPr kumimoji="1" lang="ja-JP" altLang="en-US" sz="4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を必要としない</a:t>
            </a:r>
            <a:r>
              <a:rPr kumimoji="1" lang="ja-JP" altLang="en-US" sz="46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リアルタイム判断</a:t>
            </a:r>
            <a:r>
              <a:rPr kumimoji="1" lang="en-US" altLang="ja-JP" sz="46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endParaRPr kumimoji="1" lang="ja-JP" altLang="en-US" sz="4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5D10F6-6C2E-2AE8-F41F-1CC2946A1B38}"/>
              </a:ext>
            </a:extLst>
          </p:cNvPr>
          <p:cNvSpPr txBox="1"/>
          <p:nvPr/>
        </p:nvSpPr>
        <p:spPr bwMode="auto">
          <a:xfrm>
            <a:off x="0" y="3673953"/>
            <a:ext cx="12192000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強化学習 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や 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ディープラーニング 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などの事前学習は不要＝</a:t>
            </a:r>
            <a:r>
              <a:rPr kumimoji="1" lang="en-US" altLang="ja-JP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技術者を必要としない</a:t>
            </a:r>
          </a:p>
        </p:txBody>
      </p:sp>
    </p:spTree>
    <p:extLst>
      <p:ext uri="{BB962C8B-B14F-4D97-AF65-F5344CB8AC3E}">
        <p14:creationId xmlns:p14="http://schemas.microsoft.com/office/powerpoint/2010/main" val="107068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1DC0C-3714-5716-1245-54EA7481E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BCBCB7-CDD5-A4B4-72DD-089C3687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96A630-20C5-37E4-C0C5-1CEE3B504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793328-D658-8D2B-25F8-F992F3C54A0E}"/>
              </a:ext>
            </a:extLst>
          </p:cNvPr>
          <p:cNvSpPr txBox="1"/>
          <p:nvPr/>
        </p:nvSpPr>
        <p:spPr bwMode="auto">
          <a:xfrm>
            <a:off x="202020" y="122275"/>
            <a:ext cx="1488558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概要紹介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8F30F0-E8C1-2E5B-36ED-B1353616ACF5}"/>
              </a:ext>
            </a:extLst>
          </p:cNvPr>
          <p:cNvSpPr txBox="1"/>
          <p:nvPr/>
        </p:nvSpPr>
        <p:spPr bwMode="auto">
          <a:xfrm>
            <a:off x="0" y="2239387"/>
            <a:ext cx="12192000" cy="164804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判断</a:t>
            </a: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結果を</a:t>
            </a:r>
            <a:r>
              <a:rPr kumimoji="1" lang="ja-JP" altLang="en-US" sz="47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再現する</a:t>
            </a:r>
            <a:r>
              <a:rPr kumimoji="1" lang="en-US" altLang="ja-JP" sz="47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ではない</a:t>
            </a:r>
            <a:endParaRPr kumimoji="1" lang="en-US" altLang="ja-JP" sz="47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判断の考え方をもとに</a:t>
            </a:r>
            <a:r>
              <a:rPr kumimoji="1" lang="ja-JP" altLang="en-US" sz="47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自律判断する</a:t>
            </a:r>
            <a:r>
              <a:rPr kumimoji="1" lang="en-US" altLang="ja-JP" sz="47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endParaRPr kumimoji="1" lang="ja-JP" altLang="en-US" sz="47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8830A8-9336-6A6B-E55F-44F62662808C}"/>
              </a:ext>
            </a:extLst>
          </p:cNvPr>
          <p:cNvSpPr txBox="1"/>
          <p:nvPr/>
        </p:nvSpPr>
        <p:spPr bwMode="auto">
          <a:xfrm>
            <a:off x="0" y="4104808"/>
            <a:ext cx="12192000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総合的な判断の考え方データ 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を自動生成することにより自律判断する世界初の</a:t>
            </a:r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endParaRPr kumimoji="1"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641862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1C7A7-66F0-3E4E-35FD-04D7540A5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F74C29-7922-87D8-EE35-293EC879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A31B81-AC14-242A-8623-A0652FF64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DA6750-0B76-9B84-1FE5-7911D059BFEC}"/>
              </a:ext>
            </a:extLst>
          </p:cNvPr>
          <p:cNvSpPr txBox="1"/>
          <p:nvPr/>
        </p:nvSpPr>
        <p:spPr bwMode="auto">
          <a:xfrm>
            <a:off x="202020" y="122275"/>
            <a:ext cx="1488558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概要紹介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3C6E54-6240-A60A-2E34-206504A22098}"/>
              </a:ext>
            </a:extLst>
          </p:cNvPr>
          <p:cNvSpPr txBox="1"/>
          <p:nvPr/>
        </p:nvSpPr>
        <p:spPr bwMode="auto">
          <a:xfrm>
            <a:off x="0" y="2244703"/>
            <a:ext cx="12192000" cy="162678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従来型</a:t>
            </a:r>
            <a:r>
              <a:rPr lang="ja-JP" altLang="en-US" sz="47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すべての</a:t>
            </a:r>
            <a:r>
              <a:rPr lang="en-US" altLang="ja-JP" sz="47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4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（生成</a:t>
            </a:r>
            <a:r>
              <a:rPr lang="en-US" altLang="ja-JP" sz="4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r>
              <a:rPr lang="ja-JP" altLang="en-US" sz="4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を含む）</a:t>
            </a: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</a:t>
            </a:r>
            <a:br>
              <a:rPr lang="en-US" altLang="ja-JP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47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自ら判断する機能</a:t>
            </a: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を持っていない</a:t>
            </a:r>
            <a:endParaRPr kumimoji="1" lang="ja-JP" altLang="en-US" sz="47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05D34F-4B94-006D-F568-3093AF55DF1A}"/>
              </a:ext>
            </a:extLst>
          </p:cNvPr>
          <p:cNvSpPr txBox="1"/>
          <p:nvPr/>
        </p:nvSpPr>
        <p:spPr bwMode="auto">
          <a:xfrm>
            <a:off x="0" y="4099492"/>
            <a:ext cx="12192000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パターン認識による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判断の再現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や アーキテクチャによる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次の文言選定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実際の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処理</a:t>
            </a:r>
          </a:p>
        </p:txBody>
      </p:sp>
    </p:spTree>
    <p:extLst>
      <p:ext uri="{BB962C8B-B14F-4D97-AF65-F5344CB8AC3E}">
        <p14:creationId xmlns:p14="http://schemas.microsoft.com/office/powerpoint/2010/main" val="1326668547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2DB59-258D-1AE3-CD2C-1C13CCBA5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1AA58D-8ED1-ABAB-5156-0F984105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C1F3D5C-9FFE-8C68-6217-091482420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CFC568-7DD2-2364-E1A9-0C64445C04AF}"/>
              </a:ext>
            </a:extLst>
          </p:cNvPr>
          <p:cNvSpPr txBox="1"/>
          <p:nvPr/>
        </p:nvSpPr>
        <p:spPr bwMode="auto">
          <a:xfrm>
            <a:off x="202020" y="122275"/>
            <a:ext cx="1488558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概要紹介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F9AB1A-127E-9FEC-E2F3-49E7CBEBADC3}"/>
              </a:ext>
            </a:extLst>
          </p:cNvPr>
          <p:cNvSpPr txBox="1"/>
          <p:nvPr/>
        </p:nvSpPr>
        <p:spPr bwMode="auto">
          <a:xfrm>
            <a:off x="0" y="2209187"/>
            <a:ext cx="12192000" cy="17688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プログラム</a:t>
            </a:r>
            <a:r>
              <a:rPr kumimoji="1" lang="ja-JP" altLang="en-US" sz="47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言語の処理限界</a:t>
            </a: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を超える</a:t>
            </a:r>
            <a:endParaRPr kumimoji="1" lang="en-US" altLang="ja-JP" sz="47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7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情報処理の方法</a:t>
            </a: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に関する特許技術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619753-B34B-5D6F-62CE-1B54210E72AE}"/>
              </a:ext>
            </a:extLst>
          </p:cNvPr>
          <p:cNvSpPr txBox="1"/>
          <p:nvPr/>
        </p:nvSpPr>
        <p:spPr bwMode="auto">
          <a:xfrm>
            <a:off x="0" y="4135007"/>
            <a:ext cx="12192000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国際調査機関が 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新規性・進歩性を認めた 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情報処理の方法</a:t>
            </a:r>
          </a:p>
        </p:txBody>
      </p:sp>
    </p:spTree>
    <p:extLst>
      <p:ext uri="{BB962C8B-B14F-4D97-AF65-F5344CB8AC3E}">
        <p14:creationId xmlns:p14="http://schemas.microsoft.com/office/powerpoint/2010/main" val="1179063715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4C19E-36C7-B617-204B-C1E48C42F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8D436F2-2657-3D5E-6F09-D7D93BCA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211084D-AD81-69A9-849D-768884554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743212-6D66-30EE-ADFD-8E2B9BC6FA6F}"/>
              </a:ext>
            </a:extLst>
          </p:cNvPr>
          <p:cNvSpPr txBox="1"/>
          <p:nvPr/>
        </p:nvSpPr>
        <p:spPr bwMode="auto">
          <a:xfrm>
            <a:off x="202020" y="122275"/>
            <a:ext cx="1488558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概要紹介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F97B9C-E1F1-6D6E-9A98-8BB3C9D73625}"/>
              </a:ext>
            </a:extLst>
          </p:cNvPr>
          <p:cNvSpPr txBox="1"/>
          <p:nvPr/>
        </p:nvSpPr>
        <p:spPr bwMode="auto">
          <a:xfrm>
            <a:off x="0" y="2244703"/>
            <a:ext cx="12192000" cy="162678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複数の判断材料を</a:t>
            </a:r>
            <a:r>
              <a:rPr lang="ja-JP" altLang="en-US" sz="44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総合的に考え</a:t>
            </a:r>
            <a:endParaRPr lang="en-US" altLang="ja-JP" sz="4400" b="1" dirty="0">
              <a:solidFill>
                <a:schemeClr val="accent4">
                  <a:lumMod val="90000"/>
                  <a:lumOff val="1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44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最善を判断する</a:t>
            </a:r>
            <a:r>
              <a:rPr kumimoji="1" lang="ja-JP" altLang="en-US" sz="44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人の能力</a:t>
            </a:r>
            <a:r>
              <a:rPr kumimoji="1" lang="ja-JP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を情報処理化する技術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CC1B98-6BBD-2227-40AA-D275D9097B0F}"/>
              </a:ext>
            </a:extLst>
          </p:cNvPr>
          <p:cNvSpPr txBox="1"/>
          <p:nvPr/>
        </p:nvSpPr>
        <p:spPr bwMode="auto">
          <a:xfrm>
            <a:off x="0" y="4099492"/>
            <a:ext cx="12192000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プログラム言語だけでは不可能な人の判断に依存する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業務の自動化 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を可能にする</a:t>
            </a:r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AI</a:t>
            </a:r>
            <a:endParaRPr kumimoji="1"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816458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F3831-4FDD-23EE-83D4-B5C851EDA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1FAD1D-DBD4-A528-153C-5566388D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250B635-8BA3-45CF-485D-278E25F6E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4230EF3-8958-125C-2191-FBD418E34715}"/>
              </a:ext>
            </a:extLst>
          </p:cNvPr>
          <p:cNvSpPr/>
          <p:nvPr/>
        </p:nvSpPr>
        <p:spPr bwMode="gray">
          <a:xfrm>
            <a:off x="0" y="0"/>
            <a:ext cx="12192000" cy="6857999"/>
          </a:xfrm>
          <a:prstGeom prst="rect">
            <a:avLst/>
          </a:prstGeom>
          <a:gradFill>
            <a:gsLst>
              <a:gs pos="68000">
                <a:schemeClr val="accent2">
                  <a:lumMod val="90000"/>
                  <a:lumOff val="10000"/>
                </a:schemeClr>
              </a:gs>
              <a:gs pos="36000">
                <a:schemeClr val="accent2">
                  <a:lumMod val="90000"/>
                  <a:lumOff val="10000"/>
                </a:schemeClr>
              </a:gs>
              <a:gs pos="0">
                <a:schemeClr val="bg1"/>
              </a:gs>
              <a:gs pos="63000">
                <a:schemeClr val="accent2"/>
              </a:gs>
              <a:gs pos="40000">
                <a:schemeClr val="accent2"/>
              </a:gs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19050">
            <a:noFill/>
            <a:prstDash val="solid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ja-JP" altLang="en-US" sz="5400" b="1" dirty="0">
                <a:effectLst>
                  <a:glow rad="139700">
                    <a:schemeClr val="bg1">
                      <a:alpha val="95000"/>
                    </a:schemeClr>
                  </a:glow>
                </a:effectLst>
              </a:rPr>
              <a:t>自動運転の高度化</a:t>
            </a:r>
            <a:endParaRPr kumimoji="1" lang="ja-JP" altLang="en-US" sz="5400" b="1" dirty="0">
              <a:effectLst>
                <a:glow rad="139700">
                  <a:schemeClr val="bg1">
                    <a:alpha val="9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589764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4EC00-4A71-D2F9-C63C-1276F30A1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8EC0DC-F5E6-C702-FA28-0C40CCC8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7713-C8B9-400C-9441-50EEF11B13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7F4E963-9F4D-5FD5-A131-BA4741F76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© 2018 PLM Revolution Inc.</a:t>
            </a:r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F45FA0-37DB-10CE-8D59-AFD8BE189ADC}"/>
              </a:ext>
            </a:extLst>
          </p:cNvPr>
          <p:cNvSpPr txBox="1"/>
          <p:nvPr/>
        </p:nvSpPr>
        <p:spPr bwMode="auto">
          <a:xfrm>
            <a:off x="202019" y="122275"/>
            <a:ext cx="1515139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vert="horz" wrap="square" rtlCol="0" anchor="t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自動運転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E1C9DA-9E67-FF3C-8C45-FD0965372646}"/>
              </a:ext>
            </a:extLst>
          </p:cNvPr>
          <p:cNvSpPr txBox="1"/>
          <p:nvPr/>
        </p:nvSpPr>
        <p:spPr bwMode="auto">
          <a:xfrm>
            <a:off x="0" y="2223438"/>
            <a:ext cx="12192000" cy="171184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道路状況を事前学習で</a:t>
            </a:r>
            <a:r>
              <a:rPr kumimoji="1" lang="ja-JP" altLang="en-US" sz="47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網羅するのは不可能</a:t>
            </a:r>
            <a:endParaRPr kumimoji="1" lang="en-US" altLang="ja-JP" sz="4700" b="1" dirty="0">
              <a:solidFill>
                <a:schemeClr val="accent4">
                  <a:lumMod val="90000"/>
                  <a:lumOff val="1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4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＝ </a:t>
            </a:r>
            <a:r>
              <a:rPr lang="ja-JP" altLang="en-US" sz="4700" b="1" dirty="0">
                <a:solidFill>
                  <a:srgbClr val="C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安全性を確保できない</a:t>
            </a:r>
            <a:endParaRPr kumimoji="1" lang="ja-JP" altLang="en-US" sz="4700" b="1" dirty="0">
              <a:solidFill>
                <a:srgbClr val="C0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4265FB-D243-EF4E-F9D8-D4EB9DE03A4D}"/>
              </a:ext>
            </a:extLst>
          </p:cNvPr>
          <p:cNvSpPr txBox="1"/>
          <p:nvPr/>
        </p:nvSpPr>
        <p:spPr bwMode="auto">
          <a:xfrm>
            <a:off x="0" y="4120757"/>
            <a:ext cx="12192000" cy="51380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vert="horz" wrap="square" rtlCol="0" anchor="ctr"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カメラ、</a:t>
            </a:r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LiDAR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などの </a:t>
            </a:r>
            <a:r>
              <a:rPr kumimoji="1" lang="ja-JP" altLang="en-US" sz="2400" b="1" dirty="0">
                <a:solidFill>
                  <a:srgbClr val="0070C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リアルタイム情報 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をリアルタイムに判断する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ことが重要</a:t>
            </a:r>
            <a:endParaRPr kumimoji="1"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98707"/>
      </p:ext>
    </p:extLst>
  </p:cSld>
  <p:clrMapOvr>
    <a:masterClrMapping/>
  </p:clrMapOvr>
  <p:transition spd="slow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PLMRevolution_20230820">
  <a:themeElements>
    <a:clrScheme name="ユーザー定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336"/>
      </a:accent1>
      <a:accent2>
        <a:srgbClr val="300A0C"/>
      </a:accent2>
      <a:accent3>
        <a:srgbClr val="262626"/>
      </a:accent3>
      <a:accent4>
        <a:srgbClr val="584300"/>
      </a:accent4>
      <a:accent5>
        <a:srgbClr val="0F1A2F"/>
      </a:accent5>
      <a:accent6>
        <a:srgbClr val="2A421A"/>
      </a:accent6>
      <a:hlink>
        <a:srgbClr val="033669"/>
      </a:hlink>
      <a:folHlink>
        <a:srgbClr val="492738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 w="19050">
          <a:solidFill>
            <a:schemeClr val="tx1">
              <a:lumMod val="75000"/>
              <a:lumOff val="25000"/>
            </a:schemeClr>
          </a:solidFill>
          <a:prstDash val="solid"/>
          <a:headEnd type="none" w="lg" len="lg"/>
          <a:tailEnd type="none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 bwMode="gray">
        <a:ln w="22225">
          <a:solidFill>
            <a:schemeClr val="bg1">
              <a:lumMod val="50000"/>
            </a:schemeClr>
          </a:solidFill>
          <a:prstDash val="sysDash"/>
          <a:headEnd type="none"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</a:ln>
      </a:spPr>
      <a:bodyPr vert="horz" wrap="square" rtlCol="0" anchor="t">
        <a:noAutofit/>
      </a:bodyPr>
      <a:lstStyle>
        <a:defPPr algn="l" fontAlgn="base">
          <a:lnSpc>
            <a:spcPct val="110000"/>
          </a:lnSpc>
          <a:spcBef>
            <a:spcPct val="0"/>
          </a:spcBef>
          <a:spcAft>
            <a:spcPct val="0"/>
          </a:spcAft>
          <a:defRPr kumimoji="1" sz="1400" b="1" smtClean="0">
            <a:latin typeface="游ゴシック" panose="020B0400000000000000" pitchFamily="50" charset="-128"/>
            <a:ea typeface="游ゴシック" panose="020B04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LMRevolution_20230820" id="{F82CAAE0-694B-46BD-8A15-F90517141F33}" vid="{5D9F4CF9-FA58-4E2E-BAA3-A53C964B439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226171</TotalTime>
  <Words>822</Words>
  <Application>Microsoft Office PowerPoint</Application>
  <PresentationFormat>ワイド画面</PresentationFormat>
  <Paragraphs>135</Paragraphs>
  <Slides>20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HGP創英ﾌﾟﾚｾﾞﾝｽEB</vt:lpstr>
      <vt:lpstr>HG明朝E</vt:lpstr>
      <vt:lpstr>游ゴシック</vt:lpstr>
      <vt:lpstr>游ゴシック Light</vt:lpstr>
      <vt:lpstr>游ゴシック Medium</vt:lpstr>
      <vt:lpstr>Arial</vt:lpstr>
      <vt:lpstr>Calibri</vt:lpstr>
      <vt:lpstr>Calibri Light</vt:lpstr>
      <vt:lpstr>PLMRevolution_20230820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加藤幸司</dc:creator>
  <cp:lastModifiedBy>Koji Kato</cp:lastModifiedBy>
  <cp:revision>11613</cp:revision>
  <cp:lastPrinted>2025-10-05T06:02:38Z</cp:lastPrinted>
  <dcterms:created xsi:type="dcterms:W3CDTF">2014-08-31T08:28:54Z</dcterms:created>
  <dcterms:modified xsi:type="dcterms:W3CDTF">2025-11-15T10:30:21Z</dcterms:modified>
</cp:coreProperties>
</file>