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3"/>
  </p:notesMasterIdLst>
  <p:handoutMasterIdLst>
    <p:handoutMasterId r:id="rId4"/>
  </p:handoutMasterIdLst>
  <p:sldIdLst>
    <p:sldId id="2134805865" r:id="rId2"/>
  </p:sldIdLst>
  <p:sldSz cx="12192000" cy="6858000"/>
  <p:notesSz cx="10018713" cy="6888163"/>
  <p:defaultTextStyle>
    <a:defPPr>
      <a:defRPr lang="ja-JP"/>
    </a:defPPr>
    <a:lvl1pPr marL="0" algn="l" defTabSz="914257" rtl="0" eaLnBrk="1" latinLnBrk="0" hangingPunct="1">
      <a:defRPr kumimoji="1" sz="1800" kern="1200">
        <a:solidFill>
          <a:schemeClr val="tx1"/>
        </a:solidFill>
        <a:latin typeface="+mn-lt"/>
        <a:ea typeface="+mn-ea"/>
        <a:cs typeface="+mn-cs"/>
      </a:defRPr>
    </a:lvl1pPr>
    <a:lvl2pPr marL="457129" algn="l" defTabSz="914257" rtl="0" eaLnBrk="1" latinLnBrk="0" hangingPunct="1">
      <a:defRPr kumimoji="1" sz="1800" kern="1200">
        <a:solidFill>
          <a:schemeClr val="tx1"/>
        </a:solidFill>
        <a:latin typeface="+mn-lt"/>
        <a:ea typeface="+mn-ea"/>
        <a:cs typeface="+mn-cs"/>
      </a:defRPr>
    </a:lvl2pPr>
    <a:lvl3pPr marL="914257" algn="l" defTabSz="914257" rtl="0" eaLnBrk="1" latinLnBrk="0" hangingPunct="1">
      <a:defRPr kumimoji="1" sz="1800" kern="1200">
        <a:solidFill>
          <a:schemeClr val="tx1"/>
        </a:solidFill>
        <a:latin typeface="+mn-lt"/>
        <a:ea typeface="+mn-ea"/>
        <a:cs typeface="+mn-cs"/>
      </a:defRPr>
    </a:lvl3pPr>
    <a:lvl4pPr marL="1371387" algn="l" defTabSz="914257" rtl="0" eaLnBrk="1" latinLnBrk="0" hangingPunct="1">
      <a:defRPr kumimoji="1" sz="1800" kern="1200">
        <a:solidFill>
          <a:schemeClr val="tx1"/>
        </a:solidFill>
        <a:latin typeface="+mn-lt"/>
        <a:ea typeface="+mn-ea"/>
        <a:cs typeface="+mn-cs"/>
      </a:defRPr>
    </a:lvl4pPr>
    <a:lvl5pPr marL="1828516" algn="l" defTabSz="914257" rtl="0" eaLnBrk="1" latinLnBrk="0" hangingPunct="1">
      <a:defRPr kumimoji="1" sz="1800" kern="1200">
        <a:solidFill>
          <a:schemeClr val="tx1"/>
        </a:solidFill>
        <a:latin typeface="+mn-lt"/>
        <a:ea typeface="+mn-ea"/>
        <a:cs typeface="+mn-cs"/>
      </a:defRPr>
    </a:lvl5pPr>
    <a:lvl6pPr marL="2285645" algn="l" defTabSz="914257" rtl="0" eaLnBrk="1" latinLnBrk="0" hangingPunct="1">
      <a:defRPr kumimoji="1" sz="1800" kern="1200">
        <a:solidFill>
          <a:schemeClr val="tx1"/>
        </a:solidFill>
        <a:latin typeface="+mn-lt"/>
        <a:ea typeface="+mn-ea"/>
        <a:cs typeface="+mn-cs"/>
      </a:defRPr>
    </a:lvl6pPr>
    <a:lvl7pPr marL="2742773" algn="l" defTabSz="914257" rtl="0" eaLnBrk="1" latinLnBrk="0" hangingPunct="1">
      <a:defRPr kumimoji="1" sz="1800" kern="1200">
        <a:solidFill>
          <a:schemeClr val="tx1"/>
        </a:solidFill>
        <a:latin typeface="+mn-lt"/>
        <a:ea typeface="+mn-ea"/>
        <a:cs typeface="+mn-cs"/>
      </a:defRPr>
    </a:lvl7pPr>
    <a:lvl8pPr marL="3199902" algn="l" defTabSz="914257" rtl="0" eaLnBrk="1" latinLnBrk="0" hangingPunct="1">
      <a:defRPr kumimoji="1" sz="1800" kern="1200">
        <a:solidFill>
          <a:schemeClr val="tx1"/>
        </a:solidFill>
        <a:latin typeface="+mn-lt"/>
        <a:ea typeface="+mn-ea"/>
        <a:cs typeface="+mn-cs"/>
      </a:defRPr>
    </a:lvl8pPr>
    <a:lvl9pPr marL="3657032" algn="l" defTabSz="914257"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PSWF6WXV/Pa8oUHIfmMNA==" hashData="HrGlgsR/CrOBr7k9MT0CQA18+V6bOFKHEAJLLXR909qwv+zWIIim9tbwzRZCaoudx09Xxm3VvD9mzneQGvg21g=="/>
  <p:extLst>
    <p:ext uri="{521415D9-36F7-43E2-AB2F-B90AF26B5E84}">
      <p14:sectionLst xmlns:p14="http://schemas.microsoft.com/office/powerpoint/2010/main">
        <p14:section name="既定のセクション" id="{82336B34-139A-4BFC-80AA-021A1587562B}">
          <p14:sldIdLst>
            <p14:sldId id="2134805865"/>
          </p14:sldIdLst>
        </p14:section>
      </p14:sectionLst>
    </p:ext>
    <p:ext uri="{EFAFB233-063F-42B5-8137-9DF3F51BA10A}">
      <p15:sldGuideLst xmlns:p15="http://schemas.microsoft.com/office/powerpoint/2012/main">
        <p15:guide id="1" orient="horz" pos="2161"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加藤幸司" initials="加藤幸司" lastIdx="2" clrIdx="0">
    <p:extLst>
      <p:ext uri="{19B8F6BF-5375-455C-9EA6-DF929625EA0E}">
        <p15:presenceInfo xmlns:p15="http://schemas.microsoft.com/office/powerpoint/2012/main" userId="加藤幸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4C216D"/>
    <a:srgbClr val="25005C"/>
    <a:srgbClr val="004164"/>
    <a:srgbClr val="FFFFFF"/>
    <a:srgbClr val="616161"/>
    <a:srgbClr val="4F4F4F"/>
    <a:srgbClr val="505050"/>
    <a:srgbClr val="656565"/>
    <a:srgbClr val="CBA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42" autoAdjust="0"/>
    <p:restoredTop sz="96242" autoAdjust="0"/>
  </p:normalViewPr>
  <p:slideViewPr>
    <p:cSldViewPr snapToGrid="0">
      <p:cViewPr varScale="1">
        <p:scale>
          <a:sx n="110" d="100"/>
          <a:sy n="110" d="100"/>
        </p:scale>
        <p:origin x="948" y="96"/>
      </p:cViewPr>
      <p:guideLst>
        <p:guide orient="horz" pos="2161"/>
        <p:guide pos="3841"/>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50" d="100"/>
        <a:sy n="150" d="100"/>
      </p:scale>
      <p:origin x="0" y="0"/>
    </p:cViewPr>
  </p:sorterViewPr>
  <p:notesViewPr>
    <p:cSldViewPr snapToGrid="0">
      <p:cViewPr varScale="1">
        <p:scale>
          <a:sx n="81" d="100"/>
          <a:sy n="81" d="100"/>
        </p:scale>
        <p:origin x="3546" y="114"/>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5674977" y="7"/>
            <a:ext cx="4341443" cy="345605"/>
          </a:xfrm>
          <a:prstGeom prst="rect">
            <a:avLst/>
          </a:prstGeom>
        </p:spPr>
        <p:txBody>
          <a:bodyPr vert="horz" lIns="96491" tIns="48246" rIns="96491" bIns="48246" rtlCol="0"/>
          <a:lstStyle>
            <a:lvl1pPr algn="r">
              <a:defRPr sz="1200"/>
            </a:lvl1pPr>
          </a:lstStyle>
          <a:p>
            <a:r>
              <a:rPr kumimoji="1" lang="en-US" altLang="ja-JP"/>
              <a:t>2018/6/12</a:t>
            </a:r>
            <a:endParaRPr kumimoji="1" lang="ja-JP" altLang="en-US"/>
          </a:p>
        </p:txBody>
      </p:sp>
      <p:sp>
        <p:nvSpPr>
          <p:cNvPr id="5" name="スライド番号プレースホルダー 4"/>
          <p:cNvSpPr>
            <a:spLocks noGrp="1"/>
          </p:cNvSpPr>
          <p:nvPr>
            <p:ph type="sldNum" sz="quarter" idx="3"/>
          </p:nvPr>
        </p:nvSpPr>
        <p:spPr>
          <a:xfrm>
            <a:off x="5674977" y="6542569"/>
            <a:ext cx="4341443" cy="345603"/>
          </a:xfrm>
          <a:prstGeom prst="rect">
            <a:avLst/>
          </a:prstGeom>
        </p:spPr>
        <p:txBody>
          <a:bodyPr vert="horz" lIns="96491" tIns="48246" rIns="96491" bIns="48246" rtlCol="0" anchor="b"/>
          <a:lstStyle>
            <a:lvl1pPr algn="r">
              <a:defRPr sz="1200"/>
            </a:lvl1pPr>
          </a:lstStyle>
          <a:p>
            <a:fld id="{ECAA7688-8FB2-4D9D-AF58-86A895A0C236}" type="slidenum">
              <a:rPr kumimoji="1" lang="ja-JP" altLang="en-US" smtClean="0"/>
              <a:t>‹#›</a:t>
            </a:fld>
            <a:endParaRPr kumimoji="1" lang="ja-JP" altLang="en-US"/>
          </a:p>
        </p:txBody>
      </p:sp>
      <p:sp>
        <p:nvSpPr>
          <p:cNvPr id="6" name="ヘッダー プレースホルダー 5"/>
          <p:cNvSpPr>
            <a:spLocks noGrp="1"/>
          </p:cNvSpPr>
          <p:nvPr>
            <p:ph type="hdr" sz="quarter"/>
          </p:nvPr>
        </p:nvSpPr>
        <p:spPr>
          <a:xfrm>
            <a:off x="27" y="7"/>
            <a:ext cx="4341443" cy="345605"/>
          </a:xfrm>
          <a:prstGeom prst="rect">
            <a:avLst/>
          </a:prstGeom>
        </p:spPr>
        <p:txBody>
          <a:bodyPr vert="horz" lIns="96491" tIns="48246" rIns="96491" bIns="48246" rtlCol="0"/>
          <a:lstStyle>
            <a:lvl1pPr algn="l">
              <a:defRPr sz="1200"/>
            </a:lvl1pPr>
          </a:lstStyle>
          <a:p>
            <a:endParaRPr kumimoji="1" lang="ja-JP" altLang="en-US"/>
          </a:p>
        </p:txBody>
      </p:sp>
      <p:sp>
        <p:nvSpPr>
          <p:cNvPr id="7" name="フッター プレースホルダー 6"/>
          <p:cNvSpPr>
            <a:spLocks noGrp="1"/>
          </p:cNvSpPr>
          <p:nvPr>
            <p:ph type="ftr" sz="quarter" idx="2"/>
          </p:nvPr>
        </p:nvSpPr>
        <p:spPr>
          <a:xfrm>
            <a:off x="27" y="6542569"/>
            <a:ext cx="4341443" cy="345603"/>
          </a:xfrm>
          <a:prstGeom prst="rect">
            <a:avLst/>
          </a:prstGeom>
        </p:spPr>
        <p:txBody>
          <a:bodyPr vert="horz" lIns="96491" tIns="48246" rIns="96491" bIns="48246" rtlCol="0" anchor="b"/>
          <a:lstStyle>
            <a:lvl1pPr algn="l">
              <a:defRPr sz="1200"/>
            </a:lvl1pPr>
          </a:lstStyle>
          <a:p>
            <a:r>
              <a:rPr kumimoji="1" lang="en-US" altLang="ja-JP"/>
              <a:t>© 2018 PLM Revolution Inc.</a:t>
            </a:r>
            <a:endParaRPr kumimoji="1" lang="ja-JP" altLang="en-US"/>
          </a:p>
        </p:txBody>
      </p:sp>
    </p:spTree>
    <p:extLst>
      <p:ext uri="{BB962C8B-B14F-4D97-AF65-F5344CB8AC3E}">
        <p14:creationId xmlns:p14="http://schemas.microsoft.com/office/powerpoint/2010/main" val="357922824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7" y="7"/>
            <a:ext cx="4341443" cy="345605"/>
          </a:xfrm>
          <a:prstGeom prst="rect">
            <a:avLst/>
          </a:prstGeom>
        </p:spPr>
        <p:txBody>
          <a:bodyPr vert="horz" lIns="96491" tIns="48246" rIns="96491" bIns="48246" rtlCol="0"/>
          <a:lstStyle>
            <a:lvl1pPr algn="l">
              <a:defRPr sz="1200"/>
            </a:lvl1pPr>
          </a:lstStyle>
          <a:p>
            <a:endParaRPr kumimoji="1" lang="ja-JP" altLang="en-US"/>
          </a:p>
        </p:txBody>
      </p:sp>
      <p:sp>
        <p:nvSpPr>
          <p:cNvPr id="3" name="日付プレースホルダー 2"/>
          <p:cNvSpPr>
            <a:spLocks noGrp="1"/>
          </p:cNvSpPr>
          <p:nvPr>
            <p:ph type="dt" idx="1"/>
          </p:nvPr>
        </p:nvSpPr>
        <p:spPr>
          <a:xfrm>
            <a:off x="5256021" y="7"/>
            <a:ext cx="4341443" cy="345605"/>
          </a:xfrm>
          <a:prstGeom prst="rect">
            <a:avLst/>
          </a:prstGeom>
        </p:spPr>
        <p:txBody>
          <a:bodyPr vert="horz" lIns="96491" tIns="48246" rIns="96491" bIns="48246" rtlCol="0"/>
          <a:lstStyle>
            <a:lvl1pPr algn="r">
              <a:defRPr sz="1200"/>
            </a:lvl1pPr>
          </a:lstStyle>
          <a:p>
            <a:r>
              <a:rPr kumimoji="1" lang="en-US" altLang="ja-JP"/>
              <a:t>2018/6/12</a:t>
            </a:r>
            <a:endParaRPr kumimoji="1" lang="ja-JP" altLang="en-US"/>
          </a:p>
        </p:txBody>
      </p:sp>
      <p:sp>
        <p:nvSpPr>
          <p:cNvPr id="4" name="スライド イメージ プレースホルダー 3"/>
          <p:cNvSpPr>
            <a:spLocks noGrp="1" noRot="1" noChangeAspect="1"/>
          </p:cNvSpPr>
          <p:nvPr>
            <p:ph type="sldImg" idx="2"/>
          </p:nvPr>
        </p:nvSpPr>
        <p:spPr>
          <a:xfrm>
            <a:off x="2201863" y="361950"/>
            <a:ext cx="5595937" cy="3148013"/>
          </a:xfrm>
          <a:prstGeom prst="rect">
            <a:avLst/>
          </a:prstGeom>
          <a:noFill/>
          <a:ln w="12700">
            <a:solidFill>
              <a:prstClr val="black"/>
            </a:solidFill>
          </a:ln>
        </p:spPr>
        <p:txBody>
          <a:bodyPr vert="horz" lIns="96491" tIns="48246" rIns="96491" bIns="48246" rtlCol="0" anchor="ctr"/>
          <a:lstStyle/>
          <a:p>
            <a:endParaRPr lang="ja-JP" altLang="en-US"/>
          </a:p>
        </p:txBody>
      </p:sp>
      <p:sp>
        <p:nvSpPr>
          <p:cNvPr id="5" name="ノート プレースホルダー 4"/>
          <p:cNvSpPr>
            <a:spLocks noGrp="1"/>
          </p:cNvSpPr>
          <p:nvPr>
            <p:ph type="body" sz="quarter" idx="3"/>
          </p:nvPr>
        </p:nvSpPr>
        <p:spPr>
          <a:xfrm>
            <a:off x="1219784" y="3634794"/>
            <a:ext cx="8014970" cy="2712214"/>
          </a:xfrm>
          <a:prstGeom prst="rect">
            <a:avLst/>
          </a:prstGeom>
        </p:spPr>
        <p:txBody>
          <a:bodyPr vert="horz" lIns="96491" tIns="48246" rIns="96491" bIns="4824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35182" y="6542569"/>
            <a:ext cx="4341443" cy="345603"/>
          </a:xfrm>
          <a:prstGeom prst="rect">
            <a:avLst/>
          </a:prstGeom>
        </p:spPr>
        <p:txBody>
          <a:bodyPr vert="horz" lIns="96491" tIns="48246" rIns="96491" bIns="48246" rtlCol="0" anchor="b"/>
          <a:lstStyle>
            <a:lvl1pPr algn="l">
              <a:defRPr sz="1200"/>
            </a:lvl1pPr>
          </a:lstStyle>
          <a:p>
            <a:r>
              <a:rPr kumimoji="1" lang="en-US" altLang="ja-JP"/>
              <a:t>© 2018 PLM Revolution Inc.</a:t>
            </a:r>
            <a:endParaRPr kumimoji="1" lang="ja-JP" altLang="en-US"/>
          </a:p>
        </p:txBody>
      </p:sp>
      <p:sp>
        <p:nvSpPr>
          <p:cNvPr id="7" name="スライド番号プレースホルダー 6"/>
          <p:cNvSpPr>
            <a:spLocks noGrp="1"/>
          </p:cNvSpPr>
          <p:nvPr>
            <p:ph type="sldNum" sz="quarter" idx="5"/>
          </p:nvPr>
        </p:nvSpPr>
        <p:spPr>
          <a:xfrm>
            <a:off x="5339812" y="6542569"/>
            <a:ext cx="4341443" cy="345603"/>
          </a:xfrm>
          <a:prstGeom prst="rect">
            <a:avLst/>
          </a:prstGeom>
        </p:spPr>
        <p:txBody>
          <a:bodyPr vert="horz" lIns="96491" tIns="48246" rIns="96491" bIns="48246" rtlCol="0" anchor="b"/>
          <a:lstStyle>
            <a:lvl1pPr algn="r">
              <a:defRPr sz="1200"/>
            </a:lvl1pPr>
          </a:lstStyle>
          <a:p>
            <a:fld id="{21BA0EAC-54C0-4D1B-9A8D-9531CB1C1DBB}" type="slidenum">
              <a:rPr kumimoji="1" lang="ja-JP" altLang="en-US" smtClean="0"/>
              <a:t>‹#›</a:t>
            </a:fld>
            <a:endParaRPr kumimoji="1" lang="ja-JP" altLang="en-US"/>
          </a:p>
        </p:txBody>
      </p:sp>
    </p:spTree>
    <p:extLst>
      <p:ext uri="{BB962C8B-B14F-4D97-AF65-F5344CB8AC3E}">
        <p14:creationId xmlns:p14="http://schemas.microsoft.com/office/powerpoint/2010/main" val="2599868903"/>
      </p:ext>
    </p:extLst>
  </p:cSld>
  <p:clrMap bg1="lt1" tx1="dk1" bg2="lt2" tx2="dk2" accent1="accent1" accent2="accent2" accent3="accent3" accent4="accent4" accent5="accent5" accent6="accent6" hlink="hlink" folHlink="folHlink"/>
  <p:hf hdr="0"/>
  <p:notesStyle>
    <a:lvl1pPr marL="0" algn="l" defTabSz="914257" rtl="0" eaLnBrk="1" latinLnBrk="0" hangingPunct="1">
      <a:defRPr kumimoji="1" sz="1200" kern="1200">
        <a:solidFill>
          <a:schemeClr val="tx1"/>
        </a:solidFill>
        <a:latin typeface="+mn-lt"/>
        <a:ea typeface="+mn-ea"/>
        <a:cs typeface="+mn-cs"/>
      </a:defRPr>
    </a:lvl1pPr>
    <a:lvl2pPr marL="457129" algn="l" defTabSz="914257" rtl="0" eaLnBrk="1" latinLnBrk="0" hangingPunct="1">
      <a:defRPr kumimoji="1" sz="1200" kern="1200">
        <a:solidFill>
          <a:schemeClr val="tx1"/>
        </a:solidFill>
        <a:latin typeface="+mn-lt"/>
        <a:ea typeface="+mn-ea"/>
        <a:cs typeface="+mn-cs"/>
      </a:defRPr>
    </a:lvl2pPr>
    <a:lvl3pPr marL="914257" algn="l" defTabSz="914257" rtl="0" eaLnBrk="1" latinLnBrk="0" hangingPunct="1">
      <a:defRPr kumimoji="1" sz="1200" kern="1200">
        <a:solidFill>
          <a:schemeClr val="tx1"/>
        </a:solidFill>
        <a:latin typeface="+mn-lt"/>
        <a:ea typeface="+mn-ea"/>
        <a:cs typeface="+mn-cs"/>
      </a:defRPr>
    </a:lvl3pPr>
    <a:lvl4pPr marL="1371387" algn="l" defTabSz="914257" rtl="0" eaLnBrk="1" latinLnBrk="0" hangingPunct="1">
      <a:defRPr kumimoji="1" sz="1200" kern="1200">
        <a:solidFill>
          <a:schemeClr val="tx1"/>
        </a:solidFill>
        <a:latin typeface="+mn-lt"/>
        <a:ea typeface="+mn-ea"/>
        <a:cs typeface="+mn-cs"/>
      </a:defRPr>
    </a:lvl4pPr>
    <a:lvl5pPr marL="1828516" algn="l" defTabSz="914257" rtl="0" eaLnBrk="1" latinLnBrk="0" hangingPunct="1">
      <a:defRPr kumimoji="1" sz="1200" kern="1200">
        <a:solidFill>
          <a:schemeClr val="tx1"/>
        </a:solidFill>
        <a:latin typeface="+mn-lt"/>
        <a:ea typeface="+mn-ea"/>
        <a:cs typeface="+mn-cs"/>
      </a:defRPr>
    </a:lvl5pPr>
    <a:lvl6pPr marL="2285645" algn="l" defTabSz="914257" rtl="0" eaLnBrk="1" latinLnBrk="0" hangingPunct="1">
      <a:defRPr kumimoji="1" sz="1200" kern="1200">
        <a:solidFill>
          <a:schemeClr val="tx1"/>
        </a:solidFill>
        <a:latin typeface="+mn-lt"/>
        <a:ea typeface="+mn-ea"/>
        <a:cs typeface="+mn-cs"/>
      </a:defRPr>
    </a:lvl6pPr>
    <a:lvl7pPr marL="2742773" algn="l" defTabSz="914257" rtl="0" eaLnBrk="1" latinLnBrk="0" hangingPunct="1">
      <a:defRPr kumimoji="1" sz="1200" kern="1200">
        <a:solidFill>
          <a:schemeClr val="tx1"/>
        </a:solidFill>
        <a:latin typeface="+mn-lt"/>
        <a:ea typeface="+mn-ea"/>
        <a:cs typeface="+mn-cs"/>
      </a:defRPr>
    </a:lvl7pPr>
    <a:lvl8pPr marL="3199902" algn="l" defTabSz="914257" rtl="0" eaLnBrk="1" latinLnBrk="0" hangingPunct="1">
      <a:defRPr kumimoji="1" sz="1200" kern="1200">
        <a:solidFill>
          <a:schemeClr val="tx1"/>
        </a:solidFill>
        <a:latin typeface="+mn-lt"/>
        <a:ea typeface="+mn-ea"/>
        <a:cs typeface="+mn-cs"/>
      </a:defRPr>
    </a:lvl8pPr>
    <a:lvl9pPr marL="3657032" algn="l" defTabSz="91425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自動運転</a:t>
            </a:r>
            <a:r>
              <a:rPr kumimoji="1" lang="en-US" altLang="ja-JP" dirty="0"/>
              <a:t>AI</a:t>
            </a:r>
            <a:r>
              <a:rPr kumimoji="1" lang="ja-JP" altLang="en-US" dirty="0"/>
              <a:t>には、</a:t>
            </a:r>
            <a:r>
              <a:rPr kumimoji="1" lang="ja-JP" altLang="en-US" b="1" dirty="0"/>
              <a:t>事前学習型</a:t>
            </a:r>
            <a:r>
              <a:rPr kumimoji="1" lang="ja-JP" altLang="en-US" dirty="0"/>
              <a:t>という根本的な</a:t>
            </a:r>
            <a:r>
              <a:rPr kumimoji="1" lang="ja-JP" altLang="en-US" b="1" dirty="0"/>
              <a:t>構造から生じる課題</a:t>
            </a:r>
            <a:r>
              <a:rPr kumimoji="1" lang="ja-JP" altLang="en-US" dirty="0"/>
              <a:t>が</a:t>
            </a:r>
            <a:endParaRPr kumimoji="1" lang="en-US" altLang="ja-JP" dirty="0"/>
          </a:p>
          <a:p>
            <a:r>
              <a:rPr kumimoji="1" lang="ja-JP" altLang="en-US" dirty="0"/>
              <a:t>　　ありますので　自己判断</a:t>
            </a:r>
            <a:r>
              <a:rPr kumimoji="1" lang="en-US" altLang="ja-JP" dirty="0"/>
              <a:t>AI</a:t>
            </a:r>
            <a:r>
              <a:rPr kumimoji="1" lang="ja-JP" altLang="en-US" dirty="0"/>
              <a:t>　を利用した　</a:t>
            </a:r>
            <a:r>
              <a:rPr kumimoji="1" lang="ja-JP" altLang="en-US" b="1" i="0" baseline="0" dirty="0"/>
              <a:t>対応策と併せて</a:t>
            </a:r>
            <a:r>
              <a:rPr kumimoji="1" lang="ja-JP" altLang="en-US" dirty="0"/>
              <a:t>紹介します</a:t>
            </a:r>
            <a:endParaRPr kumimoji="1" lang="en-US" altLang="ja-JP" dirty="0"/>
          </a:p>
          <a:p>
            <a:endParaRPr kumimoji="1" lang="en-US" altLang="ja-JP" dirty="0"/>
          </a:p>
          <a:p>
            <a:r>
              <a:rPr kumimoji="1" lang="ja-JP" altLang="en-US" dirty="0"/>
              <a:t>● 自動運転</a:t>
            </a:r>
            <a:r>
              <a:rPr kumimoji="1" lang="en-US" altLang="ja-JP" dirty="0"/>
              <a:t>AI</a:t>
            </a:r>
            <a:r>
              <a:rPr kumimoji="1" lang="ja-JP" altLang="en-US" dirty="0"/>
              <a:t>が抱える</a:t>
            </a:r>
            <a:r>
              <a:rPr kumimoji="1" lang="ja-JP" altLang="en-US" b="1" i="0" baseline="0" dirty="0"/>
              <a:t>課題</a:t>
            </a:r>
            <a:r>
              <a:rPr kumimoji="1" lang="ja-JP" altLang="en-US" dirty="0"/>
              <a:t>は　</a:t>
            </a:r>
            <a:r>
              <a:rPr kumimoji="1" lang="ja-JP" altLang="en-US" b="1" dirty="0"/>
              <a:t>予期せぬ天候の変化</a:t>
            </a:r>
            <a:r>
              <a:rPr kumimoji="1" lang="ja-JP" altLang="en-US" dirty="0"/>
              <a:t>（突風や濃霧）</a:t>
            </a:r>
            <a:endParaRPr kumimoji="1" lang="en-US" altLang="ja-JP" dirty="0"/>
          </a:p>
          <a:p>
            <a:r>
              <a:rPr kumimoji="1" lang="ja-JP" altLang="en-US" b="1" dirty="0"/>
              <a:t>　　未知の道路状況</a:t>
            </a:r>
            <a:r>
              <a:rPr kumimoji="1" lang="ja-JP" altLang="en-US" dirty="0"/>
              <a:t>（工事や落下物）</a:t>
            </a:r>
            <a:r>
              <a:rPr kumimoji="1" lang="ja-JP" altLang="en-US" b="1" dirty="0"/>
              <a:t>予測できない人の動きなど</a:t>
            </a:r>
            <a:r>
              <a:rPr kumimoji="1" lang="ja-JP" altLang="en-US" dirty="0"/>
              <a:t>  </a:t>
            </a:r>
            <a:endParaRPr kumimoji="1" lang="en-US" altLang="ja-JP" dirty="0"/>
          </a:p>
          <a:p>
            <a:r>
              <a:rPr kumimoji="1" lang="ja-JP" altLang="en-US" dirty="0"/>
              <a:t>　　その組み合わせは　</a:t>
            </a:r>
            <a:r>
              <a:rPr kumimoji="1" lang="ja-JP" altLang="en-US" b="1" dirty="0"/>
              <a:t>無限</a:t>
            </a:r>
            <a:r>
              <a:rPr kumimoji="1" lang="ja-JP" altLang="en-US" dirty="0"/>
              <a:t>とも言えるものであり　</a:t>
            </a:r>
            <a:r>
              <a:rPr kumimoji="1" lang="en-US" altLang="ja-JP" dirty="0"/>
              <a:t> </a:t>
            </a:r>
            <a:r>
              <a:rPr kumimoji="1" lang="ja-JP" altLang="en-US" b="1" i="0" baseline="0" dirty="0"/>
              <a:t>事前学習</a:t>
            </a:r>
            <a:r>
              <a:rPr kumimoji="1" lang="ja-JP" altLang="en-US" dirty="0"/>
              <a:t>で</a:t>
            </a:r>
            <a:r>
              <a:rPr kumimoji="1" lang="ja-JP" altLang="en-US" b="1" dirty="0"/>
              <a:t>網羅する</a:t>
            </a:r>
            <a:endParaRPr kumimoji="1" lang="en-US" altLang="ja-JP" b="1" dirty="0"/>
          </a:p>
          <a:p>
            <a:r>
              <a:rPr kumimoji="1" lang="ja-JP" altLang="en-US" b="1" dirty="0"/>
              <a:t>　　のは困難である </a:t>
            </a:r>
            <a:r>
              <a:rPr kumimoji="1" lang="ja-JP" altLang="en-US" dirty="0"/>
              <a:t>という</a:t>
            </a:r>
            <a:r>
              <a:rPr kumimoji="1" lang="ja-JP" altLang="en-US" b="1" i="0" baseline="0" dirty="0"/>
              <a:t>現実</a:t>
            </a:r>
            <a:r>
              <a:rPr kumimoji="1" lang="ja-JP" altLang="en-US" dirty="0"/>
              <a:t>です</a:t>
            </a:r>
            <a:endParaRPr kumimoji="1" lang="en-US" altLang="ja-JP" dirty="0"/>
          </a:p>
          <a:p>
            <a:r>
              <a:rPr kumimoji="1" lang="ja-JP" altLang="en-US" dirty="0"/>
              <a:t>　　　　</a:t>
            </a:r>
            <a:endParaRPr kumimoji="1" lang="en-US" altLang="ja-JP" dirty="0"/>
          </a:p>
          <a:p>
            <a:r>
              <a:rPr kumimoji="1" lang="ja-JP" altLang="en-US" dirty="0"/>
              <a:t>　　</a:t>
            </a:r>
            <a:r>
              <a:rPr kumimoji="1" lang="ja-JP" altLang="en-US" b="1" dirty="0"/>
              <a:t>網羅</a:t>
            </a:r>
            <a:r>
              <a:rPr kumimoji="1" lang="ja-JP" altLang="en-US" dirty="0"/>
              <a:t>できない＝</a:t>
            </a:r>
            <a:r>
              <a:rPr kumimoji="1" lang="ja-JP" altLang="en-US" b="1" dirty="0"/>
              <a:t>学習データが無い 実状況 </a:t>
            </a:r>
            <a:r>
              <a:rPr kumimoji="1" lang="ja-JP" altLang="en-US" b="0" dirty="0"/>
              <a:t>が</a:t>
            </a:r>
            <a:r>
              <a:rPr kumimoji="1" lang="ja-JP" altLang="en-US" b="1" dirty="0"/>
              <a:t>存在するということで</a:t>
            </a:r>
            <a:endParaRPr kumimoji="1" lang="en-US" altLang="ja-JP" b="1" dirty="0"/>
          </a:p>
          <a:p>
            <a:r>
              <a:rPr kumimoji="1" lang="ja-JP" altLang="en-US" b="1" dirty="0"/>
              <a:t>　　あり＝安全性を　確保できないという課題　</a:t>
            </a:r>
            <a:r>
              <a:rPr kumimoji="1" lang="ja-JP" altLang="en-US" b="0" dirty="0"/>
              <a:t>に</a:t>
            </a:r>
            <a:r>
              <a:rPr kumimoji="1" lang="ja-JP" altLang="en-US" b="1" dirty="0"/>
              <a:t>　繋がっています</a:t>
            </a:r>
            <a:endParaRPr kumimoji="1" lang="en-US" altLang="ja-JP" b="1" dirty="0"/>
          </a:p>
          <a:p>
            <a:endParaRPr kumimoji="1" lang="en-US" altLang="ja-JP" dirty="0"/>
          </a:p>
          <a:p>
            <a:r>
              <a:rPr kumimoji="1" lang="ja-JP" altLang="en-US" dirty="0"/>
              <a:t>●</a:t>
            </a:r>
            <a:r>
              <a:rPr kumimoji="1" lang="ja-JP" altLang="en-US" b="1" dirty="0"/>
              <a:t>　リアルタイムの情報</a:t>
            </a:r>
            <a:r>
              <a:rPr kumimoji="1" lang="ja-JP" altLang="en-US" dirty="0"/>
              <a:t>を基にした　</a:t>
            </a:r>
            <a:r>
              <a:rPr kumimoji="1" lang="ja-JP" altLang="en-US" b="1" dirty="0"/>
              <a:t>リアルタイム学習　</a:t>
            </a:r>
            <a:r>
              <a:rPr kumimoji="1" lang="ja-JP" altLang="en-US" dirty="0"/>
              <a:t>の研究も</a:t>
            </a:r>
            <a:endParaRPr kumimoji="1" lang="en-US" altLang="ja-JP" dirty="0"/>
          </a:p>
          <a:p>
            <a:r>
              <a:rPr kumimoji="1" lang="ja-JP" altLang="en-US" dirty="0"/>
              <a:t>　　進んでいるようですが、 こちらの研究も</a:t>
            </a:r>
            <a:r>
              <a:rPr kumimoji="1" lang="ja-JP" altLang="en-US" b="1" i="0" baseline="0" dirty="0"/>
              <a:t>課題が多い</a:t>
            </a:r>
            <a:r>
              <a:rPr kumimoji="1" lang="ja-JP" altLang="en-US" dirty="0"/>
              <a:t>ようで </a:t>
            </a:r>
            <a:endParaRPr kumimoji="1" lang="en-US" altLang="ja-JP" dirty="0"/>
          </a:p>
          <a:p>
            <a:r>
              <a:rPr kumimoji="1" lang="ja-JP" altLang="en-US" b="1" dirty="0"/>
              <a:t>　　道半ば　</a:t>
            </a:r>
            <a:r>
              <a:rPr kumimoji="1" lang="ja-JP" altLang="en-US" dirty="0"/>
              <a:t>の状況にあります</a:t>
            </a:r>
            <a:endParaRPr kumimoji="1" lang="en-US" altLang="ja-JP" dirty="0"/>
          </a:p>
          <a:p>
            <a:endParaRPr kumimoji="1" lang="en-US" altLang="ja-JP" dirty="0"/>
          </a:p>
          <a:p>
            <a:r>
              <a:rPr kumimoji="1" lang="ja-JP" altLang="en-US" dirty="0"/>
              <a:t>● 対応策として　</a:t>
            </a:r>
            <a:r>
              <a:rPr kumimoji="1" lang="ja-JP" altLang="en-US" b="1" dirty="0"/>
              <a:t>自動運転</a:t>
            </a:r>
            <a:r>
              <a:rPr kumimoji="1" lang="en-US" altLang="ja-JP" b="1" dirty="0"/>
              <a:t>AI</a:t>
            </a:r>
            <a:r>
              <a:rPr kumimoji="1" lang="ja-JP" altLang="en-US" b="1" dirty="0"/>
              <a:t>のハイブリッド化　</a:t>
            </a:r>
            <a:r>
              <a:rPr kumimoji="1" lang="ja-JP" altLang="en-US" dirty="0"/>
              <a:t>を</a:t>
            </a:r>
            <a:endParaRPr kumimoji="1" lang="en-US" altLang="ja-JP" dirty="0"/>
          </a:p>
          <a:p>
            <a:r>
              <a:rPr kumimoji="1" lang="ja-JP" altLang="en-US" dirty="0"/>
              <a:t>　　国内</a:t>
            </a:r>
            <a:r>
              <a:rPr kumimoji="1" lang="ja-JP" altLang="en-US" b="1" dirty="0"/>
              <a:t>自動車メーカー各社に</a:t>
            </a:r>
            <a:r>
              <a:rPr kumimoji="1" lang="ja-JP" altLang="en-US" b="1" i="0" baseline="0" dirty="0"/>
              <a:t>　提案しています</a:t>
            </a:r>
            <a:endParaRPr kumimoji="1" lang="en-US" altLang="ja-JP" b="1" dirty="0"/>
          </a:p>
          <a:p>
            <a:endParaRPr kumimoji="1" lang="en-US" altLang="ja-JP" dirty="0"/>
          </a:p>
          <a:p>
            <a:r>
              <a:rPr kumimoji="1" lang="ja-JP" altLang="en-US" dirty="0"/>
              <a:t>　　内容は　</a:t>
            </a:r>
            <a:r>
              <a:rPr kumimoji="1" lang="ja-JP" altLang="en-US" b="1" i="0" baseline="0" dirty="0"/>
              <a:t>道路交通法</a:t>
            </a:r>
            <a:r>
              <a:rPr kumimoji="1" lang="ja-JP" altLang="en-US" b="0" i="0" baseline="0" dirty="0"/>
              <a:t>を</a:t>
            </a:r>
            <a:r>
              <a:rPr kumimoji="1" lang="ja-JP" altLang="en-US" b="1" i="0" baseline="0" dirty="0"/>
              <a:t>守った通常運転</a:t>
            </a:r>
            <a:r>
              <a:rPr kumimoji="1" lang="ja-JP" altLang="en-US" dirty="0"/>
              <a:t>は　</a:t>
            </a:r>
            <a:r>
              <a:rPr kumimoji="1" lang="ja-JP" altLang="en-US" b="1" dirty="0"/>
              <a:t>現自動運転</a:t>
            </a:r>
            <a:r>
              <a:rPr kumimoji="1" lang="en-US" altLang="ja-JP" b="1" dirty="0"/>
              <a:t>AI</a:t>
            </a:r>
            <a:r>
              <a:rPr kumimoji="1" lang="ja-JP" altLang="en-US" b="1" dirty="0"/>
              <a:t>による</a:t>
            </a:r>
            <a:endParaRPr kumimoji="1" lang="en-US" altLang="ja-JP" b="1" dirty="0"/>
          </a:p>
          <a:p>
            <a:r>
              <a:rPr kumimoji="1" lang="ja-JP" altLang="en-US" b="1" dirty="0"/>
              <a:t>　　操作</a:t>
            </a:r>
            <a:r>
              <a:rPr kumimoji="1" lang="ja-JP" altLang="en-US" dirty="0"/>
              <a:t>とし　</a:t>
            </a:r>
            <a:r>
              <a:rPr kumimoji="1" lang="ja-JP" altLang="en-US" b="1" dirty="0"/>
              <a:t>未知の状況</a:t>
            </a:r>
            <a:r>
              <a:rPr kumimoji="1" lang="ja-JP" altLang="en-US" dirty="0"/>
              <a:t>や　物理的に</a:t>
            </a:r>
            <a:r>
              <a:rPr kumimoji="1" lang="ja-JP" altLang="en-US" b="1" dirty="0"/>
              <a:t>回避困難な危機的な状況</a:t>
            </a:r>
            <a:r>
              <a:rPr kumimoji="1" lang="ja-JP" altLang="en-US" dirty="0"/>
              <a:t>では</a:t>
            </a:r>
            <a:endParaRPr kumimoji="1" lang="en-US" altLang="ja-JP" dirty="0"/>
          </a:p>
          <a:p>
            <a:r>
              <a:rPr kumimoji="1" lang="ja-JP" altLang="en-US" dirty="0"/>
              <a:t>　　</a:t>
            </a:r>
            <a:r>
              <a:rPr kumimoji="1" lang="ja-JP" altLang="en-US" b="1" dirty="0"/>
              <a:t>リアルタイム</a:t>
            </a:r>
            <a:r>
              <a:rPr kumimoji="1" lang="ja-JP" altLang="en-US" b="0" dirty="0"/>
              <a:t>の</a:t>
            </a:r>
            <a:r>
              <a:rPr kumimoji="1" lang="ja-JP" altLang="en-US" b="1" dirty="0"/>
              <a:t>　走行データを利用</a:t>
            </a:r>
            <a:r>
              <a:rPr kumimoji="1" lang="ja-JP" altLang="en-US" dirty="0"/>
              <a:t>した　</a:t>
            </a:r>
            <a:r>
              <a:rPr kumimoji="1" lang="ja-JP" altLang="en-US" b="1" dirty="0"/>
              <a:t>リアルタイム判断による</a:t>
            </a:r>
            <a:endParaRPr kumimoji="1" lang="en-US" altLang="ja-JP" b="1" dirty="0"/>
          </a:p>
          <a:p>
            <a:r>
              <a:rPr kumimoji="1" lang="ja-JP" altLang="en-US" b="1" dirty="0"/>
              <a:t>　　操作</a:t>
            </a:r>
            <a:r>
              <a:rPr kumimoji="1" lang="ja-JP" altLang="en-US" dirty="0"/>
              <a:t>を</a:t>
            </a:r>
            <a:r>
              <a:rPr kumimoji="1" lang="ja-JP" altLang="en-US" b="1" dirty="0"/>
              <a:t>行う　</a:t>
            </a:r>
            <a:r>
              <a:rPr kumimoji="1" lang="ja-JP" altLang="en-US" dirty="0"/>
              <a:t>と</a:t>
            </a:r>
            <a:r>
              <a:rPr kumimoji="1" lang="ja-JP" altLang="en-US" b="1" dirty="0"/>
              <a:t>言うもの</a:t>
            </a:r>
            <a:r>
              <a:rPr kumimoji="1" lang="ja-JP" altLang="en-US" dirty="0"/>
              <a:t>です</a:t>
            </a:r>
            <a:endParaRPr kumimoji="1" lang="en-US" altLang="ja-JP" dirty="0"/>
          </a:p>
          <a:p>
            <a:endParaRPr kumimoji="1" lang="en-US" altLang="ja-JP" dirty="0"/>
          </a:p>
          <a:p>
            <a:r>
              <a:rPr kumimoji="1" lang="ja-JP" altLang="en-US" dirty="0"/>
              <a:t>● </a:t>
            </a:r>
            <a:r>
              <a:rPr kumimoji="1" lang="ja-JP" altLang="en-US" b="1" dirty="0"/>
              <a:t>リアルタイム判断に必要な追加項目　</a:t>
            </a:r>
            <a:r>
              <a:rPr kumimoji="1" lang="ja-JP" altLang="en-US" dirty="0"/>
              <a:t>を紹介します。</a:t>
            </a:r>
            <a:br>
              <a:rPr kumimoji="1" lang="en-US" altLang="ja-JP" dirty="0"/>
            </a:br>
            <a:r>
              <a:rPr kumimoji="1" lang="ja-JP" altLang="en-US" dirty="0"/>
              <a:t>　　はじめに　</a:t>
            </a:r>
            <a:r>
              <a:rPr kumimoji="1" lang="ja-JP" altLang="en-US" b="1" dirty="0"/>
              <a:t>事前準備</a:t>
            </a:r>
            <a:r>
              <a:rPr kumimoji="1" lang="ja-JP" altLang="en-US" dirty="0"/>
              <a:t>として　</a:t>
            </a:r>
            <a:r>
              <a:rPr kumimoji="1" lang="ja-JP" altLang="en-US" b="1" dirty="0"/>
              <a:t>人や物と自車が接触する位置</a:t>
            </a:r>
            <a:r>
              <a:rPr kumimoji="1" lang="ja-JP" altLang="en-US" dirty="0"/>
              <a:t>、</a:t>
            </a:r>
            <a:r>
              <a:rPr kumimoji="1" lang="ja-JP" altLang="en-US" b="1" dirty="0"/>
              <a:t>角度</a:t>
            </a:r>
            <a:r>
              <a:rPr kumimoji="1" lang="ja-JP" altLang="en-US" dirty="0"/>
              <a:t>、</a:t>
            </a:r>
            <a:endParaRPr kumimoji="1" lang="en-US" altLang="ja-JP" dirty="0"/>
          </a:p>
          <a:p>
            <a:r>
              <a:rPr kumimoji="1" lang="ja-JP" altLang="en-US" b="1" dirty="0"/>
              <a:t>　　　　　相対速度など　</a:t>
            </a:r>
            <a:r>
              <a:rPr kumimoji="1" lang="ja-JP" altLang="en-US" dirty="0"/>
              <a:t>考え得る　</a:t>
            </a:r>
            <a:r>
              <a:rPr kumimoji="1" lang="ja-JP" altLang="en-US" b="1" dirty="0"/>
              <a:t>接触シナリオ</a:t>
            </a:r>
            <a:r>
              <a:rPr kumimoji="1" lang="ja-JP" altLang="en-US" dirty="0"/>
              <a:t>ごとに　</a:t>
            </a:r>
            <a:r>
              <a:rPr kumimoji="1" lang="ja-JP" altLang="en-US" b="1" dirty="0"/>
              <a:t>人の怪我や</a:t>
            </a:r>
            <a:endParaRPr kumimoji="1" lang="en-US" altLang="ja-JP" b="1" dirty="0"/>
          </a:p>
          <a:p>
            <a:r>
              <a:rPr kumimoji="1" lang="ja-JP" altLang="en-US" b="1" dirty="0"/>
              <a:t>　　　　　物損の程度などを評価する　データ  を事前</a:t>
            </a:r>
            <a:r>
              <a:rPr kumimoji="1" lang="ja-JP" altLang="en-US" b="0" dirty="0"/>
              <a:t>に</a:t>
            </a:r>
            <a:r>
              <a:rPr kumimoji="1" lang="ja-JP" altLang="en-US" b="1" dirty="0"/>
              <a:t>登録</a:t>
            </a:r>
            <a:r>
              <a:rPr kumimoji="1" lang="ja-JP" altLang="en-US" dirty="0"/>
              <a:t>します</a:t>
            </a:r>
            <a:endParaRPr kumimoji="1" lang="en-US" altLang="ja-JP" dirty="0"/>
          </a:p>
          <a:p>
            <a:endParaRPr kumimoji="1" lang="en-US" altLang="ja-JP" dirty="0"/>
          </a:p>
          <a:p>
            <a:r>
              <a:rPr kumimoji="1" lang="ja-JP" altLang="en-US" dirty="0"/>
              <a:t>　　１．</a:t>
            </a:r>
            <a:r>
              <a:rPr kumimoji="1" lang="ja-JP" altLang="en-US" b="1" dirty="0"/>
              <a:t>実走行時</a:t>
            </a:r>
            <a:r>
              <a:rPr kumimoji="1" lang="ja-JP" altLang="en-US" dirty="0"/>
              <a:t>は　カメラ、</a:t>
            </a:r>
            <a:r>
              <a:rPr kumimoji="1" lang="en-US" altLang="ja-JP" dirty="0"/>
              <a:t>LiDAR</a:t>
            </a:r>
            <a:r>
              <a:rPr kumimoji="1" lang="ja-JP" altLang="en-US" dirty="0"/>
              <a:t>・・などによる</a:t>
            </a:r>
            <a:r>
              <a:rPr kumimoji="1" lang="ja-JP" altLang="en-US" b="1" dirty="0"/>
              <a:t>状況認識</a:t>
            </a:r>
            <a:r>
              <a:rPr kumimoji="1" lang="ja-JP" altLang="en-US" dirty="0"/>
              <a:t>により　</a:t>
            </a:r>
            <a:endParaRPr kumimoji="1" lang="en-US" altLang="ja-JP" dirty="0"/>
          </a:p>
          <a:p>
            <a:r>
              <a:rPr kumimoji="1" lang="ja-JP" altLang="en-US" b="1" dirty="0"/>
              <a:t>　　　　　自己判断</a:t>
            </a:r>
            <a:r>
              <a:rPr kumimoji="1" lang="en-US" altLang="ja-JP" b="1" dirty="0"/>
              <a:t>AI</a:t>
            </a:r>
            <a:r>
              <a:rPr kumimoji="1" lang="ja-JP" altLang="en-US" b="1" dirty="0"/>
              <a:t>処理</a:t>
            </a:r>
            <a:r>
              <a:rPr kumimoji="1" lang="ja-JP" altLang="en-US" dirty="0"/>
              <a:t>への　</a:t>
            </a:r>
            <a:r>
              <a:rPr kumimoji="1" lang="ja-JP" altLang="en-US" b="1" dirty="0"/>
              <a:t>切り替え処理　を　追加</a:t>
            </a:r>
            <a:r>
              <a:rPr kumimoji="1" lang="ja-JP" altLang="en-US" dirty="0"/>
              <a:t>します</a:t>
            </a:r>
            <a:endParaRPr kumimoji="1" lang="en-US" altLang="ja-JP" dirty="0"/>
          </a:p>
          <a:p>
            <a:endParaRPr kumimoji="1" lang="en-US" altLang="ja-JP" dirty="0"/>
          </a:p>
          <a:p>
            <a:r>
              <a:rPr kumimoji="1" lang="ja-JP" altLang="en-US" dirty="0"/>
              <a:t>　　２．</a:t>
            </a:r>
            <a:r>
              <a:rPr kumimoji="1" lang="ja-JP" altLang="en-US" b="1" dirty="0"/>
              <a:t>速度に応じた　取り得るハンドル操作　</a:t>
            </a:r>
            <a:r>
              <a:rPr kumimoji="1" lang="ja-JP" altLang="en-US" dirty="0"/>
              <a:t>により</a:t>
            </a:r>
            <a:r>
              <a:rPr kumimoji="1" lang="ja-JP" altLang="en-US" b="1" dirty="0"/>
              <a:t>関わりが</a:t>
            </a:r>
            <a:endParaRPr kumimoji="1" lang="en-US" altLang="ja-JP" b="1" dirty="0"/>
          </a:p>
          <a:p>
            <a:r>
              <a:rPr kumimoji="1" lang="ja-JP" altLang="en-US" b="1" dirty="0"/>
              <a:t>　　　　　生じる　人　</a:t>
            </a:r>
            <a:r>
              <a:rPr kumimoji="1" lang="ja-JP" altLang="en-US" b="0" dirty="0"/>
              <a:t>や</a:t>
            </a:r>
            <a:r>
              <a:rPr kumimoji="1" lang="ja-JP" altLang="en-US" b="1" dirty="0"/>
              <a:t>　物　</a:t>
            </a:r>
            <a:r>
              <a:rPr kumimoji="1" lang="ja-JP" altLang="en-US" dirty="0"/>
              <a:t>との</a:t>
            </a:r>
            <a:r>
              <a:rPr kumimoji="1" lang="ja-JP" altLang="en-US" b="1" dirty="0"/>
              <a:t>接触状況</a:t>
            </a:r>
            <a:r>
              <a:rPr kumimoji="1" lang="ja-JP" altLang="en-US" dirty="0"/>
              <a:t>を　カメラ、</a:t>
            </a:r>
            <a:r>
              <a:rPr kumimoji="1" lang="en-US" altLang="ja-JP" dirty="0"/>
              <a:t>LiDAR</a:t>
            </a:r>
            <a:r>
              <a:rPr kumimoji="1" lang="ja-JP" altLang="en-US" dirty="0"/>
              <a:t>などを</a:t>
            </a:r>
            <a:endParaRPr kumimoji="1" lang="en-US" altLang="ja-JP" dirty="0"/>
          </a:p>
          <a:p>
            <a:r>
              <a:rPr kumimoji="1" lang="ja-JP" altLang="en-US" dirty="0"/>
              <a:t>　　　　　利用して　</a:t>
            </a:r>
            <a:r>
              <a:rPr kumimoji="1" lang="ja-JP" altLang="en-US" b="1" dirty="0"/>
              <a:t>リアルタイムにシミュレーション</a:t>
            </a:r>
            <a:r>
              <a:rPr kumimoji="1" lang="ja-JP" altLang="en-US" dirty="0"/>
              <a:t>し　</a:t>
            </a:r>
            <a:r>
              <a:rPr kumimoji="1" lang="ja-JP" altLang="en-US" b="1" dirty="0"/>
              <a:t>同じ接触状況</a:t>
            </a:r>
            <a:r>
              <a:rPr kumimoji="1" lang="ja-JP" altLang="en-US" dirty="0"/>
              <a:t>である</a:t>
            </a:r>
            <a:endParaRPr kumimoji="1" lang="en-US" altLang="ja-JP" dirty="0"/>
          </a:p>
          <a:p>
            <a:r>
              <a:rPr kumimoji="1" lang="ja-JP" altLang="en-US" dirty="0"/>
              <a:t>　　　　　と判断された　「</a:t>
            </a:r>
            <a:r>
              <a:rPr kumimoji="1" lang="ja-JP" altLang="en-US" b="1" dirty="0"/>
              <a:t>評価データ</a:t>
            </a:r>
            <a:r>
              <a:rPr kumimoji="1" lang="ja-JP" altLang="en-US" dirty="0"/>
              <a:t>」を　</a:t>
            </a:r>
            <a:r>
              <a:rPr kumimoji="1" lang="ja-JP" altLang="en-US" b="1" dirty="0"/>
              <a:t>判断結果テーブル情報</a:t>
            </a:r>
            <a:r>
              <a:rPr kumimoji="1" lang="ja-JP" altLang="en-US" dirty="0"/>
              <a:t>として</a:t>
            </a:r>
            <a:endParaRPr kumimoji="1" lang="en-US" altLang="ja-JP" dirty="0"/>
          </a:p>
          <a:p>
            <a:r>
              <a:rPr kumimoji="1" lang="ja-JP" altLang="en-US" dirty="0"/>
              <a:t>　　　　　</a:t>
            </a:r>
            <a:r>
              <a:rPr kumimoji="1" lang="ja-JP" altLang="en-US" b="1" dirty="0"/>
              <a:t>取り込みます</a:t>
            </a:r>
            <a:endParaRPr kumimoji="1" lang="en-US" altLang="ja-JP" b="1" dirty="0"/>
          </a:p>
          <a:p>
            <a:endParaRPr kumimoji="1" lang="en-US" altLang="ja-JP" dirty="0"/>
          </a:p>
          <a:p>
            <a:r>
              <a:rPr kumimoji="1" lang="ja-JP" altLang="en-US" dirty="0"/>
              <a:t>　　３．</a:t>
            </a:r>
            <a:r>
              <a:rPr kumimoji="1" lang="ja-JP" altLang="en-US" b="1" dirty="0"/>
              <a:t>評価データ</a:t>
            </a:r>
            <a:r>
              <a:rPr kumimoji="1" lang="ja-JP" altLang="en-US" dirty="0"/>
              <a:t>を対象に　自己判断</a:t>
            </a:r>
            <a:r>
              <a:rPr kumimoji="1" lang="en-US" altLang="ja-JP" dirty="0"/>
              <a:t>AI </a:t>
            </a:r>
            <a:r>
              <a:rPr kumimoji="1" lang="ja-JP" altLang="en-US" dirty="0"/>
              <a:t>による </a:t>
            </a:r>
            <a:endParaRPr kumimoji="1" lang="en-US" altLang="ja-JP" dirty="0"/>
          </a:p>
          <a:p>
            <a:r>
              <a:rPr kumimoji="1" lang="en-US" altLang="ja-JP" b="1" dirty="0"/>
              <a:t>          </a:t>
            </a:r>
            <a:r>
              <a:rPr kumimoji="1" lang="ja-JP" altLang="en-US" b="1" dirty="0"/>
              <a:t>リアルタイム判断</a:t>
            </a:r>
            <a:r>
              <a:rPr kumimoji="1" lang="ja-JP" altLang="en-US" dirty="0"/>
              <a:t>を行い </a:t>
            </a:r>
            <a:r>
              <a:rPr kumimoji="1" lang="ja-JP" altLang="en-US" b="1" dirty="0"/>
              <a:t>判断結果</a:t>
            </a:r>
            <a:r>
              <a:rPr kumimoji="1" lang="ja-JP" altLang="en-US" b="0" dirty="0"/>
              <a:t>の</a:t>
            </a:r>
            <a:r>
              <a:rPr kumimoji="1" lang="ja-JP" altLang="en-US" b="1" dirty="0"/>
              <a:t>ハンドル操作を実行</a:t>
            </a:r>
            <a:r>
              <a:rPr kumimoji="1" lang="ja-JP" altLang="en-US" dirty="0"/>
              <a:t>します</a:t>
            </a:r>
            <a:endParaRPr kumimoji="1" lang="en-US" altLang="ja-JP" dirty="0"/>
          </a:p>
          <a:p>
            <a:r>
              <a:rPr kumimoji="1" lang="ja-JP" altLang="en-US" dirty="0"/>
              <a:t>　　</a:t>
            </a:r>
            <a:endParaRPr kumimoji="1" lang="en-US" altLang="ja-JP" dirty="0"/>
          </a:p>
          <a:p>
            <a:r>
              <a:rPr kumimoji="1" lang="ja-JP" altLang="en-US" dirty="0"/>
              <a:t>　　４．操作により　</a:t>
            </a:r>
            <a:r>
              <a:rPr kumimoji="1" lang="ja-JP" altLang="en-US" b="1" dirty="0"/>
              <a:t>瞬時に変化していく状況</a:t>
            </a:r>
            <a:r>
              <a:rPr kumimoji="1" lang="ja-JP" altLang="en-US" dirty="0"/>
              <a:t>に対しては　上記</a:t>
            </a:r>
            <a:endParaRPr kumimoji="1" lang="en-US" altLang="ja-JP" dirty="0"/>
          </a:p>
          <a:p>
            <a:r>
              <a:rPr kumimoji="1" lang="en-US" altLang="ja-JP" dirty="0"/>
              <a:t>         </a:t>
            </a:r>
            <a:r>
              <a:rPr kumimoji="1" lang="ja-JP" altLang="en-US" dirty="0"/>
              <a:t>２～３の処理を </a:t>
            </a:r>
            <a:r>
              <a:rPr kumimoji="1" lang="ja-JP" altLang="en-US" b="1" dirty="0"/>
              <a:t>車が停止するまで繰り返し実行</a:t>
            </a:r>
            <a:r>
              <a:rPr kumimoji="1" lang="ja-JP" altLang="en-US" dirty="0"/>
              <a:t>します</a:t>
            </a:r>
            <a:endParaRPr kumimoji="1" lang="en-US" altLang="ja-JP" dirty="0"/>
          </a:p>
          <a:p>
            <a:endParaRPr kumimoji="1" lang="ja-JP" altLang="en-US" dirty="0"/>
          </a:p>
          <a:p>
            <a:r>
              <a:rPr kumimoji="1" lang="ja-JP" altLang="en-US" dirty="0"/>
              <a:t>　　　　 自己判断</a:t>
            </a:r>
            <a:r>
              <a:rPr kumimoji="1" lang="en-US" altLang="ja-JP" dirty="0"/>
              <a:t>AI® </a:t>
            </a:r>
            <a:r>
              <a:rPr kumimoji="1" lang="ja-JP" altLang="en-US" dirty="0"/>
              <a:t>の</a:t>
            </a:r>
            <a:r>
              <a:rPr kumimoji="1" lang="ja-JP" altLang="en-US" b="1" dirty="0"/>
              <a:t>追加</a:t>
            </a:r>
            <a:r>
              <a:rPr kumimoji="1" lang="ja-JP" altLang="en-US" dirty="0"/>
              <a:t>により　</a:t>
            </a:r>
            <a:r>
              <a:rPr kumimoji="1" lang="ja-JP" altLang="en-US" b="1" i="0" baseline="0" dirty="0"/>
              <a:t>実現できること</a:t>
            </a:r>
            <a:r>
              <a:rPr kumimoji="1" lang="ja-JP" altLang="en-US" dirty="0"/>
              <a:t>は</a:t>
            </a:r>
            <a:endParaRPr kumimoji="1" lang="en-US" altLang="ja-JP" dirty="0"/>
          </a:p>
          <a:p>
            <a:pPr marL="0" marR="0" lvl="0" indent="0" algn="l" defTabSz="914257"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sz="1200" b="1"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一瞬一瞬</a:t>
            </a:r>
            <a:r>
              <a:rPr kumimoji="1" lang="ja-JP" altLang="en-US" sz="1200" b="0"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に</a:t>
            </a:r>
            <a:r>
              <a:rPr kumimoji="1" lang="ja-JP" altLang="en-US" sz="1200" b="1"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変化する状況下</a:t>
            </a:r>
            <a:r>
              <a:rPr kumimoji="1" lang="ja-JP" altLang="en-US" sz="1200" b="0"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であっても、</a:t>
            </a:r>
            <a:r>
              <a:rPr kumimoji="1" lang="ja-JP" altLang="en-US" sz="1200" b="1"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接触シナリオ</a:t>
            </a:r>
            <a:r>
              <a:rPr kumimoji="1" lang="ja-JP" altLang="en-US" sz="1200" b="0"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の</a:t>
            </a:r>
            <a:endParaRPr kumimoji="1" lang="en-US" altLang="ja-JP" sz="1200" b="0"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257"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1"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評価データを基</a:t>
            </a:r>
            <a:r>
              <a:rPr kumimoji="1" lang="ja-JP" altLang="en-US" sz="1200" b="0"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に </a:t>
            </a:r>
            <a:r>
              <a:rPr kumimoji="1" lang="ja-JP" altLang="en-US" sz="1200" b="1"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最善のハンドル操作</a:t>
            </a:r>
            <a:r>
              <a:rPr kumimoji="1" lang="ja-JP" altLang="en-US" sz="1200" b="0"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を </a:t>
            </a:r>
            <a:r>
              <a:rPr kumimoji="1" lang="ja-JP" altLang="en-US" sz="1200" b="1"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瞬時に判断して</a:t>
            </a:r>
            <a:endParaRPr kumimoji="1" lang="en-US" altLang="ja-JP" sz="1200" b="1"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257" rtl="0" eaLnBrk="1" fontAlgn="auto" latinLnBrk="0" hangingPunct="1">
              <a:lnSpc>
                <a:spcPct val="100000"/>
              </a:lnSpc>
              <a:spcBef>
                <a:spcPts val="0"/>
              </a:spcBef>
              <a:spcAft>
                <a:spcPts val="0"/>
              </a:spcAft>
              <a:buClrTx/>
              <a:buSzTx/>
              <a:buFontTx/>
              <a:buNone/>
              <a:tabLst/>
              <a:defRPr/>
            </a:pPr>
            <a:r>
              <a:rPr kumimoji="1" lang="en-US" altLang="ja-JP" sz="1200" b="1"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1"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実行できる </a:t>
            </a:r>
            <a:r>
              <a:rPr kumimoji="1" lang="ja-JP" altLang="en-US" sz="1200" b="0"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という</a:t>
            </a:r>
            <a:r>
              <a:rPr kumimoji="1" lang="ja-JP" altLang="en-US" sz="1200" b="1"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提案</a:t>
            </a:r>
            <a:r>
              <a:rPr kumimoji="1" lang="ja-JP" altLang="en-US" sz="1200" b="0" i="0" u="none" strike="noStrike" kern="0" cap="none" spc="0" normalizeH="0" baseline="0" noProof="0" dirty="0">
                <a:ln>
                  <a:noFill/>
                </a:ln>
                <a:solidFill>
                  <a:srgbClr val="002336">
                    <a:lumMod val="90000"/>
                    <a:lumOff val="10000"/>
                  </a:srgbClr>
                </a:solidFill>
                <a:effectLst/>
                <a:uLnTx/>
                <a:uFillTx/>
                <a:latin typeface="游ゴシック" panose="020B0400000000000000" pitchFamily="50" charset="-128"/>
                <a:ea typeface="游ゴシック" panose="020B0400000000000000" pitchFamily="50" charset="-128"/>
                <a:cs typeface="+mn-cs"/>
              </a:rPr>
              <a:t>です</a:t>
            </a:r>
          </a:p>
          <a:p>
            <a:endParaRPr kumimoji="1" lang="en-US" altLang="ja-JP" dirty="0"/>
          </a:p>
          <a:p>
            <a:r>
              <a:rPr kumimoji="1" lang="ja-JP" altLang="en-US" b="1" dirty="0"/>
              <a:t>● 次</a:t>
            </a:r>
            <a:endParaRPr kumimoji="1" lang="en-US" altLang="ja-JP" b="1" dirty="0"/>
          </a:p>
        </p:txBody>
      </p:sp>
      <p:sp>
        <p:nvSpPr>
          <p:cNvPr id="4" name="日付プレースホルダー 3"/>
          <p:cNvSpPr>
            <a:spLocks noGrp="1"/>
          </p:cNvSpPr>
          <p:nvPr>
            <p:ph type="dt" idx="1"/>
          </p:nvPr>
        </p:nvSpPr>
        <p:spPr/>
        <p:txBody>
          <a:bodyPr/>
          <a:lstStyle/>
          <a:p>
            <a:r>
              <a:rPr kumimoji="1" lang="en-US" altLang="ja-JP"/>
              <a:t>2018/6/12</a:t>
            </a:r>
            <a:endParaRPr kumimoji="1" lang="ja-JP" altLang="en-US"/>
          </a:p>
        </p:txBody>
      </p:sp>
      <p:sp>
        <p:nvSpPr>
          <p:cNvPr id="5" name="フッター プレースホルダー 4"/>
          <p:cNvSpPr>
            <a:spLocks noGrp="1"/>
          </p:cNvSpPr>
          <p:nvPr>
            <p:ph type="ftr" sz="quarter" idx="4"/>
          </p:nvPr>
        </p:nvSpPr>
        <p:spPr/>
        <p:txBody>
          <a:bodyPr/>
          <a:lstStyle/>
          <a:p>
            <a:r>
              <a:rPr kumimoji="1" lang="en-US" altLang="ja-JP"/>
              <a:t>© 2018 PLM Revolution Inc.</a:t>
            </a:r>
            <a:endParaRPr kumimoji="1" lang="ja-JP" altLang="en-US"/>
          </a:p>
        </p:txBody>
      </p:sp>
      <p:sp>
        <p:nvSpPr>
          <p:cNvPr id="6" name="スライド番号プレースホルダー 5"/>
          <p:cNvSpPr>
            <a:spLocks noGrp="1"/>
          </p:cNvSpPr>
          <p:nvPr>
            <p:ph type="sldNum" sz="quarter" idx="5"/>
          </p:nvPr>
        </p:nvSpPr>
        <p:spPr/>
        <p:txBody>
          <a:bodyPr/>
          <a:lstStyle/>
          <a:p>
            <a:fld id="{21BA0EAC-54C0-4D1B-9A8D-9531CB1C1DBB}" type="slidenum">
              <a:rPr kumimoji="1" lang="ja-JP" altLang="en-US" smtClean="0"/>
              <a:t>1</a:t>
            </a:fld>
            <a:endParaRPr kumimoji="1" lang="ja-JP" altLang="en-US"/>
          </a:p>
        </p:txBody>
      </p:sp>
    </p:spTree>
    <p:extLst>
      <p:ext uri="{BB962C8B-B14F-4D97-AF65-F5344CB8AC3E}">
        <p14:creationId xmlns:p14="http://schemas.microsoft.com/office/powerpoint/2010/main" val="3076992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タイトルとコンテンツ">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E8A99D3-2F2B-2F9F-37F5-3B3B8CB0309B}"/>
              </a:ext>
            </a:extLst>
          </p:cNvPr>
          <p:cNvSpPr>
            <a:spLocks noGrp="1"/>
          </p:cNvSpPr>
          <p:nvPr>
            <p:ph type="sldNum" sz="quarter" idx="10"/>
          </p:nvPr>
        </p:nvSpPr>
        <p:spPr>
          <a:xfrm>
            <a:off x="11555121" y="6561198"/>
            <a:ext cx="647700" cy="365125"/>
          </a:xfrm>
        </p:spPr>
        <p:txBody>
          <a:bodyPr/>
          <a:lstStyle>
            <a:lvl1pPr>
              <a:defRPr kumimoji="0">
                <a:solidFill>
                  <a:schemeClr val="bg1">
                    <a:lumMod val="75000"/>
                  </a:schemeClr>
                </a:solidFill>
                <a:latin typeface="Arial" panose="020B0604020202020204" pitchFamily="34" charset="0"/>
                <a:ea typeface="Osaka" charset="-128"/>
              </a:defRPr>
            </a:lvl1pPr>
          </a:lstStyle>
          <a:p>
            <a:fld id="{C82DA442-602A-4D47-B9E7-55C427C6B738}" type="slidenum">
              <a:rPr lang="ja-JP" altLang="en-US" smtClean="0"/>
              <a:pPr/>
              <a:t>‹#›</a:t>
            </a:fld>
            <a:endParaRPr lang="ja-JP" altLang="en-US"/>
          </a:p>
        </p:txBody>
      </p:sp>
      <p:sp>
        <p:nvSpPr>
          <p:cNvPr id="4" name="Footer Placeholder 4">
            <a:extLst>
              <a:ext uri="{FF2B5EF4-FFF2-40B4-BE49-F238E27FC236}">
                <a16:creationId xmlns:a16="http://schemas.microsoft.com/office/drawing/2014/main" id="{A85D8A23-7FC1-D03E-EC06-BBB6CB5DE0C5}"/>
              </a:ext>
            </a:extLst>
          </p:cNvPr>
          <p:cNvSpPr>
            <a:spLocks noGrp="1"/>
          </p:cNvSpPr>
          <p:nvPr>
            <p:ph type="ftr" sz="quarter" idx="3"/>
          </p:nvPr>
        </p:nvSpPr>
        <p:spPr>
          <a:xfrm>
            <a:off x="9533032" y="6532272"/>
            <a:ext cx="2342562" cy="365125"/>
          </a:xfrm>
          <a:prstGeom prst="rect">
            <a:avLst/>
          </a:prstGeom>
        </p:spPr>
        <p:txBody>
          <a:bodyPr vert="horz" lIns="91440" tIns="45720" rIns="91440" bIns="45720" rtlCol="0" anchor="b" anchorCtr="0"/>
          <a:lstStyle>
            <a:lvl1pPr algn="r">
              <a:defRPr sz="800">
                <a:solidFill>
                  <a:schemeClr val="bg1">
                    <a:lumMod val="75000"/>
                  </a:schemeClr>
                </a:solidFill>
                <a:latin typeface="游ゴシック Medium" panose="020B0500000000000000" pitchFamily="50" charset="-128"/>
                <a:ea typeface="游ゴシック Medium" panose="020B0500000000000000" pitchFamily="50" charset="-128"/>
              </a:defRPr>
            </a:lvl1pPr>
          </a:lstStyle>
          <a:p>
            <a:r>
              <a:rPr lang="en-US" altLang="ja-JP"/>
              <a:t>© 2018 PLM Revolution Inc.</a:t>
            </a:r>
            <a:endParaRPr lang="ja-JP" altLang="en-US"/>
          </a:p>
        </p:txBody>
      </p:sp>
      <p:cxnSp>
        <p:nvCxnSpPr>
          <p:cNvPr id="5" name="直線コネクタ 4">
            <a:extLst>
              <a:ext uri="{FF2B5EF4-FFF2-40B4-BE49-F238E27FC236}">
                <a16:creationId xmlns:a16="http://schemas.microsoft.com/office/drawing/2014/main" id="{01FE7AD7-F181-0D88-E2C8-CFABBE6ECA17}"/>
              </a:ext>
            </a:extLst>
          </p:cNvPr>
          <p:cNvCxnSpPr/>
          <p:nvPr/>
        </p:nvCxnSpPr>
        <p:spPr bwMode="gray">
          <a:xfrm>
            <a:off x="0" y="522615"/>
            <a:ext cx="12192000" cy="0"/>
          </a:xfrm>
          <a:prstGeom prst="line">
            <a:avLst/>
          </a:prstGeom>
          <a:ln w="3175">
            <a:solidFill>
              <a:schemeClr val="bg1">
                <a:lumMod val="8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683AD91B-9F37-B3D3-CF8F-7E1707993762}"/>
              </a:ext>
            </a:extLst>
          </p:cNvPr>
          <p:cNvCxnSpPr/>
          <p:nvPr/>
        </p:nvCxnSpPr>
        <p:spPr bwMode="gray">
          <a:xfrm>
            <a:off x="0" y="522615"/>
            <a:ext cx="12192000" cy="0"/>
          </a:xfrm>
          <a:prstGeom prst="line">
            <a:avLst/>
          </a:prstGeom>
          <a:ln w="12700">
            <a:solidFill>
              <a:schemeClr val="bg1"/>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3064DEC8-97C0-A77A-98F8-A1CF9BC50ECB}"/>
              </a:ext>
            </a:extLst>
          </p:cNvPr>
          <p:cNvCxnSpPr/>
          <p:nvPr/>
        </p:nvCxnSpPr>
        <p:spPr bwMode="gray">
          <a:xfrm>
            <a:off x="0" y="522615"/>
            <a:ext cx="12192000" cy="0"/>
          </a:xfrm>
          <a:prstGeom prst="line">
            <a:avLst/>
          </a:prstGeom>
          <a:ln w="3175">
            <a:solidFill>
              <a:schemeClr val="bg1">
                <a:lumMod val="8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6AC52E5-B738-52CE-D9B8-02FFBAC08CE3}"/>
              </a:ext>
            </a:extLst>
          </p:cNvPr>
          <p:cNvCxnSpPr/>
          <p:nvPr/>
        </p:nvCxnSpPr>
        <p:spPr bwMode="gray">
          <a:xfrm>
            <a:off x="0" y="522615"/>
            <a:ext cx="12192000" cy="0"/>
          </a:xfrm>
          <a:prstGeom prst="line">
            <a:avLst/>
          </a:prstGeom>
          <a:ln w="12700">
            <a:solidFill>
              <a:schemeClr val="bg1"/>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E84DD6A-A387-6094-DA38-2607A04AAFD5}"/>
              </a:ext>
            </a:extLst>
          </p:cNvPr>
          <p:cNvCxnSpPr/>
          <p:nvPr userDrawn="1"/>
        </p:nvCxnSpPr>
        <p:spPr bwMode="gray">
          <a:xfrm>
            <a:off x="0" y="522615"/>
            <a:ext cx="12192000" cy="0"/>
          </a:xfrm>
          <a:prstGeom prst="line">
            <a:avLst/>
          </a:prstGeom>
          <a:ln w="3175">
            <a:solidFill>
              <a:schemeClr val="bg1">
                <a:lumMod val="8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BD09BF8-62A8-BC5C-4959-D0D323E49E2C}"/>
              </a:ext>
            </a:extLst>
          </p:cNvPr>
          <p:cNvCxnSpPr/>
          <p:nvPr userDrawn="1"/>
        </p:nvCxnSpPr>
        <p:spPr bwMode="gray">
          <a:xfrm>
            <a:off x="0" y="522615"/>
            <a:ext cx="12192000" cy="0"/>
          </a:xfrm>
          <a:prstGeom prst="line">
            <a:avLst/>
          </a:prstGeom>
          <a:ln w="12700">
            <a:solidFill>
              <a:schemeClr val="bg1"/>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pic>
        <p:nvPicPr>
          <p:cNvPr id="13" name="図 6">
            <a:extLst>
              <a:ext uri="{FF2B5EF4-FFF2-40B4-BE49-F238E27FC236}">
                <a16:creationId xmlns:a16="http://schemas.microsoft.com/office/drawing/2014/main" id="{5BA6A3AA-546C-1AC8-AF49-8D9F867A23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885" b="12849"/>
          <a:stretch/>
        </p:blipFill>
        <p:spPr bwMode="auto">
          <a:xfrm>
            <a:off x="2286000" y="0"/>
            <a:ext cx="9914400" cy="5238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36F45036-63DA-4879-8B91-099F0E7E7E42}"/>
              </a:ext>
            </a:extLst>
          </p:cNvPr>
          <p:cNvSpPr/>
          <p:nvPr userDrawn="1"/>
        </p:nvSpPr>
        <p:spPr bwMode="gray">
          <a:xfrm>
            <a:off x="0" y="1756"/>
            <a:ext cx="2335609" cy="521390"/>
          </a:xfrm>
          <a:prstGeom prst="rect">
            <a:avLst/>
          </a:prstGeom>
          <a:solidFill>
            <a:srgbClr val="656565"/>
          </a:solidFill>
          <a:ln w="12700">
            <a:no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224791325"/>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CC812AE-F0A3-4A6F-A47C-D04C1C47251F}"/>
              </a:ext>
            </a:extLst>
          </p:cNvPr>
          <p:cNvSpPr>
            <a:spLocks noGrp="1"/>
          </p:cNvSpPr>
          <p:nvPr>
            <p:ph type="sldNum" sz="quarter" idx="12"/>
          </p:nvPr>
        </p:nvSpPr>
        <p:spPr>
          <a:xfrm>
            <a:off x="11526983" y="6582067"/>
            <a:ext cx="653936" cy="317501"/>
          </a:xfrm>
        </p:spPr>
        <p:txBody>
          <a:bodyPr/>
          <a:lstStyle/>
          <a:p>
            <a:fld id="{C2DB7713-C8B9-400C-9441-50EEF11B13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2" name="Footer Placeholder 4">
            <a:extLst>
              <a:ext uri="{FF2B5EF4-FFF2-40B4-BE49-F238E27FC236}">
                <a16:creationId xmlns:a16="http://schemas.microsoft.com/office/drawing/2014/main" id="{2A46868C-093D-8047-BF1C-0DAF8FDAE493}"/>
              </a:ext>
            </a:extLst>
          </p:cNvPr>
          <p:cNvSpPr>
            <a:spLocks noGrp="1"/>
          </p:cNvSpPr>
          <p:nvPr>
            <p:ph type="ftr" sz="quarter" idx="3"/>
          </p:nvPr>
        </p:nvSpPr>
        <p:spPr>
          <a:xfrm>
            <a:off x="9759823" y="6644082"/>
            <a:ext cx="2088913" cy="235485"/>
          </a:xfrm>
          <a:prstGeom prst="rect">
            <a:avLst/>
          </a:prstGeom>
        </p:spPr>
        <p:txBody>
          <a:bodyPr vert="horz" lIns="91440" tIns="45720" rIns="91440" bIns="45720" rtlCol="0" anchor="b" anchorCtr="0"/>
          <a:lstStyle>
            <a:lvl1pPr algn="r">
              <a:defRPr sz="800">
                <a:solidFill>
                  <a:schemeClr val="bg1">
                    <a:lumMod val="50000"/>
                  </a:schemeClr>
                </a:solidFill>
                <a:latin typeface="游ゴシック Light" panose="020B0300000000000000" pitchFamily="50" charset="-128"/>
                <a:ea typeface="游ゴシック Light" panose="020B0300000000000000" pitchFamily="50" charset="-128"/>
              </a:defRPr>
            </a:lvl1pPr>
          </a:lstStyle>
          <a:p>
            <a:r>
              <a:rPr lang="en-US" altLang="ja-JP"/>
              <a:t>© 2018 PLM Revolution Inc.</a:t>
            </a:r>
            <a:endParaRPr lang="ja-JP" altLang="en-US"/>
          </a:p>
        </p:txBody>
      </p:sp>
    </p:spTree>
    <p:extLst>
      <p:ext uri="{BB962C8B-B14F-4D97-AF65-F5344CB8AC3E}">
        <p14:creationId xmlns:p14="http://schemas.microsoft.com/office/powerpoint/2010/main" val="3320637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2"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11689980" y="6492878"/>
            <a:ext cx="4957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B7713-C8B9-400C-9441-50EEF11B13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Footer Placeholder 4">
            <a:extLst>
              <a:ext uri="{FF2B5EF4-FFF2-40B4-BE49-F238E27FC236}">
                <a16:creationId xmlns:a16="http://schemas.microsoft.com/office/drawing/2014/main" id="{8F644B9E-93E5-9FE2-66B7-D0E0626C1121}"/>
              </a:ext>
            </a:extLst>
          </p:cNvPr>
          <p:cNvSpPr>
            <a:spLocks noGrp="1"/>
          </p:cNvSpPr>
          <p:nvPr>
            <p:ph type="ftr" sz="quarter" idx="3"/>
          </p:nvPr>
        </p:nvSpPr>
        <p:spPr>
          <a:xfrm>
            <a:off x="9519569" y="6644082"/>
            <a:ext cx="2088913" cy="235485"/>
          </a:xfrm>
          <a:prstGeom prst="rect">
            <a:avLst/>
          </a:prstGeom>
        </p:spPr>
        <p:txBody>
          <a:bodyPr vert="horz" lIns="91440" tIns="45720" rIns="91440" bIns="45720" rtlCol="0" anchor="b" anchorCtr="0"/>
          <a:lstStyle>
            <a:lvl1pPr algn="r">
              <a:defRPr sz="800">
                <a:solidFill>
                  <a:schemeClr val="bg1">
                    <a:lumMod val="50000"/>
                  </a:schemeClr>
                </a:solidFill>
                <a:latin typeface="游ゴシック Light" panose="020B0300000000000000" pitchFamily="50" charset="-128"/>
                <a:ea typeface="游ゴシック Light" panose="020B0300000000000000" pitchFamily="50" charset="-128"/>
              </a:defRPr>
            </a:lvl1pPr>
          </a:lstStyle>
          <a:p>
            <a:r>
              <a:rPr lang="en-US" altLang="ja-JP"/>
              <a:t>© 2018 PLM Revolution Inc.</a:t>
            </a:r>
            <a:endParaRPr lang="ja-JP" altLang="en-US"/>
          </a:p>
        </p:txBody>
      </p:sp>
    </p:spTree>
    <p:extLst>
      <p:ext uri="{BB962C8B-B14F-4D97-AF65-F5344CB8AC3E}">
        <p14:creationId xmlns:p14="http://schemas.microsoft.com/office/powerpoint/2010/main" val="853830928"/>
      </p:ext>
    </p:extLst>
  </p:cSld>
  <p:clrMap bg1="lt1" tx1="dk1" bg2="lt2" tx2="dk2" accent1="accent1" accent2="accent2" accent3="accent3" accent4="accent4" accent5="accent5" accent6="accent6" hlink="hlink" folHlink="folHlink"/>
  <p:sldLayoutIdLst>
    <p:sldLayoutId id="2147483735" r:id="rId1"/>
    <p:sldLayoutId id="2147483733" r:id="rId2"/>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dt="0"/>
  <p:txStyles>
    <p:titleStyle>
      <a:lvl1pPr algn="l" defTabSz="91442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06" indent="-228606" algn="l" defTabSz="91442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16" indent="-228606" algn="l" defTabSz="914422"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7" indent="-228606" algn="l" defTabSz="91442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37"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48"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59"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69"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81"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91" indent="-228606" algn="l" defTabSz="91442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22" rtl="0" eaLnBrk="1" latinLnBrk="0" hangingPunct="1">
        <a:defRPr kumimoji="1" sz="1800" kern="1200">
          <a:solidFill>
            <a:schemeClr val="tx1"/>
          </a:solidFill>
          <a:latin typeface="+mn-lt"/>
          <a:ea typeface="+mn-ea"/>
          <a:cs typeface="+mn-cs"/>
        </a:defRPr>
      </a:lvl1pPr>
      <a:lvl2pPr marL="457210" algn="l" defTabSz="914422" rtl="0" eaLnBrk="1" latinLnBrk="0" hangingPunct="1">
        <a:defRPr kumimoji="1" sz="1800" kern="1200">
          <a:solidFill>
            <a:schemeClr val="tx1"/>
          </a:solidFill>
          <a:latin typeface="+mn-lt"/>
          <a:ea typeface="+mn-ea"/>
          <a:cs typeface="+mn-cs"/>
        </a:defRPr>
      </a:lvl2pPr>
      <a:lvl3pPr marL="914422" algn="l" defTabSz="914422" rtl="0" eaLnBrk="1" latinLnBrk="0" hangingPunct="1">
        <a:defRPr kumimoji="1" sz="1800" kern="1200">
          <a:solidFill>
            <a:schemeClr val="tx1"/>
          </a:solidFill>
          <a:latin typeface="+mn-lt"/>
          <a:ea typeface="+mn-ea"/>
          <a:cs typeface="+mn-cs"/>
        </a:defRPr>
      </a:lvl3pPr>
      <a:lvl4pPr marL="1371632" algn="l" defTabSz="914422" rtl="0" eaLnBrk="1" latinLnBrk="0" hangingPunct="1">
        <a:defRPr kumimoji="1" sz="1800" kern="1200">
          <a:solidFill>
            <a:schemeClr val="tx1"/>
          </a:solidFill>
          <a:latin typeface="+mn-lt"/>
          <a:ea typeface="+mn-ea"/>
          <a:cs typeface="+mn-cs"/>
        </a:defRPr>
      </a:lvl4pPr>
      <a:lvl5pPr marL="1828843" algn="l" defTabSz="914422" rtl="0" eaLnBrk="1" latinLnBrk="0" hangingPunct="1">
        <a:defRPr kumimoji="1" sz="1800" kern="1200">
          <a:solidFill>
            <a:schemeClr val="tx1"/>
          </a:solidFill>
          <a:latin typeface="+mn-lt"/>
          <a:ea typeface="+mn-ea"/>
          <a:cs typeface="+mn-cs"/>
        </a:defRPr>
      </a:lvl5pPr>
      <a:lvl6pPr marL="2286053" algn="l" defTabSz="914422" rtl="0" eaLnBrk="1" latinLnBrk="0" hangingPunct="1">
        <a:defRPr kumimoji="1" sz="1800" kern="1200">
          <a:solidFill>
            <a:schemeClr val="tx1"/>
          </a:solidFill>
          <a:latin typeface="+mn-lt"/>
          <a:ea typeface="+mn-ea"/>
          <a:cs typeface="+mn-cs"/>
        </a:defRPr>
      </a:lvl6pPr>
      <a:lvl7pPr marL="2743265" algn="l" defTabSz="914422" rtl="0" eaLnBrk="1" latinLnBrk="0" hangingPunct="1">
        <a:defRPr kumimoji="1" sz="1800" kern="1200">
          <a:solidFill>
            <a:schemeClr val="tx1"/>
          </a:solidFill>
          <a:latin typeface="+mn-lt"/>
          <a:ea typeface="+mn-ea"/>
          <a:cs typeface="+mn-cs"/>
        </a:defRPr>
      </a:lvl7pPr>
      <a:lvl8pPr marL="3200475" algn="l" defTabSz="914422" rtl="0" eaLnBrk="1" latinLnBrk="0" hangingPunct="1">
        <a:defRPr kumimoji="1" sz="1800" kern="1200">
          <a:solidFill>
            <a:schemeClr val="tx1"/>
          </a:solidFill>
          <a:latin typeface="+mn-lt"/>
          <a:ea typeface="+mn-ea"/>
          <a:cs typeface="+mn-cs"/>
        </a:defRPr>
      </a:lvl8pPr>
      <a:lvl9pPr marL="3657685" algn="l" defTabSz="91442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8B4801-F838-B168-8595-2DB4D308939A}"/>
              </a:ext>
            </a:extLst>
          </p:cNvPr>
          <p:cNvSpPr>
            <a:spLocks noGrp="1"/>
          </p:cNvSpPr>
          <p:nvPr>
            <p:ph type="sldNum" sz="quarter" idx="10"/>
          </p:nvPr>
        </p:nvSpPr>
        <p:spPr/>
        <p:txBody>
          <a:bodyPr/>
          <a:lstStyle/>
          <a:p>
            <a:fld id="{C2DB7713-C8B9-400C-9441-50EEF11B139C}" type="slidenum">
              <a:rPr lang="ja-JP" altLang="en-US" smtClean="0">
                <a:solidFill>
                  <a:prstClr val="black">
                    <a:tint val="75000"/>
                  </a:prstClr>
                </a:solidFill>
                <a:latin typeface="游ゴシック" panose="020B0400000000000000" pitchFamily="50" charset="-128"/>
                <a:ea typeface="游ゴシック" panose="020B0400000000000000" pitchFamily="50" charset="-128"/>
              </a:rPr>
              <a:pPr/>
              <a:t>1</a:t>
            </a:fld>
            <a:endParaRPr lang="ja-JP" altLang="en-US">
              <a:solidFill>
                <a:prstClr val="black">
                  <a:tint val="75000"/>
                </a:prstClr>
              </a:solidFill>
              <a:latin typeface="游ゴシック" panose="020B0400000000000000" pitchFamily="50" charset="-128"/>
              <a:ea typeface="游ゴシック" panose="020B0400000000000000" pitchFamily="50" charset="-128"/>
            </a:endParaRPr>
          </a:p>
        </p:txBody>
      </p:sp>
      <p:sp>
        <p:nvSpPr>
          <p:cNvPr id="3" name="フッター プレースホルダー 2">
            <a:extLst>
              <a:ext uri="{FF2B5EF4-FFF2-40B4-BE49-F238E27FC236}">
                <a16:creationId xmlns:a16="http://schemas.microsoft.com/office/drawing/2014/main" id="{6149E25E-5A56-49AD-E329-1DB12BD0B33D}"/>
              </a:ext>
            </a:extLst>
          </p:cNvPr>
          <p:cNvSpPr>
            <a:spLocks noGrp="1"/>
          </p:cNvSpPr>
          <p:nvPr>
            <p:ph type="ftr" sz="quarter" idx="3"/>
          </p:nvPr>
        </p:nvSpPr>
        <p:spPr/>
        <p:txBody>
          <a:bodyPr/>
          <a:lstStyle/>
          <a:p>
            <a:r>
              <a:rPr lang="en-US" altLang="ja-JP" dirty="0">
                <a:latin typeface="游ゴシック" panose="020B0400000000000000" pitchFamily="50" charset="-128"/>
                <a:ea typeface="游ゴシック" panose="020B0400000000000000" pitchFamily="50" charset="-128"/>
              </a:rPr>
              <a:t>© 2018 PLM Revolution Inc.</a:t>
            </a:r>
            <a:endParaRPr lang="ja-JP" altLang="en-US"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A1D787C6-3C0B-37AD-362C-812CCEF853C1}"/>
              </a:ext>
            </a:extLst>
          </p:cNvPr>
          <p:cNvSpPr txBox="1"/>
          <p:nvPr/>
        </p:nvSpPr>
        <p:spPr bwMode="auto">
          <a:xfrm>
            <a:off x="286074" y="55299"/>
            <a:ext cx="9824576" cy="411480"/>
          </a:xfrm>
          <a:prstGeom prst="rect">
            <a:avLst/>
          </a:prstGeom>
          <a:noFill/>
          <a:ln w="9525">
            <a:noFill/>
          </a:ln>
        </p:spPr>
        <p:txBody>
          <a:bodyPr vert="horz" wrap="none" rtlCol="0" anchor="ctr">
            <a:noAutofit/>
          </a:bodyPr>
          <a:lstStyle/>
          <a:p>
            <a:pPr algn="l" fontAlgn="base">
              <a:lnSpc>
                <a:spcPct val="110000"/>
              </a:lnSpc>
              <a:spcBef>
                <a:spcPct val="0"/>
              </a:spcBef>
              <a:spcAft>
                <a:spcPct val="0"/>
              </a:spcAft>
            </a:pPr>
            <a:r>
              <a:rPr lang="ja-JP" altLang="en-US" sz="22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自己判断</a:t>
            </a:r>
            <a:r>
              <a:rPr lang="en-US" altLang="ja-JP" sz="22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AI®</a:t>
            </a:r>
            <a:r>
              <a:rPr lang="ja-JP" altLang="en-US" sz="2200" b="1" dirty="0">
                <a:solidFill>
                  <a:schemeClr val="accent4">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による判断処理の流れを</a:t>
            </a:r>
            <a:r>
              <a:rPr lang="ja-JP" altLang="en-US" sz="2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「自動運転</a:t>
            </a:r>
            <a:r>
              <a:rPr lang="en-US" altLang="ja-JP" sz="2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AI</a:t>
            </a:r>
            <a:r>
              <a:rPr lang="ja-JP" altLang="en-US" sz="22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の課題対応策」を例に紹介</a:t>
            </a:r>
            <a:endParaRPr kumimoji="1" lang="ja-JP" altLang="en-US" sz="2200" dirty="0">
              <a:solidFill>
                <a:schemeClr val="accent2">
                  <a:lumMod val="25000"/>
                  <a:lumOff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48" name="四角形: 角を丸くする 47">
            <a:extLst>
              <a:ext uri="{FF2B5EF4-FFF2-40B4-BE49-F238E27FC236}">
                <a16:creationId xmlns:a16="http://schemas.microsoft.com/office/drawing/2014/main" id="{D7D1AAD4-4B2F-4871-BAF3-E46AB365D6AF}"/>
              </a:ext>
            </a:extLst>
          </p:cNvPr>
          <p:cNvSpPr/>
          <p:nvPr/>
        </p:nvSpPr>
        <p:spPr>
          <a:xfrm>
            <a:off x="8188974" y="6274197"/>
            <a:ext cx="4848188" cy="651921"/>
          </a:xfrm>
          <a:prstGeom prst="roundRect">
            <a:avLst>
              <a:gd name="adj" fmla="val 0"/>
            </a:avLst>
          </a:prstGeom>
          <a:no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257" rtl="0" eaLnBrk="1" fontAlgn="auto" latinLnBrk="0" hangingPunct="1">
              <a:lnSpc>
                <a:spcPct val="100000"/>
              </a:lnSpc>
              <a:spcBef>
                <a:spcPts val="0"/>
              </a:spcBef>
              <a:spcAft>
                <a:spcPts val="0"/>
              </a:spcAft>
              <a:buClrTx/>
              <a:buSzTx/>
              <a:buFontTx/>
              <a:buNone/>
              <a:tabLst/>
              <a:defRPr/>
            </a:pPr>
            <a:endParaRPr kumimoji="1" lang="en-US" altLang="ja-JP" b="1" i="0" u="none" strike="noStrike" kern="1200" cap="none" spc="0" normalizeH="0" baseline="0" noProof="0" dirty="0">
              <a:ln>
                <a:noFill/>
              </a:ln>
              <a:solidFill>
                <a:schemeClr val="tx1">
                  <a:lumMod val="50000"/>
                  <a:lumOff val="50000"/>
                </a:schemeClr>
              </a:solidFill>
              <a:effectLst/>
              <a:uLnTx/>
              <a:uFillTx/>
              <a:latin typeface="游ゴシック" panose="020B0400000000000000" pitchFamily="50" charset="-128"/>
              <a:ea typeface="游ゴシック" panose="020B0400000000000000" pitchFamily="50" charset="-128"/>
            </a:endParaRPr>
          </a:p>
        </p:txBody>
      </p:sp>
      <p:grpSp>
        <p:nvGrpSpPr>
          <p:cNvPr id="17" name="グループ化 16">
            <a:extLst>
              <a:ext uri="{FF2B5EF4-FFF2-40B4-BE49-F238E27FC236}">
                <a16:creationId xmlns:a16="http://schemas.microsoft.com/office/drawing/2014/main" id="{50288F20-C9D2-7F11-7CA4-615FA63BB338}"/>
              </a:ext>
            </a:extLst>
          </p:cNvPr>
          <p:cNvGrpSpPr/>
          <p:nvPr/>
        </p:nvGrpSpPr>
        <p:grpSpPr>
          <a:xfrm>
            <a:off x="934667" y="3061066"/>
            <a:ext cx="4877253" cy="1948141"/>
            <a:chOff x="934667" y="3061066"/>
            <a:chExt cx="4877253" cy="1948141"/>
          </a:xfrm>
        </p:grpSpPr>
        <p:sp>
          <p:nvSpPr>
            <p:cNvPr id="29" name="四角形: 角を丸くする 28">
              <a:extLst>
                <a:ext uri="{FF2B5EF4-FFF2-40B4-BE49-F238E27FC236}">
                  <a16:creationId xmlns:a16="http://schemas.microsoft.com/office/drawing/2014/main" id="{8757104A-B7B8-49E6-BA9B-A059A57D9440}"/>
                </a:ext>
              </a:extLst>
            </p:cNvPr>
            <p:cNvSpPr/>
            <p:nvPr/>
          </p:nvSpPr>
          <p:spPr>
            <a:xfrm>
              <a:off x="936845" y="3061066"/>
              <a:ext cx="4791943" cy="338400"/>
            </a:xfrm>
            <a:prstGeom prst="roundRect">
              <a:avLst/>
            </a:prstGeom>
            <a:solidFill>
              <a:srgbClr val="25005C"/>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257"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リアルタイム情報によるリアルタイム学習の</a:t>
              </a:r>
              <a:r>
                <a:rPr kumimoji="1" lang="ja-JP" altLang="en-US" sz="1400" b="1" i="0" u="none" strike="noStrike" kern="1200" cap="none" spc="0" normalizeH="0" baseline="0" noProof="0" dirty="0">
                  <a:ln>
                    <a:noFill/>
                  </a:ln>
                  <a:solidFill>
                    <a:srgbClr val="300A0C">
                      <a:lumMod val="40000"/>
                      <a:lumOff val="60000"/>
                    </a:srgbClr>
                  </a:solidFill>
                  <a:effectLst/>
                  <a:uLnTx/>
                  <a:uFillTx/>
                  <a:latin typeface="游ゴシック" panose="020B0400000000000000" pitchFamily="50" charset="-128"/>
                  <a:ea typeface="游ゴシック" panose="020B0400000000000000" pitchFamily="50" charset="-128"/>
                  <a:cs typeface="+mn-cs"/>
                </a:rPr>
                <a:t>課題</a:t>
              </a:r>
            </a:p>
          </p:txBody>
        </p:sp>
        <p:sp>
          <p:nvSpPr>
            <p:cNvPr id="31" name="四角形: 角を丸くする 30">
              <a:extLst>
                <a:ext uri="{FF2B5EF4-FFF2-40B4-BE49-F238E27FC236}">
                  <a16:creationId xmlns:a16="http://schemas.microsoft.com/office/drawing/2014/main" id="{BE08E5B9-CDE1-4AA7-82CA-FED8D567D444}"/>
                </a:ext>
              </a:extLst>
            </p:cNvPr>
            <p:cNvSpPr/>
            <p:nvPr/>
          </p:nvSpPr>
          <p:spPr>
            <a:xfrm>
              <a:off x="934667" y="4692407"/>
              <a:ext cx="4791943" cy="316800"/>
            </a:xfrm>
            <a:prstGeom prst="roundRect">
              <a:avLst/>
            </a:prstGeom>
            <a:solidFill>
              <a:schemeClr val="tx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300" b="1" dirty="0">
                  <a:solidFill>
                    <a:srgbClr val="FFFF00"/>
                  </a:solidFill>
                  <a:latin typeface="游ゴシック" panose="020B0400000000000000" pitchFamily="50" charset="-128"/>
                  <a:ea typeface="游ゴシック" panose="020B0400000000000000" pitchFamily="50" charset="-128"/>
                </a:rPr>
                <a:t>課題</a:t>
              </a:r>
              <a:r>
                <a:rPr kumimoji="1" lang="ja-JP" altLang="en-US" sz="1300" b="1" dirty="0">
                  <a:solidFill>
                    <a:schemeClr val="bg1"/>
                  </a:solidFill>
                  <a:latin typeface="游ゴシック" panose="020B0400000000000000" pitchFamily="50" charset="-128"/>
                  <a:ea typeface="游ゴシック" panose="020B0400000000000000" pitchFamily="50" charset="-128"/>
                </a:rPr>
                <a:t>：多くの技術革新が求められており</a:t>
              </a:r>
              <a:r>
                <a:rPr kumimoji="1" lang="ja-JP" altLang="en-US" sz="1300" b="1" baseline="0" dirty="0">
                  <a:solidFill>
                    <a:srgbClr val="FFFF00"/>
                  </a:solidFill>
                  <a:latin typeface="游ゴシック" panose="020B0400000000000000" pitchFamily="50" charset="-128"/>
                  <a:ea typeface="游ゴシック" panose="020B0400000000000000" pitchFamily="50" charset="-128"/>
                </a:rPr>
                <a:t>「</a:t>
              </a:r>
              <a:r>
                <a:rPr kumimoji="1" lang="ja-JP" altLang="en-US" sz="1300" b="1" dirty="0">
                  <a:solidFill>
                    <a:srgbClr val="FFFF00"/>
                  </a:solidFill>
                  <a:latin typeface="游ゴシック" panose="020B0400000000000000" pitchFamily="50" charset="-128"/>
                  <a:ea typeface="游ゴシック" panose="020B0400000000000000" pitchFamily="50" charset="-128"/>
                </a:rPr>
                <a:t>道半ば」 の状況</a:t>
              </a:r>
            </a:p>
          </p:txBody>
        </p:sp>
        <p:cxnSp>
          <p:nvCxnSpPr>
            <p:cNvPr id="34" name="直線矢印コネクタ 33">
              <a:extLst>
                <a:ext uri="{FF2B5EF4-FFF2-40B4-BE49-F238E27FC236}">
                  <a16:creationId xmlns:a16="http://schemas.microsoft.com/office/drawing/2014/main" id="{320CAEA1-F442-4656-91C5-7FC4EBC72668}"/>
                </a:ext>
              </a:extLst>
            </p:cNvPr>
            <p:cNvCxnSpPr>
              <a:cxnSpLocks/>
            </p:cNvCxnSpPr>
            <p:nvPr/>
          </p:nvCxnSpPr>
          <p:spPr>
            <a:xfrm>
              <a:off x="1237535" y="3393018"/>
              <a:ext cx="0" cy="1301084"/>
            </a:xfrm>
            <a:prstGeom prst="straightConnector1">
              <a:avLst/>
            </a:prstGeom>
            <a:ln w="19050">
              <a:solidFill>
                <a:schemeClr val="tx1">
                  <a:lumMod val="65000"/>
                  <a:lumOff val="35000"/>
                </a:schemeClr>
              </a:solidFill>
              <a:prstDash val="sysDash"/>
              <a:tailEnd type="triangle" w="lg" len="lg"/>
            </a:ln>
            <a:effectLst/>
          </p:spPr>
          <p:style>
            <a:lnRef idx="2">
              <a:schemeClr val="accent1"/>
            </a:lnRef>
            <a:fillRef idx="0">
              <a:schemeClr val="accent1"/>
            </a:fillRef>
            <a:effectRef idx="1">
              <a:schemeClr val="accent1"/>
            </a:effectRef>
            <a:fontRef idx="minor">
              <a:schemeClr val="tx1"/>
            </a:fontRef>
          </p:style>
        </p:cxnSp>
        <p:sp>
          <p:nvSpPr>
            <p:cNvPr id="36" name="テキスト ボックス 88">
              <a:extLst>
                <a:ext uri="{FF2B5EF4-FFF2-40B4-BE49-F238E27FC236}">
                  <a16:creationId xmlns:a16="http://schemas.microsoft.com/office/drawing/2014/main" id="{2AF46143-9885-4C5C-8A2D-AE78AA7BFA7F}"/>
                </a:ext>
              </a:extLst>
            </p:cNvPr>
            <p:cNvSpPr txBox="1"/>
            <p:nvPr/>
          </p:nvSpPr>
          <p:spPr>
            <a:xfrm>
              <a:off x="1239911" y="3424092"/>
              <a:ext cx="4572009" cy="13415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00000"/>
                </a:lnSpc>
              </a:pPr>
              <a:r>
                <a:rPr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自動運転</a:t>
              </a:r>
              <a:r>
                <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rPr>
                <a:t>AI</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は、事前学習済みモデルをリアルタイム情報で補強、</a:t>
              </a:r>
              <a:endPar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nSpc>
                  <a:spcPct val="100000"/>
                </a:lnSpc>
              </a:pPr>
              <a:r>
                <a:rPr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微調整する研究が進んでいるが、これには</a:t>
              </a:r>
              <a:r>
                <a:rPr kumimoji="1" lang="ja-JP" altLang="en-US" b="1" dirty="0">
                  <a:solidFill>
                    <a:schemeClr val="tx1"/>
                  </a:solidFill>
                  <a:latin typeface="游ゴシック" panose="020B0400000000000000" pitchFamily="50" charset="-128"/>
                  <a:ea typeface="游ゴシック" panose="020B0400000000000000" pitchFamily="50" charset="-128"/>
                </a:rPr>
                <a:t>高い計算能力が必要</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で</a:t>
              </a:r>
              <a:endPar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nSpc>
                  <a:spcPct val="100000"/>
                </a:lnSpc>
              </a:pPr>
              <a:r>
                <a:rPr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あり、</a:t>
              </a:r>
              <a:r>
                <a:rPr kumimoji="1" lang="ja-JP" altLang="en-US" b="1" dirty="0">
                  <a:solidFill>
                    <a:schemeClr val="tx1"/>
                  </a:solidFill>
                  <a:latin typeface="游ゴシック" panose="020B0400000000000000" pitchFamily="50" charset="-128"/>
                  <a:ea typeface="游ゴシック" panose="020B0400000000000000" pitchFamily="50" charset="-128"/>
                </a:rPr>
                <a:t>正解ラベル付けの学習にも課題</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が残っている</a:t>
              </a:r>
              <a:endPar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nSpc>
                  <a:spcPct val="100000"/>
                </a:lnSpc>
              </a:pP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　そして、これらの手法は「</a:t>
              </a:r>
              <a:r>
                <a:rPr kumimoji="1" lang="ja-JP" altLang="en-US" b="1" dirty="0">
                  <a:solidFill>
                    <a:schemeClr val="tx1"/>
                  </a:solidFill>
                  <a:latin typeface="游ゴシック" panose="020B0400000000000000" pitchFamily="50" charset="-128"/>
                  <a:ea typeface="游ゴシック" panose="020B0400000000000000" pitchFamily="50" charset="-128"/>
                </a:rPr>
                <a:t>予測に基づいて最も可能性の高い操作</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nSpc>
                  <a:spcPct val="100000"/>
                </a:lnSpc>
              </a:pPr>
              <a:r>
                <a:rPr lang="ja-JP" altLang="en-US" b="1" dirty="0">
                  <a:solidFill>
                    <a:schemeClr val="tx1"/>
                  </a:solidFill>
                  <a:latin typeface="游ゴシック" panose="020B0400000000000000" pitchFamily="50" charset="-128"/>
                  <a:ea typeface="游ゴシック" panose="020B0400000000000000" pitchFamily="50" charset="-128"/>
                </a:rPr>
                <a:t>　</a:t>
              </a:r>
              <a:r>
                <a:rPr kumimoji="1" lang="ja-JP" altLang="en-US" b="1" dirty="0">
                  <a:solidFill>
                    <a:schemeClr val="tx1"/>
                  </a:solidFill>
                  <a:latin typeface="游ゴシック" panose="020B0400000000000000" pitchFamily="50" charset="-128"/>
                  <a:ea typeface="游ゴシック" panose="020B0400000000000000" pitchFamily="50" charset="-128"/>
                </a:rPr>
                <a:t>を行う</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」という</a:t>
              </a:r>
              <a:r>
                <a:rPr kumimoji="1" lang="ja-JP" altLang="en-US" b="1" dirty="0">
                  <a:solidFill>
                    <a:schemeClr val="tx1"/>
                  </a:solidFill>
                  <a:latin typeface="游ゴシック" panose="020B0400000000000000" pitchFamily="50" charset="-128"/>
                  <a:ea typeface="游ゴシック" panose="020B0400000000000000" pitchFamily="50" charset="-128"/>
                </a:rPr>
                <a:t>根本的な性質を持つ</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ため、予測が外れたり未知の</a:t>
              </a:r>
              <a:endPar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nSpc>
                  <a:spcPct val="100000"/>
                </a:lnSpc>
              </a:pPr>
              <a:r>
                <a:rPr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状況に遭遇したりした場合に適切な操作ができない可能性がある</a:t>
              </a:r>
              <a:endPar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nSpc>
                  <a:spcPct val="100000"/>
                </a:lnSpc>
              </a:pP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　これが</a:t>
              </a:r>
              <a:r>
                <a:rPr kumimoji="1" lang="ja-JP" altLang="en-US" b="1" dirty="0">
                  <a:solidFill>
                    <a:schemeClr val="tx1"/>
                  </a:solidFill>
                  <a:latin typeface="游ゴシック" panose="020B0400000000000000" pitchFamily="50" charset="-128"/>
                  <a:ea typeface="游ゴシック" panose="020B0400000000000000" pitchFamily="50" charset="-128"/>
                </a:rPr>
                <a:t>安全性を脅かす最大の要因</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になっている</a:t>
              </a:r>
            </a:p>
          </p:txBody>
        </p:sp>
        <p:sp>
          <p:nvSpPr>
            <p:cNvPr id="38" name="テキスト ボックス 90">
              <a:extLst>
                <a:ext uri="{FF2B5EF4-FFF2-40B4-BE49-F238E27FC236}">
                  <a16:creationId xmlns:a16="http://schemas.microsoft.com/office/drawing/2014/main" id="{A6C736ED-A6BE-4095-A3E5-2DE600FE2367}"/>
                </a:ext>
              </a:extLst>
            </p:cNvPr>
            <p:cNvSpPr txBox="1"/>
            <p:nvPr/>
          </p:nvSpPr>
          <p:spPr>
            <a:xfrm>
              <a:off x="936934" y="3088526"/>
              <a:ext cx="401876" cy="3044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a:solidFill>
                    <a:schemeClr val="bg1"/>
                  </a:solidFill>
                  <a:latin typeface="游ゴシック" panose="020B0400000000000000" pitchFamily="50" charset="-128"/>
                  <a:ea typeface="游ゴシック" panose="020B0400000000000000" pitchFamily="50" charset="-128"/>
                </a:rPr>
                <a:t>②</a:t>
              </a:r>
            </a:p>
          </p:txBody>
        </p:sp>
      </p:grpSp>
      <p:grpSp>
        <p:nvGrpSpPr>
          <p:cNvPr id="14" name="グループ化 13">
            <a:extLst>
              <a:ext uri="{FF2B5EF4-FFF2-40B4-BE49-F238E27FC236}">
                <a16:creationId xmlns:a16="http://schemas.microsoft.com/office/drawing/2014/main" id="{F65F8C6C-D938-CDD8-3B89-8BDA1A9B3319}"/>
              </a:ext>
            </a:extLst>
          </p:cNvPr>
          <p:cNvGrpSpPr/>
          <p:nvPr/>
        </p:nvGrpSpPr>
        <p:grpSpPr>
          <a:xfrm>
            <a:off x="923186" y="631251"/>
            <a:ext cx="4905128" cy="2392288"/>
            <a:chOff x="923186" y="631251"/>
            <a:chExt cx="4905128" cy="2392288"/>
          </a:xfrm>
        </p:grpSpPr>
        <p:sp>
          <p:nvSpPr>
            <p:cNvPr id="30" name="四角形: 角を丸くする 29">
              <a:extLst>
                <a:ext uri="{FF2B5EF4-FFF2-40B4-BE49-F238E27FC236}">
                  <a16:creationId xmlns:a16="http://schemas.microsoft.com/office/drawing/2014/main" id="{0A046A70-4530-46A5-8170-4B1C78AFDE9E}"/>
                </a:ext>
              </a:extLst>
            </p:cNvPr>
            <p:cNvSpPr/>
            <p:nvPr/>
          </p:nvSpPr>
          <p:spPr>
            <a:xfrm>
              <a:off x="937839" y="2005821"/>
              <a:ext cx="4791943" cy="314848"/>
            </a:xfrm>
            <a:prstGeom prst="roundRect">
              <a:avLst/>
            </a:prstGeom>
            <a:solidFill>
              <a:schemeClr val="tx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300" b="1" dirty="0">
                  <a:solidFill>
                    <a:srgbClr val="FFFF00"/>
                  </a:solidFill>
                  <a:latin typeface="游ゴシック" panose="020B0400000000000000" pitchFamily="50" charset="-128"/>
                  <a:ea typeface="游ゴシック" panose="020B0400000000000000" pitchFamily="50" charset="-128"/>
                </a:rPr>
                <a:t>課題</a:t>
              </a:r>
              <a:r>
                <a:rPr kumimoji="1" lang="ja-JP" altLang="en-US" sz="1300" b="1" dirty="0">
                  <a:solidFill>
                    <a:schemeClr val="bg1"/>
                  </a:solidFill>
                  <a:latin typeface="游ゴシック" panose="020B0400000000000000" pitchFamily="50" charset="-128"/>
                  <a:ea typeface="游ゴシック" panose="020B0400000000000000" pitchFamily="50" charset="-128"/>
                </a:rPr>
                <a:t>：学習データが無い状況では</a:t>
              </a:r>
              <a:r>
                <a:rPr kumimoji="1" lang="ja-JP" altLang="en-US" sz="1300" b="1" dirty="0">
                  <a:solidFill>
                    <a:srgbClr val="FFFF00"/>
                  </a:solidFill>
                  <a:latin typeface="游ゴシック" panose="020B0400000000000000" pitchFamily="50" charset="-128"/>
                  <a:ea typeface="游ゴシック" panose="020B0400000000000000" pitchFamily="50" charset="-128"/>
                </a:rPr>
                <a:t>安全性を確保できない</a:t>
              </a:r>
            </a:p>
          </p:txBody>
        </p:sp>
        <p:sp>
          <p:nvSpPr>
            <p:cNvPr id="32" name="四角形: 角を丸くする 31">
              <a:extLst>
                <a:ext uri="{FF2B5EF4-FFF2-40B4-BE49-F238E27FC236}">
                  <a16:creationId xmlns:a16="http://schemas.microsoft.com/office/drawing/2014/main" id="{E108EC2E-356E-4AD0-B2FA-AE68C8271949}"/>
                </a:ext>
              </a:extLst>
            </p:cNvPr>
            <p:cNvSpPr/>
            <p:nvPr/>
          </p:nvSpPr>
          <p:spPr>
            <a:xfrm>
              <a:off x="936845" y="1024880"/>
              <a:ext cx="4791943" cy="338366"/>
            </a:xfrm>
            <a:prstGeom prst="roundRect">
              <a:avLst/>
            </a:prstGeom>
            <a:solidFill>
              <a:srgbClr val="25005C"/>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400" b="1" dirty="0">
                  <a:solidFill>
                    <a:schemeClr val="bg1"/>
                  </a:solidFill>
                  <a:effectLst>
                    <a:outerShdw blurRad="50800" dist="38100" dir="2700000" algn="tl" rotWithShape="0">
                      <a:prstClr val="black">
                        <a:alpha val="40000"/>
                      </a:prstClr>
                    </a:outerShdw>
                  </a:effectLst>
                  <a:latin typeface="游ゴシック" panose="020B0400000000000000" pitchFamily="50" charset="-128"/>
                  <a:ea typeface="游ゴシック" panose="020B0400000000000000" pitchFamily="50" charset="-128"/>
                </a:rPr>
                <a:t>　  事前学習が必要な自動運転</a:t>
              </a:r>
              <a:r>
                <a:rPr kumimoji="1" lang="en-US" altLang="ja-JP" sz="1400" b="1" dirty="0">
                  <a:solidFill>
                    <a:schemeClr val="bg1"/>
                  </a:solidFill>
                  <a:effectLst>
                    <a:outerShdw blurRad="50800" dist="38100" dir="2700000" algn="tl" rotWithShape="0">
                      <a:prstClr val="black">
                        <a:alpha val="40000"/>
                      </a:prstClr>
                    </a:outerShdw>
                  </a:effectLst>
                  <a:latin typeface="游ゴシック" panose="020B0400000000000000" pitchFamily="50" charset="-128"/>
                  <a:ea typeface="游ゴシック" panose="020B0400000000000000" pitchFamily="50" charset="-128"/>
                </a:rPr>
                <a:t>AI</a:t>
              </a:r>
              <a:r>
                <a:rPr kumimoji="1" lang="ja-JP" altLang="en-US" sz="1400" b="1" dirty="0">
                  <a:solidFill>
                    <a:schemeClr val="bg1"/>
                  </a:solidFill>
                  <a:effectLst>
                    <a:outerShdw blurRad="50800" dist="38100" dir="2700000" algn="tl" rotWithShape="0">
                      <a:prstClr val="black">
                        <a:alpha val="40000"/>
                      </a:prstClr>
                    </a:outerShdw>
                  </a:effectLst>
                  <a:latin typeface="游ゴシック" panose="020B0400000000000000" pitchFamily="50" charset="-128"/>
                  <a:ea typeface="游ゴシック" panose="020B0400000000000000" pitchFamily="50" charset="-128"/>
                </a:rPr>
                <a:t>の</a:t>
              </a:r>
              <a:r>
                <a:rPr kumimoji="1" lang="ja-JP" altLang="en-US" sz="1400" b="1" dirty="0">
                  <a:solidFill>
                    <a:schemeClr val="accent2">
                      <a:lumMod val="40000"/>
                      <a:lumOff val="60000"/>
                    </a:schemeClr>
                  </a:solidFill>
                  <a:effectLst>
                    <a:outerShdw blurRad="50800" dist="38100" dir="2700000" algn="tl" rotWithShape="0">
                      <a:prstClr val="black">
                        <a:alpha val="40000"/>
                      </a:prstClr>
                    </a:outerShdw>
                  </a:effectLst>
                  <a:latin typeface="游ゴシック" panose="020B0400000000000000" pitchFamily="50" charset="-128"/>
                  <a:ea typeface="游ゴシック" panose="020B0400000000000000" pitchFamily="50" charset="-128"/>
                </a:rPr>
                <a:t>課題　</a:t>
              </a:r>
            </a:p>
          </p:txBody>
        </p:sp>
        <p:cxnSp>
          <p:nvCxnSpPr>
            <p:cNvPr id="33" name="直線矢印コネクタ 32">
              <a:extLst>
                <a:ext uri="{FF2B5EF4-FFF2-40B4-BE49-F238E27FC236}">
                  <a16:creationId xmlns:a16="http://schemas.microsoft.com/office/drawing/2014/main" id="{7D526A28-8D61-45D1-A1E4-9F3F85EE3561}"/>
                </a:ext>
              </a:extLst>
            </p:cNvPr>
            <p:cNvCxnSpPr>
              <a:cxnSpLocks/>
            </p:cNvCxnSpPr>
            <p:nvPr/>
          </p:nvCxnSpPr>
          <p:spPr>
            <a:xfrm>
              <a:off x="1224432" y="1365785"/>
              <a:ext cx="0" cy="632539"/>
            </a:xfrm>
            <a:prstGeom prst="straightConnector1">
              <a:avLst/>
            </a:prstGeom>
            <a:ln w="19050">
              <a:solidFill>
                <a:schemeClr val="tx1">
                  <a:lumMod val="65000"/>
                  <a:lumOff val="35000"/>
                </a:schemeClr>
              </a:solidFill>
              <a:prstDash val="sysDash"/>
              <a:tailEnd type="triangle" w="lg" len="lg"/>
            </a:ln>
            <a:effectLst/>
          </p:spPr>
          <p:style>
            <a:lnRef idx="2">
              <a:schemeClr val="accent1"/>
            </a:lnRef>
            <a:fillRef idx="0">
              <a:schemeClr val="accent1"/>
            </a:fillRef>
            <a:effectRef idx="1">
              <a:schemeClr val="accent1"/>
            </a:effectRef>
            <a:fontRef idx="minor">
              <a:schemeClr val="tx1"/>
            </a:fontRef>
          </p:style>
        </p:cxnSp>
        <p:sp>
          <p:nvSpPr>
            <p:cNvPr id="35" name="テキスト ボックス 87">
              <a:extLst>
                <a:ext uri="{FF2B5EF4-FFF2-40B4-BE49-F238E27FC236}">
                  <a16:creationId xmlns:a16="http://schemas.microsoft.com/office/drawing/2014/main" id="{84EEBCFC-0BD1-4CA2-B383-9DCC69589F01}"/>
                </a:ext>
              </a:extLst>
            </p:cNvPr>
            <p:cNvSpPr txBox="1"/>
            <p:nvPr/>
          </p:nvSpPr>
          <p:spPr>
            <a:xfrm>
              <a:off x="1239018" y="1374531"/>
              <a:ext cx="4589296" cy="7274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00000"/>
                </a:lnSpc>
              </a:pP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・予期せぬ天候の変化（突風や濃霧</a:t>
              </a:r>
              <a:r>
                <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）未知の道路状況（工事</a:t>
              </a:r>
              <a:endPar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nSpc>
                  <a:spcPct val="100000"/>
                </a:lnSpc>
              </a:pPr>
              <a:r>
                <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や落下物</a:t>
              </a:r>
              <a:r>
                <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）予測できない人の動き</a:t>
              </a:r>
              <a:r>
                <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等、</a:t>
              </a:r>
              <a:r>
                <a:rPr kumimoji="1" lang="ja-JP" altLang="en-US" b="1" dirty="0">
                  <a:solidFill>
                    <a:schemeClr val="tx1"/>
                  </a:solidFill>
                  <a:latin typeface="游ゴシック" panose="020B0400000000000000" pitchFamily="50" charset="-128"/>
                  <a:ea typeface="游ゴシック" panose="020B0400000000000000" pitchFamily="50" charset="-128"/>
                </a:rPr>
                <a:t>その組み合わせは</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en-US" altLang="ja-JP" b="1" dirty="0">
                  <a:solidFill>
                    <a:schemeClr val="tx1"/>
                  </a:solidFill>
                  <a:latin typeface="游ゴシック" panose="020B0400000000000000" pitchFamily="50" charset="-128"/>
                  <a:ea typeface="游ゴシック" panose="020B0400000000000000" pitchFamily="50" charset="-128"/>
                </a:rPr>
                <a:t>   </a:t>
              </a:r>
              <a:r>
                <a:rPr kumimoji="1" lang="ja-JP" altLang="en-US" b="1" dirty="0">
                  <a:solidFill>
                    <a:schemeClr val="tx1"/>
                  </a:solidFill>
                  <a:latin typeface="游ゴシック" panose="020B0400000000000000" pitchFamily="50" charset="-128"/>
                  <a:ea typeface="游ゴシック" panose="020B0400000000000000" pitchFamily="50" charset="-128"/>
                </a:rPr>
                <a:t>無限</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とも言えるものであり、</a:t>
              </a:r>
              <a:r>
                <a:rPr kumimoji="1" lang="ja-JP" altLang="en-US" b="1" dirty="0">
                  <a:solidFill>
                    <a:schemeClr val="tx1"/>
                  </a:solidFill>
                  <a:latin typeface="游ゴシック" panose="020B0400000000000000" pitchFamily="50" charset="-128"/>
                  <a:ea typeface="游ゴシック" panose="020B0400000000000000" pitchFamily="50" charset="-128"/>
                </a:rPr>
                <a:t>網羅するのは現実的ではない！</a:t>
              </a:r>
            </a:p>
          </p:txBody>
        </p:sp>
        <p:sp>
          <p:nvSpPr>
            <p:cNvPr id="37" name="テキスト ボックス 89">
              <a:extLst>
                <a:ext uri="{FF2B5EF4-FFF2-40B4-BE49-F238E27FC236}">
                  <a16:creationId xmlns:a16="http://schemas.microsoft.com/office/drawing/2014/main" id="{B96CE36F-3D63-4D4C-BF84-A32CD356D2D9}"/>
                </a:ext>
              </a:extLst>
            </p:cNvPr>
            <p:cNvSpPr txBox="1"/>
            <p:nvPr/>
          </p:nvSpPr>
          <p:spPr>
            <a:xfrm>
              <a:off x="923186" y="1016119"/>
              <a:ext cx="428161" cy="3381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a:solidFill>
                    <a:schemeClr val="bg1"/>
                  </a:solidFill>
                  <a:latin typeface="游ゴシック" panose="020B0400000000000000" pitchFamily="50" charset="-128"/>
                  <a:ea typeface="游ゴシック" panose="020B0400000000000000" pitchFamily="50" charset="-128"/>
                </a:rPr>
                <a:t>①</a:t>
              </a:r>
            </a:p>
          </p:txBody>
        </p:sp>
        <p:sp>
          <p:nvSpPr>
            <p:cNvPr id="39" name="テキスト ボックス 91">
              <a:extLst>
                <a:ext uri="{FF2B5EF4-FFF2-40B4-BE49-F238E27FC236}">
                  <a16:creationId xmlns:a16="http://schemas.microsoft.com/office/drawing/2014/main" id="{0E5E4ECA-C538-4455-BE6F-44C3A0EF31CF}"/>
                </a:ext>
              </a:extLst>
            </p:cNvPr>
            <p:cNvSpPr txBox="1"/>
            <p:nvPr/>
          </p:nvSpPr>
          <p:spPr>
            <a:xfrm>
              <a:off x="1222467" y="2339728"/>
              <a:ext cx="4605847" cy="6838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00000"/>
                </a:lnSpc>
              </a:pP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・網羅できない予測不能な状況や人の動き</a:t>
              </a:r>
              <a:r>
                <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等を、特定条件と</a:t>
              </a:r>
              <a:endPar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nSpc>
                  <a:spcPct val="100000"/>
                </a:lnSpc>
              </a:pPr>
              <a:r>
                <a:rPr kumimoji="1" lang="en-US" altLang="ja-JP"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して排除すれば安全性を確保できるが、</a:t>
              </a:r>
              <a:r>
                <a:rPr kumimoji="1" lang="en-US" altLang="ja-JP" b="1" dirty="0">
                  <a:solidFill>
                    <a:schemeClr val="tx1"/>
                  </a:solidFill>
                  <a:latin typeface="游ゴシック" panose="020B0400000000000000" pitchFamily="50" charset="-128"/>
                  <a:ea typeface="游ゴシック" panose="020B0400000000000000" pitchFamily="50" charset="-128"/>
                </a:rPr>
                <a:t>SAEJ3016</a:t>
              </a:r>
              <a:r>
                <a:rPr kumimoji="1" lang="ja-JP" altLang="en-US" b="1" dirty="0">
                  <a:solidFill>
                    <a:schemeClr val="tx1"/>
                  </a:solidFill>
                  <a:latin typeface="游ゴシック" panose="020B0400000000000000" pitchFamily="50" charset="-128"/>
                  <a:ea typeface="游ゴシック" panose="020B0400000000000000" pitchFamily="50" charset="-128"/>
                </a:rPr>
                <a:t>のレベル５</a:t>
              </a:r>
              <a:r>
                <a:rPr kumimoji="1" lang="ja-JP" altLang="en-US" b="1" baseline="0" dirty="0">
                  <a:solidFill>
                    <a:schemeClr val="tx1"/>
                  </a:solidFill>
                  <a:latin typeface="游ゴシック" panose="020B0400000000000000" pitchFamily="50" charset="-128"/>
                  <a:ea typeface="游ゴシック" panose="020B0400000000000000" pitchFamily="50" charset="-128"/>
                </a:rPr>
                <a:t> </a:t>
              </a:r>
              <a:endParaRPr kumimoji="1" lang="en-US" altLang="ja-JP" b="1" baseline="0" dirty="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b="1" baseline="0" dirty="0">
                  <a:solidFill>
                    <a:schemeClr val="tx1">
                      <a:lumMod val="50000"/>
                      <a:lumOff val="50000"/>
                    </a:schemeClr>
                  </a:solidFill>
                  <a:latin typeface="游ゴシック" panose="020B0400000000000000" pitchFamily="50" charset="-128"/>
                  <a:ea typeface="游ゴシック" panose="020B0400000000000000" pitchFamily="50" charset="-128"/>
                </a:rPr>
                <a:t>  の</a:t>
              </a:r>
              <a:r>
                <a:rPr kumimoji="1" lang="ja-JP" altLang="en-US" b="1" dirty="0">
                  <a:solidFill>
                    <a:schemeClr val="tx1">
                      <a:lumMod val="50000"/>
                      <a:lumOff val="50000"/>
                    </a:schemeClr>
                  </a:solidFill>
                  <a:latin typeface="游ゴシック" panose="020B0400000000000000" pitchFamily="50" charset="-128"/>
                  <a:ea typeface="游ゴシック" panose="020B0400000000000000" pitchFamily="50" charset="-128"/>
                </a:rPr>
                <a:t>実現は叶わず、インフラの整備投資も莫大なものになる</a:t>
              </a:r>
            </a:p>
          </p:txBody>
        </p:sp>
        <p:grpSp>
          <p:nvGrpSpPr>
            <p:cNvPr id="28" name="グループ化 27">
              <a:extLst>
                <a:ext uri="{FF2B5EF4-FFF2-40B4-BE49-F238E27FC236}">
                  <a16:creationId xmlns:a16="http://schemas.microsoft.com/office/drawing/2014/main" id="{AA75C775-76E6-D9D0-2E7A-FD0CB310D6E5}"/>
                </a:ext>
              </a:extLst>
            </p:cNvPr>
            <p:cNvGrpSpPr/>
            <p:nvPr/>
          </p:nvGrpSpPr>
          <p:grpSpPr>
            <a:xfrm>
              <a:off x="934666" y="631251"/>
              <a:ext cx="4771329" cy="307172"/>
              <a:chOff x="938535" y="629981"/>
              <a:chExt cx="4771329" cy="307172"/>
            </a:xfrm>
          </p:grpSpPr>
          <p:sp>
            <p:nvSpPr>
              <p:cNvPr id="18" name="テキスト ボックス 17">
                <a:extLst>
                  <a:ext uri="{FF2B5EF4-FFF2-40B4-BE49-F238E27FC236}">
                    <a16:creationId xmlns:a16="http://schemas.microsoft.com/office/drawing/2014/main" id="{69D1B597-3A01-FB6B-02F4-4469B8D582A4}"/>
                  </a:ext>
                </a:extLst>
              </p:cNvPr>
              <p:cNvSpPr txBox="1"/>
              <p:nvPr/>
            </p:nvSpPr>
            <p:spPr bwMode="auto">
              <a:xfrm>
                <a:off x="938535" y="629981"/>
                <a:ext cx="4771329" cy="307172"/>
              </a:xfrm>
              <a:prstGeom prst="rect">
                <a:avLst/>
              </a:prstGeom>
              <a:noFill/>
              <a:ln w="9525">
                <a:noFill/>
              </a:ln>
            </p:spPr>
            <p:txBody>
              <a:bodyPr vert="horz" wrap="none" rtlCol="0" anchor="t">
                <a:noAutofit/>
              </a:bodyPr>
              <a:lstStyle/>
              <a:p>
                <a:pPr algn="ctr" fontAlgn="base">
                  <a:lnSpc>
                    <a:spcPct val="110000"/>
                  </a:lnSpc>
                  <a:spcBef>
                    <a:spcPct val="0"/>
                  </a:spcBef>
                  <a:spcAft>
                    <a:spcPct val="0"/>
                  </a:spcAft>
                </a:pPr>
                <a:r>
                  <a:rPr lang="ja-JP" altLang="en-US" sz="1600" b="1" dirty="0">
                    <a:latin typeface="游ゴシック" panose="020B0400000000000000" pitchFamily="50" charset="-128"/>
                    <a:ea typeface="游ゴシック" panose="020B0400000000000000" pitchFamily="50" charset="-128"/>
                  </a:rPr>
                  <a:t>現状の課題</a:t>
                </a:r>
                <a:endParaRPr lang="en-US" altLang="ja-JP" sz="1600" b="1" dirty="0">
                  <a:latin typeface="游ゴシック" panose="020B0400000000000000" pitchFamily="50" charset="-128"/>
                  <a:ea typeface="游ゴシック" panose="020B0400000000000000" pitchFamily="50" charset="-128"/>
                </a:endParaRPr>
              </a:p>
            </p:txBody>
          </p:sp>
          <p:cxnSp>
            <p:nvCxnSpPr>
              <p:cNvPr id="21" name="直線コネクタ 20">
                <a:extLst>
                  <a:ext uri="{FF2B5EF4-FFF2-40B4-BE49-F238E27FC236}">
                    <a16:creationId xmlns:a16="http://schemas.microsoft.com/office/drawing/2014/main" id="{44439659-4504-7641-BB75-315B9549C418}"/>
                  </a:ext>
                </a:extLst>
              </p:cNvPr>
              <p:cNvCxnSpPr>
                <a:cxnSpLocks/>
                <a:stCxn id="18" idx="1"/>
              </p:cNvCxnSpPr>
              <p:nvPr/>
            </p:nvCxnSpPr>
            <p:spPr bwMode="gray">
              <a:xfrm>
                <a:off x="938535" y="783567"/>
                <a:ext cx="1780853" cy="0"/>
              </a:xfrm>
              <a:prstGeom prst="line">
                <a:avLst/>
              </a:prstGeom>
              <a:ln w="15875">
                <a:solidFill>
                  <a:schemeClr val="bg1">
                    <a:lumMod val="50000"/>
                  </a:schemeClr>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64B0319-5331-F270-4443-48F11F28C612}"/>
                  </a:ext>
                </a:extLst>
              </p:cNvPr>
              <p:cNvCxnSpPr>
                <a:cxnSpLocks/>
                <a:stCxn id="18" idx="3"/>
              </p:cNvCxnSpPr>
              <p:nvPr/>
            </p:nvCxnSpPr>
            <p:spPr bwMode="gray">
              <a:xfrm flipH="1">
                <a:off x="3952875" y="783567"/>
                <a:ext cx="1756989" cy="0"/>
              </a:xfrm>
              <a:prstGeom prst="line">
                <a:avLst/>
              </a:prstGeom>
              <a:ln w="15875">
                <a:solidFill>
                  <a:schemeClr val="bg1">
                    <a:lumMod val="50000"/>
                  </a:schemeClr>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8" name="グループ化 7">
            <a:extLst>
              <a:ext uri="{FF2B5EF4-FFF2-40B4-BE49-F238E27FC236}">
                <a16:creationId xmlns:a16="http://schemas.microsoft.com/office/drawing/2014/main" id="{3C7B5BC5-47C2-8575-9B73-4347EB5B01B3}"/>
              </a:ext>
            </a:extLst>
          </p:cNvPr>
          <p:cNvGrpSpPr/>
          <p:nvPr/>
        </p:nvGrpSpPr>
        <p:grpSpPr>
          <a:xfrm>
            <a:off x="5815788" y="631251"/>
            <a:ext cx="5355930" cy="1883856"/>
            <a:chOff x="5815788" y="631251"/>
            <a:chExt cx="5355930" cy="1883856"/>
          </a:xfrm>
        </p:grpSpPr>
        <p:grpSp>
          <p:nvGrpSpPr>
            <p:cNvPr id="9" name="グループ化 8">
              <a:extLst>
                <a:ext uri="{FF2B5EF4-FFF2-40B4-BE49-F238E27FC236}">
                  <a16:creationId xmlns:a16="http://schemas.microsoft.com/office/drawing/2014/main" id="{4D812664-55DD-FA8E-39FE-D2529626AF67}"/>
                </a:ext>
              </a:extLst>
            </p:cNvPr>
            <p:cNvGrpSpPr/>
            <p:nvPr/>
          </p:nvGrpSpPr>
          <p:grpSpPr>
            <a:xfrm>
              <a:off x="5815788" y="935979"/>
              <a:ext cx="5355927" cy="1579128"/>
              <a:chOff x="753616" y="5056025"/>
              <a:chExt cx="4987456" cy="1579128"/>
            </a:xfrm>
          </p:grpSpPr>
          <p:sp>
            <p:nvSpPr>
              <p:cNvPr id="40" name="テキスト ボックス 92">
                <a:extLst>
                  <a:ext uri="{FF2B5EF4-FFF2-40B4-BE49-F238E27FC236}">
                    <a16:creationId xmlns:a16="http://schemas.microsoft.com/office/drawing/2014/main" id="{24C322CD-4C0E-4E25-B465-82CE4B89D259}"/>
                  </a:ext>
                </a:extLst>
              </p:cNvPr>
              <p:cNvSpPr txBox="1"/>
              <p:nvPr/>
            </p:nvSpPr>
            <p:spPr>
              <a:xfrm>
                <a:off x="753616" y="5056025"/>
                <a:ext cx="4294633"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対応の考え方：</a:t>
                </a:r>
                <a:r>
                  <a:rPr kumimoji="1" lang="ja-JP" altLang="en-US" sz="1400" b="1" dirty="0">
                    <a:solidFill>
                      <a:srgbClr val="7030A0"/>
                    </a:solidFill>
                    <a:latin typeface="游ゴシック" panose="020B0400000000000000" pitchFamily="50" charset="-128"/>
                    <a:ea typeface="游ゴシック" panose="020B0400000000000000" pitchFamily="50" charset="-128"/>
                  </a:rPr>
                  <a:t>自動運転</a:t>
                </a:r>
                <a:r>
                  <a:rPr kumimoji="1" lang="en-US" altLang="ja-JP" sz="1400" b="1" dirty="0">
                    <a:solidFill>
                      <a:srgbClr val="7030A0"/>
                    </a:solidFill>
                    <a:latin typeface="游ゴシック" panose="020B0400000000000000" pitchFamily="50" charset="-128"/>
                    <a:ea typeface="游ゴシック" panose="020B0400000000000000" pitchFamily="50" charset="-128"/>
                  </a:rPr>
                  <a:t>AI</a:t>
                </a:r>
                <a:r>
                  <a:rPr kumimoji="1" lang="ja-JP" altLang="en-US" sz="1400" b="1" dirty="0">
                    <a:solidFill>
                      <a:srgbClr val="7030A0"/>
                    </a:solidFill>
                    <a:latin typeface="游ゴシック" panose="020B0400000000000000" pitchFamily="50" charset="-128"/>
                    <a:ea typeface="游ゴシック" panose="020B0400000000000000" pitchFamily="50" charset="-128"/>
                  </a:rPr>
                  <a:t>のハイブリッド化</a:t>
                </a:r>
                <a:r>
                  <a:rPr kumimoji="1" lang="en-US" altLang="ja-JP" sz="1400" b="1" dirty="0">
                    <a:solidFill>
                      <a:schemeClr val="tx1"/>
                    </a:solidFill>
                    <a:latin typeface="游ゴシック" panose="020B0400000000000000" pitchFamily="50" charset="-128"/>
                    <a:ea typeface="游ゴシック" panose="020B0400000000000000" pitchFamily="50" charset="-128"/>
                  </a:rPr>
                  <a:t>】</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42" name="四角形: 角を丸くする 41">
                <a:extLst>
                  <a:ext uri="{FF2B5EF4-FFF2-40B4-BE49-F238E27FC236}">
                    <a16:creationId xmlns:a16="http://schemas.microsoft.com/office/drawing/2014/main" id="{9B982A9D-DF11-4A48-9E68-EF6FDDBDBDBA}"/>
                  </a:ext>
                </a:extLst>
              </p:cNvPr>
              <p:cNvSpPr/>
              <p:nvPr/>
            </p:nvSpPr>
            <p:spPr>
              <a:xfrm>
                <a:off x="941958" y="5323348"/>
                <a:ext cx="4799114" cy="360000"/>
              </a:xfrm>
              <a:prstGeom prst="roundRect">
                <a:avLst/>
              </a:prstGeom>
              <a:solidFill>
                <a:schemeClr val="accent2">
                  <a:lumMod val="90000"/>
                  <a:lumOff val="10000"/>
                </a:schemeClr>
              </a:solidFill>
              <a:ln w="3175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ysClr val="window" lastClr="FFFFFF"/>
                    </a:solidFill>
                    <a:effectLst>
                      <a:outerShdw blurRad="50800" dist="3810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通常運転は </a:t>
                </a:r>
                <a:r>
                  <a:rPr kumimoji="1" lang="ja-JP" altLang="en-US" sz="1600" b="1" i="0" u="none" strike="noStrike" kern="0" cap="none" spc="0" normalizeH="0" baseline="0" noProof="0" dirty="0">
                    <a:ln>
                      <a:noFill/>
                    </a:ln>
                    <a:solidFill>
                      <a:srgbClr val="0070C0"/>
                    </a:solidFill>
                    <a:effectLst>
                      <a:glow rad="127000">
                        <a:schemeClr val="bg1">
                          <a:alpha val="90000"/>
                        </a:schemeClr>
                      </a:glow>
                      <a:outerShdw blurRad="50800" dist="38100" dir="2700000" algn="tl" rotWithShape="0">
                        <a:prstClr val="black">
                          <a:alpha val="40000"/>
                        </a:prstClr>
                      </a:outerShdw>
                    </a:effectLst>
                    <a:uLnTx/>
                    <a:uFillTx/>
                    <a:latin typeface="游ゴシック" panose="020B0400000000000000" pitchFamily="50" charset="-128"/>
                    <a:ea typeface="游ゴシック" panose="020B0400000000000000" pitchFamily="50" charset="-128"/>
                  </a:rPr>
                  <a:t>事前学習のデータを利用</a:t>
                </a:r>
              </a:p>
            </p:txBody>
          </p:sp>
          <p:sp>
            <p:nvSpPr>
              <p:cNvPr id="43" name="四角形: 角を丸くする 42">
                <a:extLst>
                  <a:ext uri="{FF2B5EF4-FFF2-40B4-BE49-F238E27FC236}">
                    <a16:creationId xmlns:a16="http://schemas.microsoft.com/office/drawing/2014/main" id="{6EE2E7C1-201E-41CF-9162-40780E47267D}"/>
                  </a:ext>
                </a:extLst>
              </p:cNvPr>
              <p:cNvSpPr/>
              <p:nvPr/>
            </p:nvSpPr>
            <p:spPr>
              <a:xfrm>
                <a:off x="940493" y="6018801"/>
                <a:ext cx="4791943" cy="616352"/>
              </a:xfrm>
              <a:prstGeom prst="roundRect">
                <a:avLst>
                  <a:gd name="adj" fmla="val 10734"/>
                </a:avLst>
              </a:prstGeom>
              <a:solidFill>
                <a:schemeClr val="accent2">
                  <a:lumMod val="90000"/>
                  <a:lumOff val="10000"/>
                </a:schemeClr>
              </a:solidFill>
              <a:ln w="3175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ysClr val="window" lastClr="FFFFFF"/>
                    </a:solidFill>
                    <a:effectLst/>
                    <a:uLnTx/>
                    <a:uFillTx/>
                    <a:latin typeface="游ゴシック" panose="020B0400000000000000" pitchFamily="50" charset="-128"/>
                    <a:ea typeface="游ゴシック" panose="020B0400000000000000" pitchFamily="50" charset="-128"/>
                    <a:cs typeface="+mn-cs"/>
                  </a:rPr>
                  <a:t>事前学習データが無い状況や、危機的な状況は</a:t>
                </a:r>
                <a:endParaRPr kumimoji="1" lang="en-US" altLang="ja-JP" sz="1600" b="1" i="0" u="none" strike="noStrike" kern="0" cap="none" spc="0" normalizeH="0" baseline="0" noProof="0" dirty="0">
                  <a:ln>
                    <a:noFill/>
                  </a:ln>
                  <a:solidFill>
                    <a:sysClr val="window" lastClr="FFFFFF"/>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ysClr val="window" lastClr="FFFFFF"/>
                    </a:solidFill>
                    <a:effectLst/>
                    <a:uLnTx/>
                    <a:uFillTx/>
                    <a:latin typeface="游ゴシック" panose="020B0400000000000000" pitchFamily="50" charset="-128"/>
                    <a:ea typeface="游ゴシック" panose="020B0400000000000000" pitchFamily="50" charset="-128"/>
                    <a:cs typeface="+mn-cs"/>
                  </a:rPr>
                  <a:t> </a:t>
                </a:r>
                <a:r>
                  <a:rPr kumimoji="1" lang="ja-JP" altLang="en-US" sz="1600" b="1" i="0" u="none" strike="noStrike" kern="0" cap="none" spc="0" normalizeH="0" baseline="0" noProof="0" dirty="0">
                    <a:ln>
                      <a:noFill/>
                    </a:ln>
                    <a:solidFill>
                      <a:srgbClr val="0070C0"/>
                    </a:solidFill>
                    <a:effectLst>
                      <a:glow rad="127000">
                        <a:sysClr val="window" lastClr="FFFFFF">
                          <a:alpha val="90000"/>
                        </a:sysClr>
                      </a:glow>
                    </a:effectLst>
                    <a:uLnTx/>
                    <a:uFillTx/>
                    <a:latin typeface="游ゴシック" panose="020B0400000000000000" pitchFamily="50" charset="-128"/>
                    <a:ea typeface="游ゴシック" panose="020B0400000000000000" pitchFamily="50" charset="-128"/>
                    <a:cs typeface="+mn-cs"/>
                  </a:rPr>
                  <a:t>リアルタイムの走行情報を利用</a:t>
                </a:r>
                <a:endParaRPr kumimoji="1" lang="ja-JP" altLang="en-US" sz="1200" b="1" i="0" u="none" strike="noStrike" kern="0" cap="none" spc="0" normalizeH="0" baseline="0" noProof="0" dirty="0">
                  <a:ln>
                    <a:noFill/>
                  </a:ln>
                  <a:solidFill>
                    <a:sysClr val="window" lastClr="FFFFFF"/>
                  </a:solidFill>
                  <a:effectLst/>
                  <a:uLnTx/>
                  <a:uFillTx/>
                  <a:latin typeface="游ゴシック" panose="020B0400000000000000" pitchFamily="50" charset="-128"/>
                  <a:ea typeface="游ゴシック" panose="020B0400000000000000" pitchFamily="50" charset="-128"/>
                </a:endParaRPr>
              </a:p>
            </p:txBody>
          </p:sp>
          <p:sp>
            <p:nvSpPr>
              <p:cNvPr id="59" name="十字形 58">
                <a:extLst>
                  <a:ext uri="{FF2B5EF4-FFF2-40B4-BE49-F238E27FC236}">
                    <a16:creationId xmlns:a16="http://schemas.microsoft.com/office/drawing/2014/main" id="{ED0616D7-99E3-4168-B42B-7094AF93FEE9}"/>
                  </a:ext>
                </a:extLst>
              </p:cNvPr>
              <p:cNvSpPr/>
              <p:nvPr/>
            </p:nvSpPr>
            <p:spPr>
              <a:xfrm>
                <a:off x="3193589" y="5711748"/>
                <a:ext cx="259023" cy="276087"/>
              </a:xfrm>
              <a:prstGeom prst="plus">
                <a:avLst>
                  <a:gd name="adj" fmla="val 35859"/>
                </a:avLst>
              </a:prstGeom>
              <a:solidFill>
                <a:srgbClr val="FF0000"/>
              </a:solidFill>
              <a:ln w="19050" cap="flat" cmpd="sng" algn="ctr">
                <a:noFill/>
                <a:prstDash val="solid"/>
                <a:miter lim="800000"/>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rgbClr val="C00000"/>
                  </a:solidFill>
                  <a:effectLst/>
                  <a:uLnTx/>
                  <a:uFillTx/>
                  <a:latin typeface="游ゴシック" panose="020B0400000000000000" pitchFamily="50" charset="-128"/>
                  <a:ea typeface="游ゴシック" panose="020B0400000000000000" pitchFamily="50" charset="-128"/>
                </a:endParaRPr>
              </a:p>
            </p:txBody>
          </p:sp>
        </p:grpSp>
        <p:grpSp>
          <p:nvGrpSpPr>
            <p:cNvPr id="44" name="グループ化 43">
              <a:extLst>
                <a:ext uri="{FF2B5EF4-FFF2-40B4-BE49-F238E27FC236}">
                  <a16:creationId xmlns:a16="http://schemas.microsoft.com/office/drawing/2014/main" id="{70B15E34-A277-CB3A-17EC-1D1DB9A9AE74}"/>
                </a:ext>
              </a:extLst>
            </p:cNvPr>
            <p:cNvGrpSpPr/>
            <p:nvPr/>
          </p:nvGrpSpPr>
          <p:grpSpPr>
            <a:xfrm>
              <a:off x="5998884" y="631251"/>
              <a:ext cx="5172834" cy="307172"/>
              <a:chOff x="5998884" y="631251"/>
              <a:chExt cx="5172834" cy="307172"/>
            </a:xfrm>
          </p:grpSpPr>
          <p:sp>
            <p:nvSpPr>
              <p:cNvPr id="19" name="テキスト ボックス 18">
                <a:extLst>
                  <a:ext uri="{FF2B5EF4-FFF2-40B4-BE49-F238E27FC236}">
                    <a16:creationId xmlns:a16="http://schemas.microsoft.com/office/drawing/2014/main" id="{01707BDE-3F77-E5C7-AFD1-48005AEDF938}"/>
                  </a:ext>
                </a:extLst>
              </p:cNvPr>
              <p:cNvSpPr txBox="1"/>
              <p:nvPr/>
            </p:nvSpPr>
            <p:spPr bwMode="auto">
              <a:xfrm>
                <a:off x="5998884" y="631251"/>
                <a:ext cx="5172834" cy="307172"/>
              </a:xfrm>
              <a:prstGeom prst="rect">
                <a:avLst/>
              </a:prstGeom>
              <a:noFill/>
              <a:ln w="9525">
                <a:noFill/>
              </a:ln>
            </p:spPr>
            <p:txBody>
              <a:bodyPr vert="horz" wrap="none" rtlCol="0" anchor="t">
                <a:noAutofit/>
              </a:bodyPr>
              <a:lstStyle/>
              <a:p>
                <a:pPr algn="ctr" fontAlgn="base">
                  <a:lnSpc>
                    <a:spcPct val="110000"/>
                  </a:lnSpc>
                  <a:spcBef>
                    <a:spcPct val="0"/>
                  </a:spcBef>
                  <a:spcAft>
                    <a:spcPct val="0"/>
                  </a:spcAft>
                </a:pPr>
                <a:r>
                  <a:rPr lang="ja-JP" altLang="en-US" sz="1600" b="1" dirty="0">
                    <a:latin typeface="游ゴシック" panose="020B0400000000000000" pitchFamily="50" charset="-128"/>
                    <a:ea typeface="游ゴシック" panose="020B0400000000000000" pitchFamily="50" charset="-128"/>
                  </a:rPr>
                  <a:t>新たな仕組み</a:t>
                </a:r>
                <a:endParaRPr kumimoji="1" lang="ja-JP" altLang="en-US" sz="1600" b="1" dirty="0">
                  <a:latin typeface="游ゴシック" panose="020B0400000000000000" pitchFamily="50" charset="-128"/>
                  <a:ea typeface="游ゴシック" panose="020B0400000000000000" pitchFamily="50" charset="-128"/>
                </a:endParaRPr>
              </a:p>
            </p:txBody>
          </p:sp>
          <p:cxnSp>
            <p:nvCxnSpPr>
              <p:cNvPr id="25" name="直線コネクタ 24">
                <a:extLst>
                  <a:ext uri="{FF2B5EF4-FFF2-40B4-BE49-F238E27FC236}">
                    <a16:creationId xmlns:a16="http://schemas.microsoft.com/office/drawing/2014/main" id="{846C3F06-9302-7876-6313-97942313796E}"/>
                  </a:ext>
                </a:extLst>
              </p:cNvPr>
              <p:cNvCxnSpPr>
                <a:stCxn id="19" idx="1"/>
              </p:cNvCxnSpPr>
              <p:nvPr/>
            </p:nvCxnSpPr>
            <p:spPr bwMode="gray">
              <a:xfrm flipV="1">
                <a:off x="5998884" y="782425"/>
                <a:ext cx="1834790" cy="2412"/>
              </a:xfrm>
              <a:prstGeom prst="line">
                <a:avLst/>
              </a:prstGeom>
              <a:ln w="15875">
                <a:solidFill>
                  <a:schemeClr val="bg1">
                    <a:lumMod val="50000"/>
                  </a:schemeClr>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A24DB64-AA6B-5552-761C-BA9C32D05CF2}"/>
                  </a:ext>
                </a:extLst>
              </p:cNvPr>
              <p:cNvCxnSpPr>
                <a:stCxn id="19" idx="3"/>
              </p:cNvCxnSpPr>
              <p:nvPr/>
            </p:nvCxnSpPr>
            <p:spPr bwMode="gray">
              <a:xfrm flipH="1">
                <a:off x="9341384" y="784837"/>
                <a:ext cx="1830334" cy="7014"/>
              </a:xfrm>
              <a:prstGeom prst="line">
                <a:avLst/>
              </a:prstGeom>
              <a:ln w="15875">
                <a:solidFill>
                  <a:schemeClr val="bg1">
                    <a:lumMod val="50000"/>
                  </a:schemeClr>
                </a:solidFill>
                <a:prstDash val="solid"/>
                <a:headEnd type="none" w="med" len="med"/>
                <a:tailEnd type="none" w="lg" len="lg"/>
              </a:ln>
            </p:spPr>
            <p:style>
              <a:lnRef idx="1">
                <a:schemeClr val="accent1"/>
              </a:lnRef>
              <a:fillRef idx="0">
                <a:schemeClr val="accent1"/>
              </a:fillRef>
              <a:effectRef idx="0">
                <a:schemeClr val="accent1"/>
              </a:effectRef>
              <a:fontRef idx="minor">
                <a:schemeClr val="tx1"/>
              </a:fontRef>
            </p:style>
          </p:cxnSp>
        </p:grpSp>
      </p:grpSp>
      <p:sp>
        <p:nvSpPr>
          <p:cNvPr id="5" name="正方形/長方形 4">
            <a:extLst>
              <a:ext uri="{FF2B5EF4-FFF2-40B4-BE49-F238E27FC236}">
                <a16:creationId xmlns:a16="http://schemas.microsoft.com/office/drawing/2014/main" id="{2828CBF8-D451-7776-2D88-B2D0B3DD98F7}"/>
              </a:ext>
            </a:extLst>
          </p:cNvPr>
          <p:cNvSpPr/>
          <p:nvPr/>
        </p:nvSpPr>
        <p:spPr bwMode="gray">
          <a:xfrm>
            <a:off x="9968948" y="64008"/>
            <a:ext cx="2077278" cy="411480"/>
          </a:xfrm>
          <a:prstGeom prst="rect">
            <a:avLst/>
          </a:prstGeom>
          <a:no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EBE63437-D5AC-BFB7-87D7-BFC6C6A53A79}"/>
              </a:ext>
            </a:extLst>
          </p:cNvPr>
          <p:cNvGrpSpPr/>
          <p:nvPr/>
        </p:nvGrpSpPr>
        <p:grpSpPr>
          <a:xfrm>
            <a:off x="5799389" y="2579740"/>
            <a:ext cx="5375038" cy="4050695"/>
            <a:chOff x="5799389" y="984288"/>
            <a:chExt cx="5375038" cy="4050695"/>
          </a:xfrm>
        </p:grpSpPr>
        <p:sp>
          <p:nvSpPr>
            <p:cNvPr id="46" name="テキスト ボックス 114">
              <a:extLst>
                <a:ext uri="{FF2B5EF4-FFF2-40B4-BE49-F238E27FC236}">
                  <a16:creationId xmlns:a16="http://schemas.microsoft.com/office/drawing/2014/main" id="{3A70E4D0-8BA5-4A8B-9A65-76CAFC21BC7F}"/>
                </a:ext>
              </a:extLst>
            </p:cNvPr>
            <p:cNvSpPr txBox="1"/>
            <p:nvPr/>
          </p:nvSpPr>
          <p:spPr>
            <a:xfrm>
              <a:off x="5799389" y="984288"/>
              <a:ext cx="5285514" cy="307777"/>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t>
              </a:r>
              <a:r>
                <a:rPr kumimoji="1" lang="ja-JP" altLang="en-US"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自己判断</a:t>
              </a:r>
              <a:r>
                <a:rPr kumimoji="1" lang="en-US" altLang="ja-JP"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AI®</a:t>
              </a:r>
              <a:r>
                <a:rPr kumimoji="1" lang="ja-JP" altLang="en-US"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のリアルタイム判断を利用するための追加項目</a:t>
              </a:r>
              <a:r>
                <a:rPr kumimoji="1" lang="en-US" altLang="ja-JP"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t>
              </a:r>
              <a:endParaRPr kumimoji="1" lang="ja-JP" altLang="en-US"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50" name="四角形: 角を丸くする 49">
              <a:extLst>
                <a:ext uri="{FF2B5EF4-FFF2-40B4-BE49-F238E27FC236}">
                  <a16:creationId xmlns:a16="http://schemas.microsoft.com/office/drawing/2014/main" id="{AB3BFAFB-E46E-4323-B299-7D058B9272F4}"/>
                </a:ext>
              </a:extLst>
            </p:cNvPr>
            <p:cNvSpPr/>
            <p:nvPr/>
          </p:nvSpPr>
          <p:spPr>
            <a:xfrm>
              <a:off x="6002231" y="1257478"/>
              <a:ext cx="5172196" cy="3777505"/>
            </a:xfrm>
            <a:prstGeom prst="roundRect">
              <a:avLst>
                <a:gd name="adj" fmla="val 2314"/>
              </a:avLst>
            </a:prstGeom>
            <a:noFill/>
            <a:ln w="19050" cap="flat" cmpd="sng" algn="ctr">
              <a:solidFill>
                <a:sysClr val="windowText" lastClr="000000">
                  <a:lumMod val="50000"/>
                  <a:lumOff val="50000"/>
                </a:sys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defRPr/>
              </a:pPr>
              <a:r>
                <a:rPr lang="en-US" altLang="ja-JP" sz="1200" b="1" kern="0" dirty="0">
                  <a:solidFill>
                    <a:srgbClr val="C00000"/>
                  </a:solidFill>
                  <a:latin typeface="游ゴシック" panose="020B0400000000000000" pitchFamily="50" charset="-128"/>
                  <a:ea typeface="游ゴシック" panose="020B0400000000000000" pitchFamily="50" charset="-128"/>
                </a:rPr>
                <a:t>0</a:t>
              </a:r>
              <a:r>
                <a:rPr lang="ja-JP" altLang="en-US" sz="1200" b="1" kern="0" dirty="0">
                  <a:solidFill>
                    <a:srgbClr val="C00000"/>
                  </a:solidFill>
                  <a:latin typeface="游ゴシック" panose="020B0400000000000000" pitchFamily="50" charset="-128"/>
                  <a:ea typeface="游ゴシック" panose="020B0400000000000000" pitchFamily="50" charset="-128"/>
                </a:rPr>
                <a:t>．</a:t>
              </a:r>
              <a:r>
                <a:rPr lang="ja-JP" altLang="en-US" sz="1200" b="1" dirty="0">
                  <a:solidFill>
                    <a:srgbClr val="C00000"/>
                  </a:solidFill>
                  <a:latin typeface="游ゴシック" panose="020B0400000000000000" pitchFamily="50" charset="-128"/>
                  <a:ea typeface="游ゴシック" panose="020B0400000000000000" pitchFamily="50" charset="-128"/>
                </a:rPr>
                <a:t>事前準備：車との衝突による人や物のダメージをデータ化</a:t>
              </a:r>
            </a:p>
            <a:p>
              <a:pPr lvl="0">
                <a:defRPr/>
              </a:pP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　    人や物と自車が接触する位置、角度、相対速度など</a:t>
              </a:r>
              <a:r>
                <a:rPr lang="ja-JP" altLang="en-US" b="1" dirty="0">
                  <a:solidFill>
                    <a:prstClr val="black"/>
                  </a:solidFill>
                  <a:latin typeface="游ゴシック" panose="020B0400000000000000" pitchFamily="50" charset="-128"/>
                  <a:ea typeface="游ゴシック" panose="020B0400000000000000" pitchFamily="50" charset="-128"/>
                </a:rPr>
                <a:t>考え得る接触シナリオ  </a:t>
              </a:r>
              <a:endParaRPr lang="en-US" altLang="ja-JP" b="1" dirty="0">
                <a:solidFill>
                  <a:prstClr val="black"/>
                </a:solidFill>
                <a:latin typeface="游ゴシック" panose="020B0400000000000000" pitchFamily="50" charset="-128"/>
                <a:ea typeface="游ゴシック" panose="020B0400000000000000" pitchFamily="50" charset="-128"/>
              </a:endParaRPr>
            </a:p>
            <a:p>
              <a:pPr lvl="0">
                <a:defRPr/>
              </a:pPr>
              <a:r>
                <a:rPr lang="en-US" altLang="ja-JP" b="1" dirty="0">
                  <a:solidFill>
                    <a:prstClr val="black"/>
                  </a:solidFill>
                  <a:latin typeface="游ゴシック" panose="020B0400000000000000" pitchFamily="50" charset="-128"/>
                  <a:ea typeface="游ゴシック" panose="020B0400000000000000" pitchFamily="50" charset="-128"/>
                </a:rPr>
                <a:t>        </a:t>
              </a: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ごと、人の怪我や物損の程度などの</a:t>
              </a:r>
              <a:r>
                <a:rPr lang="ja-JP" altLang="en-US" b="1" dirty="0">
                  <a:solidFill>
                    <a:prstClr val="black"/>
                  </a:solidFill>
                  <a:latin typeface="游ゴシック" panose="020B0400000000000000" pitchFamily="50" charset="-128"/>
                  <a:ea typeface="游ゴシック" panose="020B0400000000000000" pitchFamily="50" charset="-128"/>
                </a:rPr>
                <a:t>評価データを事前に登録</a:t>
              </a: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する</a:t>
              </a:r>
              <a:endPar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endParaRPr>
            </a:p>
            <a:p>
              <a:pPr lvl="0">
                <a:defRPr/>
              </a:pPr>
              <a:endParaRPr lang="ja-JP" altLang="en-US" sz="500" b="1" dirty="0">
                <a:solidFill>
                  <a:prstClr val="black">
                    <a:lumMod val="50000"/>
                    <a:lumOff val="50000"/>
                  </a:prstClr>
                </a:solidFill>
                <a:latin typeface="游ゴシック" panose="020B0400000000000000" pitchFamily="50" charset="-128"/>
                <a:ea typeface="游ゴシック" panose="020B0400000000000000" pitchFamily="50" charset="-128"/>
              </a:endParaRPr>
            </a:p>
            <a:p>
              <a:pPr lvl="0">
                <a:defRPr/>
              </a:pPr>
              <a:endParaRPr lang="en-US" altLang="ja-JP" sz="100" b="1" dirty="0">
                <a:solidFill>
                  <a:srgbClr val="C00000"/>
                </a:solidFill>
                <a:latin typeface="游ゴシック" panose="020B0400000000000000" pitchFamily="50" charset="-128"/>
                <a:ea typeface="游ゴシック" panose="020B0400000000000000" pitchFamily="50" charset="-128"/>
              </a:endParaRPr>
            </a:p>
            <a:p>
              <a:pPr lvl="0">
                <a:defRPr/>
              </a:pPr>
              <a:r>
                <a:rPr lang="en-US" altLang="ja-JP" sz="1200" b="1" kern="0" dirty="0">
                  <a:solidFill>
                    <a:srgbClr val="C00000"/>
                  </a:solidFill>
                  <a:latin typeface="游ゴシック" panose="020B0400000000000000" pitchFamily="50" charset="-128"/>
                  <a:ea typeface="游ゴシック" panose="020B0400000000000000" pitchFamily="50" charset="-128"/>
                </a:rPr>
                <a:t>1</a:t>
              </a:r>
              <a:r>
                <a:rPr lang="ja-JP" altLang="en-US" sz="1200" b="1" kern="0" dirty="0">
                  <a:solidFill>
                    <a:srgbClr val="C00000"/>
                  </a:solidFill>
                  <a:latin typeface="游ゴシック" panose="020B0400000000000000" pitchFamily="50" charset="-128"/>
                  <a:ea typeface="游ゴシック" panose="020B0400000000000000" pitchFamily="50" charset="-128"/>
                </a:rPr>
                <a:t>．</a:t>
              </a:r>
              <a:r>
                <a:rPr lang="ja-JP" altLang="en-US" sz="1200" b="1" dirty="0">
                  <a:solidFill>
                    <a:srgbClr val="C00000"/>
                  </a:solidFill>
                  <a:latin typeface="游ゴシック" panose="020B0400000000000000" pitchFamily="50" charset="-128"/>
                  <a:ea typeface="游ゴシック" panose="020B0400000000000000" pitchFamily="50" charset="-128"/>
                </a:rPr>
                <a:t>リアルタイム判断に切り替える処理</a:t>
              </a:r>
            </a:p>
            <a:p>
              <a:pPr lvl="0">
                <a:defRPr/>
              </a:pP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        カメラ、</a:t>
              </a:r>
              <a:r>
                <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rPr>
                <a:t>LiDAR</a:t>
              </a: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、各種センサー</a:t>
              </a:r>
              <a:r>
                <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rPr>
                <a:t>‥</a:t>
              </a: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他による危機的状況の認識により</a:t>
              </a:r>
              <a:endPar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endParaRPr>
            </a:p>
            <a:p>
              <a:pPr lvl="0">
                <a:defRPr/>
              </a:pPr>
              <a:r>
                <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rPr>
                <a:t>        </a:t>
              </a:r>
              <a:r>
                <a:rPr lang="ja-JP" altLang="en-US" b="1" dirty="0">
                  <a:solidFill>
                    <a:prstClr val="black"/>
                  </a:solidFill>
                  <a:latin typeface="游ゴシック" panose="020B0400000000000000" pitchFamily="50" charset="-128"/>
                  <a:ea typeface="游ゴシック" panose="020B0400000000000000" pitchFamily="50" charset="-128"/>
                </a:rPr>
                <a:t>リアルタイム判断処理（本願発明の総合的判断処理）に切り替える</a:t>
              </a:r>
              <a:endParaRPr lang="en-US" altLang="ja-JP" b="1" dirty="0">
                <a:solidFill>
                  <a:prstClr val="black"/>
                </a:solidFill>
                <a:latin typeface="游ゴシック" panose="020B0400000000000000" pitchFamily="50" charset="-128"/>
                <a:ea typeface="游ゴシック" panose="020B0400000000000000" pitchFamily="50" charset="-128"/>
              </a:endParaRPr>
            </a:p>
            <a:p>
              <a:pPr lvl="0">
                <a:defRPr/>
              </a:pPr>
              <a:endParaRPr lang="ja-JP" altLang="en-US" sz="500" b="1" dirty="0">
                <a:solidFill>
                  <a:prstClr val="black"/>
                </a:solidFill>
                <a:latin typeface="游ゴシック" panose="020B0400000000000000" pitchFamily="50" charset="-128"/>
                <a:ea typeface="游ゴシック" panose="020B0400000000000000" pitchFamily="50" charset="-128"/>
              </a:endParaRPr>
            </a:p>
            <a:p>
              <a:pPr lvl="0">
                <a:defRPr/>
              </a:pPr>
              <a:endParaRPr lang="en-US" altLang="ja-JP" sz="100" b="1" dirty="0">
                <a:solidFill>
                  <a:srgbClr val="C00000"/>
                </a:solidFill>
                <a:latin typeface="游ゴシック" panose="020B0400000000000000" pitchFamily="50" charset="-128"/>
                <a:ea typeface="游ゴシック" panose="020B0400000000000000" pitchFamily="50" charset="-128"/>
              </a:endParaRPr>
            </a:p>
            <a:p>
              <a:pPr lvl="0">
                <a:defRPr/>
              </a:pPr>
              <a:r>
                <a:rPr lang="en-US" altLang="ja-JP" sz="1200" b="1" kern="0" dirty="0">
                  <a:solidFill>
                    <a:srgbClr val="C00000"/>
                  </a:solidFill>
                  <a:latin typeface="游ゴシック" panose="020B0400000000000000" pitchFamily="50" charset="-128"/>
                  <a:ea typeface="游ゴシック" panose="020B0400000000000000" pitchFamily="50" charset="-128"/>
                </a:rPr>
                <a:t>2</a:t>
              </a:r>
              <a:r>
                <a:rPr lang="ja-JP" altLang="en-US" sz="1200" b="1" kern="0" dirty="0">
                  <a:solidFill>
                    <a:srgbClr val="C00000"/>
                  </a:solidFill>
                  <a:latin typeface="游ゴシック" panose="020B0400000000000000" pitchFamily="50" charset="-128"/>
                  <a:ea typeface="游ゴシック" panose="020B0400000000000000" pitchFamily="50" charset="-128"/>
                </a:rPr>
                <a:t>．</a:t>
              </a:r>
              <a:r>
                <a:rPr lang="ja-JP" altLang="en-US" sz="1200" b="1" dirty="0">
                  <a:solidFill>
                    <a:srgbClr val="C00000"/>
                  </a:solidFill>
                  <a:latin typeface="游ゴシック" panose="020B0400000000000000" pitchFamily="50" charset="-128"/>
                  <a:ea typeface="游ゴシック" panose="020B0400000000000000" pitchFamily="50" charset="-128"/>
                </a:rPr>
                <a:t>ハンドル操作により関わりが生じる人や物との接触を予測</a:t>
              </a:r>
            </a:p>
            <a:p>
              <a:pPr lvl="0">
                <a:defRPr/>
              </a:pP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        速度に応じた取り得るハンドル操作により関わりが生じる人や物との接触</a:t>
              </a:r>
              <a:endPar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endParaRPr>
            </a:p>
            <a:p>
              <a:pPr lvl="0">
                <a:defRPr/>
              </a:pP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　　 状況をカメラ、</a:t>
              </a:r>
              <a:r>
                <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rPr>
                <a:t>LiDAR</a:t>
              </a: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などを利用してリアルタイムにシミュレーション</a:t>
              </a:r>
              <a:endPar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endParaRPr>
            </a:p>
            <a:p>
              <a:pPr lvl="0">
                <a:defRPr/>
              </a:pPr>
              <a:r>
                <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rPr>
                <a:t>        </a:t>
              </a: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し、</a:t>
              </a:r>
              <a:r>
                <a:rPr lang="ja-JP" altLang="en-US" b="1" dirty="0">
                  <a:solidFill>
                    <a:prstClr val="black"/>
                  </a:solidFill>
                  <a:latin typeface="游ゴシック" panose="020B0400000000000000" pitchFamily="50" charset="-128"/>
                  <a:ea typeface="游ゴシック" panose="020B0400000000000000" pitchFamily="50" charset="-128"/>
                </a:rPr>
                <a:t>同じ接触状況と判断された接触シナリオの評価データを取り込む</a:t>
              </a:r>
              <a:endParaRPr lang="en-US" altLang="ja-JP" b="1" dirty="0">
                <a:solidFill>
                  <a:prstClr val="black"/>
                </a:solidFill>
                <a:latin typeface="游ゴシック" panose="020B0400000000000000" pitchFamily="50" charset="-128"/>
                <a:ea typeface="游ゴシック" panose="020B0400000000000000" pitchFamily="50" charset="-128"/>
              </a:endParaRPr>
            </a:p>
            <a:p>
              <a:pPr lvl="0">
                <a:defRPr/>
              </a:pPr>
              <a:endParaRPr lang="en-US" altLang="ja-JP" sz="500" b="1" dirty="0">
                <a:solidFill>
                  <a:prstClr val="black"/>
                </a:solidFill>
                <a:latin typeface="游ゴシック" panose="020B0400000000000000" pitchFamily="50" charset="-128"/>
                <a:ea typeface="游ゴシック" panose="020B0400000000000000" pitchFamily="50" charset="-128"/>
              </a:endParaRPr>
            </a:p>
            <a:p>
              <a:pPr lvl="0">
                <a:defRPr/>
              </a:pPr>
              <a:endParaRPr lang="ja-JP" altLang="en-US" sz="100" b="1" dirty="0">
                <a:solidFill>
                  <a:srgbClr val="C00000"/>
                </a:solidFill>
                <a:latin typeface="游ゴシック" panose="020B0400000000000000" pitchFamily="50" charset="-128"/>
                <a:ea typeface="游ゴシック" panose="020B0400000000000000" pitchFamily="50" charset="-128"/>
              </a:endParaRPr>
            </a:p>
            <a:p>
              <a:pPr lvl="0">
                <a:defRPr/>
              </a:pPr>
              <a:r>
                <a:rPr lang="en-US" altLang="ja-JP" sz="1200" b="1" kern="0" dirty="0">
                  <a:solidFill>
                    <a:srgbClr val="C00000"/>
                  </a:solidFill>
                  <a:latin typeface="游ゴシック" panose="020B0400000000000000" pitchFamily="50" charset="-128"/>
                  <a:ea typeface="游ゴシック" panose="020B0400000000000000" pitchFamily="50" charset="-128"/>
                </a:rPr>
                <a:t>3</a:t>
              </a:r>
              <a:r>
                <a:rPr lang="ja-JP" altLang="en-US" sz="1200" b="1" kern="0" dirty="0">
                  <a:solidFill>
                    <a:srgbClr val="C00000"/>
                  </a:solidFill>
                  <a:latin typeface="游ゴシック" panose="020B0400000000000000" pitchFamily="50" charset="-128"/>
                  <a:ea typeface="游ゴシック" panose="020B0400000000000000" pitchFamily="50" charset="-128"/>
                </a:rPr>
                <a:t>．</a:t>
              </a:r>
              <a:r>
                <a:rPr lang="ja-JP" altLang="en-US" sz="1200" b="1" dirty="0">
                  <a:solidFill>
                    <a:srgbClr val="C00000"/>
                  </a:solidFill>
                  <a:latin typeface="游ゴシック" panose="020B0400000000000000" pitchFamily="50" charset="-128"/>
                  <a:ea typeface="游ゴシック" panose="020B0400000000000000" pitchFamily="50" charset="-128"/>
                </a:rPr>
                <a:t>リアルタイム判断による操作の実行　</a:t>
              </a:r>
              <a:endParaRPr lang="en-US" altLang="ja-JP" sz="1200" b="1" dirty="0">
                <a:solidFill>
                  <a:srgbClr val="C00000"/>
                </a:solidFill>
                <a:latin typeface="游ゴシック" panose="020B0400000000000000" pitchFamily="50" charset="-128"/>
                <a:ea typeface="游ゴシック" panose="020B0400000000000000" pitchFamily="50" charset="-128"/>
              </a:endParaRPr>
            </a:p>
            <a:p>
              <a:pPr lvl="0">
                <a:defRPr/>
              </a:pP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　     得られた接触シナリオ評価データを対象に、本願発明による</a:t>
              </a:r>
              <a:endPar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endParaRPr>
            </a:p>
            <a:p>
              <a:pPr lvl="0">
                <a:defRPr/>
              </a:pPr>
              <a:r>
                <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rPr>
                <a:t>        </a:t>
              </a:r>
              <a:r>
                <a:rPr lang="ja-JP" altLang="en-US" b="1" dirty="0">
                  <a:solidFill>
                    <a:prstClr val="black"/>
                  </a:solidFill>
                  <a:latin typeface="游ゴシック" panose="020B0400000000000000" pitchFamily="50" charset="-128"/>
                  <a:ea typeface="游ゴシック" panose="020B0400000000000000" pitchFamily="50" charset="-128"/>
                </a:rPr>
                <a:t>リアルタイム判断を行い、判断結果のハンドル操作を実行</a:t>
              </a: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する</a:t>
              </a:r>
            </a:p>
            <a:p>
              <a:pPr lvl="0">
                <a:defRPr/>
              </a:pP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                   </a:t>
              </a:r>
              <a:r>
                <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rPr>
                <a:t>※ </a:t>
              </a: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ブレーキ操作に対する処理の同時実行や、人に危険が及ばない</a:t>
              </a:r>
              <a:endPar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endParaRPr>
            </a:p>
            <a:p>
              <a:pPr lvl="0">
                <a:defRPr/>
              </a:pPr>
              <a:r>
                <a:rPr lang="ja-JP" altLang="en-US" b="1" dirty="0">
                  <a:solidFill>
                    <a:prstClr val="black">
                      <a:lumMod val="50000"/>
                      <a:lumOff val="50000"/>
                    </a:prstClr>
                  </a:solidFill>
                  <a:latin typeface="游ゴシック" panose="020B0400000000000000" pitchFamily="50" charset="-128"/>
                  <a:ea typeface="游ゴシック" panose="020B0400000000000000" pitchFamily="50" charset="-128"/>
                </a:rPr>
                <a:t>　　　　          場合は物損の被害程度を基にした回避操作も可能</a:t>
              </a:r>
              <a:endParaRPr lang="en-US" altLang="ja-JP" b="1" dirty="0">
                <a:solidFill>
                  <a:prstClr val="black">
                    <a:lumMod val="50000"/>
                    <a:lumOff val="50000"/>
                  </a:prstClr>
                </a:solidFill>
                <a:latin typeface="游ゴシック" panose="020B0400000000000000" pitchFamily="50" charset="-128"/>
                <a:ea typeface="游ゴシック" panose="020B0400000000000000" pitchFamily="50" charset="-128"/>
              </a:endParaRPr>
            </a:p>
            <a:p>
              <a:pPr lvl="0">
                <a:defRPr/>
              </a:pPr>
              <a:endParaRPr lang="ja-JP" altLang="en-US" sz="500" b="1" dirty="0">
                <a:solidFill>
                  <a:prstClr val="black">
                    <a:lumMod val="50000"/>
                    <a:lumOff val="50000"/>
                  </a:prstClr>
                </a:solidFill>
                <a:latin typeface="游ゴシック" panose="020B0400000000000000" pitchFamily="50" charset="-128"/>
                <a:ea typeface="游ゴシック" panose="020B0400000000000000" pitchFamily="50" charset="-128"/>
              </a:endParaRPr>
            </a:p>
            <a:p>
              <a:pPr lvl="0">
                <a:defRPr/>
              </a:pPr>
              <a:endParaRPr lang="ja-JP" altLang="en-US" sz="100" b="1" dirty="0">
                <a:solidFill>
                  <a:srgbClr val="C00000"/>
                </a:solidFill>
                <a:latin typeface="游ゴシック" panose="020B0400000000000000" pitchFamily="50" charset="-128"/>
                <a:ea typeface="游ゴシック" panose="020B0400000000000000" pitchFamily="50" charset="-128"/>
              </a:endParaRPr>
            </a:p>
            <a:p>
              <a:pPr lvl="0">
                <a:defRPr/>
              </a:pPr>
              <a:r>
                <a:rPr lang="en-US" altLang="ja-JP" sz="1200" b="1" kern="0" dirty="0">
                  <a:solidFill>
                    <a:srgbClr val="C00000"/>
                  </a:solidFill>
                  <a:latin typeface="游ゴシック" panose="020B0400000000000000" pitchFamily="50" charset="-128"/>
                  <a:ea typeface="游ゴシック" panose="020B0400000000000000" pitchFamily="50" charset="-128"/>
                </a:rPr>
                <a:t>4</a:t>
              </a:r>
              <a:r>
                <a:rPr lang="ja-JP" altLang="en-US" sz="1200" b="1" kern="0" dirty="0">
                  <a:solidFill>
                    <a:srgbClr val="C00000"/>
                  </a:solidFill>
                  <a:latin typeface="游ゴシック" panose="020B0400000000000000" pitchFamily="50" charset="-128"/>
                  <a:ea typeface="游ゴシック" panose="020B0400000000000000" pitchFamily="50" charset="-128"/>
                </a:rPr>
                <a:t>．操作により変わる状況に対し</a:t>
              </a:r>
              <a:r>
                <a:rPr lang="ja-JP" altLang="en-US" sz="1200" b="1" dirty="0">
                  <a:solidFill>
                    <a:srgbClr val="C00000"/>
                  </a:solidFill>
                  <a:latin typeface="游ゴシック" panose="020B0400000000000000" pitchFamily="50" charset="-128"/>
                  <a:ea typeface="游ゴシック" panose="020B0400000000000000" pitchFamily="50" charset="-128"/>
                </a:rPr>
                <a:t> </a:t>
              </a:r>
              <a:r>
                <a:rPr lang="en-US" altLang="ja-JP" sz="1200" b="1" dirty="0">
                  <a:solidFill>
                    <a:srgbClr val="C00000"/>
                  </a:solidFill>
                  <a:latin typeface="游ゴシック" panose="020B0400000000000000" pitchFamily="50" charset="-128"/>
                  <a:ea typeface="游ゴシック" panose="020B0400000000000000" pitchFamily="50" charset="-128"/>
                </a:rPr>
                <a:t>2 </a:t>
              </a:r>
              <a:r>
                <a:rPr lang="ja-JP" altLang="en-US" sz="1200" b="1" dirty="0">
                  <a:solidFill>
                    <a:srgbClr val="C00000"/>
                  </a:solidFill>
                  <a:latin typeface="游ゴシック" panose="020B0400000000000000" pitchFamily="50" charset="-128"/>
                  <a:ea typeface="游ゴシック" panose="020B0400000000000000" pitchFamily="50" charset="-128"/>
                </a:rPr>
                <a:t>～ </a:t>
              </a:r>
              <a:r>
                <a:rPr lang="en-US" altLang="ja-JP" sz="1200" b="1" dirty="0">
                  <a:solidFill>
                    <a:srgbClr val="C00000"/>
                  </a:solidFill>
                  <a:latin typeface="游ゴシック" panose="020B0400000000000000" pitchFamily="50" charset="-128"/>
                  <a:ea typeface="游ゴシック" panose="020B0400000000000000" pitchFamily="50" charset="-128"/>
                </a:rPr>
                <a:t>3 </a:t>
              </a:r>
              <a:r>
                <a:rPr lang="ja-JP" altLang="en-US" sz="1200" b="1" dirty="0">
                  <a:solidFill>
                    <a:srgbClr val="C00000"/>
                  </a:solidFill>
                  <a:latin typeface="游ゴシック" panose="020B0400000000000000" pitchFamily="50" charset="-128"/>
                  <a:ea typeface="游ゴシック" panose="020B0400000000000000" pitchFamily="50" charset="-128"/>
                </a:rPr>
                <a:t>処理を車の停止まで繰り返す</a:t>
              </a:r>
              <a:endParaRPr lang="en-US" altLang="ja-JP" sz="1200" b="1" dirty="0">
                <a:solidFill>
                  <a:srgbClr val="C00000"/>
                </a:solidFill>
                <a:latin typeface="游ゴシック" panose="020B0400000000000000" pitchFamily="50" charset="-128"/>
                <a:ea typeface="游ゴシック" panose="020B0400000000000000" pitchFamily="50" charset="-128"/>
              </a:endParaRPr>
            </a:p>
            <a:p>
              <a:pPr lvl="0">
                <a:defRPr/>
              </a:pPr>
              <a:endParaRPr lang="en-US" altLang="ja-JP" sz="1000" b="1" kern="0" dirty="0">
                <a:solidFill>
                  <a:srgbClr val="C00000"/>
                </a:solidFill>
                <a:latin typeface="游ゴシック" panose="020B0400000000000000" pitchFamily="50" charset="-128"/>
                <a:ea typeface="游ゴシック" panose="020B0400000000000000" pitchFamily="50" charset="-128"/>
              </a:endParaRPr>
            </a:p>
            <a:p>
              <a:pPr lvl="0">
                <a:defRPr/>
              </a:pPr>
              <a:r>
                <a:rPr lang="ja-JP" altLang="en-US" sz="1200" b="1" kern="0" dirty="0">
                  <a:solidFill>
                    <a:schemeClr val="accent1">
                      <a:lumMod val="90000"/>
                      <a:lumOff val="10000"/>
                    </a:schemeClr>
                  </a:solidFill>
                  <a:latin typeface="游ゴシック" panose="020B0400000000000000" pitchFamily="50" charset="-128"/>
                  <a:ea typeface="游ゴシック" panose="020B0400000000000000" pitchFamily="50" charset="-128"/>
                </a:rPr>
                <a:t>　　</a:t>
              </a:r>
              <a:r>
                <a:rPr lang="ja-JP" altLang="en-US" sz="1200" b="1" kern="0" dirty="0">
                  <a:solidFill>
                    <a:schemeClr val="accent2">
                      <a:lumMod val="90000"/>
                      <a:lumOff val="10000"/>
                    </a:schemeClr>
                  </a:solidFill>
                  <a:latin typeface="游ゴシック" panose="020B0400000000000000" pitchFamily="50" charset="-128"/>
                  <a:ea typeface="游ゴシック" panose="020B0400000000000000" pitchFamily="50" charset="-128"/>
                </a:rPr>
                <a:t>実現できること</a:t>
              </a:r>
              <a:r>
                <a:rPr lang="ja-JP" altLang="en-US" sz="1200" b="1" kern="0" dirty="0">
                  <a:solidFill>
                    <a:schemeClr val="accent1">
                      <a:lumMod val="90000"/>
                      <a:lumOff val="10000"/>
                    </a:schemeClr>
                  </a:solidFill>
                  <a:latin typeface="游ゴシック" panose="020B0400000000000000" pitchFamily="50" charset="-128"/>
                  <a:ea typeface="游ゴシック" panose="020B0400000000000000" pitchFamily="50" charset="-128"/>
                </a:rPr>
                <a:t>：一瞬一瞬に変化する状況下でも、接触シナリオの</a:t>
              </a:r>
              <a:endParaRPr lang="en-US" altLang="ja-JP" sz="1200" b="1" kern="0" dirty="0">
                <a:solidFill>
                  <a:schemeClr val="accent1">
                    <a:lumMod val="90000"/>
                    <a:lumOff val="10000"/>
                  </a:schemeClr>
                </a:solidFill>
                <a:latin typeface="游ゴシック" panose="020B0400000000000000" pitchFamily="50" charset="-128"/>
                <a:ea typeface="游ゴシック" panose="020B0400000000000000" pitchFamily="50" charset="-128"/>
              </a:endParaRPr>
            </a:p>
            <a:p>
              <a:pPr lvl="0">
                <a:defRPr/>
              </a:pPr>
              <a:r>
                <a:rPr lang="ja-JP" altLang="en-US" sz="1200" b="1" kern="0" dirty="0">
                  <a:solidFill>
                    <a:schemeClr val="accent1">
                      <a:lumMod val="90000"/>
                      <a:lumOff val="10000"/>
                    </a:schemeClr>
                  </a:solidFill>
                  <a:latin typeface="游ゴシック" panose="020B0400000000000000" pitchFamily="50" charset="-128"/>
                  <a:ea typeface="游ゴシック" panose="020B0400000000000000" pitchFamily="50" charset="-128"/>
                </a:rPr>
                <a:t>　　評価データを基に最善のハンドル操作を瞬時に判断して実行できる</a:t>
              </a:r>
            </a:p>
            <a:p>
              <a:pPr lvl="0">
                <a:defRPr/>
              </a:pPr>
              <a:endParaRPr lang="en-US" altLang="ja-JP" sz="1200" b="1" kern="0" dirty="0">
                <a:solidFill>
                  <a:srgbClr val="C00000"/>
                </a:solidFill>
                <a:latin typeface="游ゴシック" panose="020B0400000000000000" pitchFamily="50" charset="-128"/>
                <a:ea typeface="游ゴシック" panose="020B0400000000000000" pitchFamily="50" charset="-128"/>
              </a:endParaRPr>
            </a:p>
            <a:p>
              <a:pPr lvl="0">
                <a:defRPr/>
              </a:pPr>
              <a:endParaRPr lang="en-US" altLang="ja-JP" sz="1200" b="1" kern="0" dirty="0">
                <a:solidFill>
                  <a:sysClr val="windowText" lastClr="000000">
                    <a:lumMod val="65000"/>
                    <a:lumOff val="35000"/>
                  </a:sysClr>
                </a:solidFill>
                <a:latin typeface="游ゴシック" panose="020B0400000000000000" pitchFamily="50" charset="-128"/>
                <a:ea typeface="游ゴシック" panose="020B0400000000000000" pitchFamily="50" charset="-128"/>
              </a:endParaRPr>
            </a:p>
          </p:txBody>
        </p:sp>
        <p:sp>
          <p:nvSpPr>
            <p:cNvPr id="7" name="矢印: 下 6">
              <a:extLst>
                <a:ext uri="{FF2B5EF4-FFF2-40B4-BE49-F238E27FC236}">
                  <a16:creationId xmlns:a16="http://schemas.microsoft.com/office/drawing/2014/main" id="{31F8C746-AD4C-6241-A4D6-9E14814DF209}"/>
                </a:ext>
              </a:extLst>
            </p:cNvPr>
            <p:cNvSpPr/>
            <p:nvPr/>
          </p:nvSpPr>
          <p:spPr>
            <a:xfrm>
              <a:off x="7955744" y="4469847"/>
              <a:ext cx="1467656" cy="118028"/>
            </a:xfrm>
            <a:prstGeom prst="downArrow">
              <a:avLst>
                <a:gd name="adj1" fmla="val 50000"/>
                <a:gd name="adj2" fmla="val 100000"/>
              </a:avLst>
            </a:prstGeom>
            <a:gradFill>
              <a:gsLst>
                <a:gs pos="0">
                  <a:schemeClr val="accent1">
                    <a:lumMod val="5000"/>
                    <a:lumOff val="95000"/>
                  </a:schemeClr>
                </a:gs>
                <a:gs pos="35000">
                  <a:schemeClr val="tx1">
                    <a:lumMod val="50000"/>
                    <a:lumOff val="50000"/>
                  </a:schemeClr>
                </a:gs>
                <a:gs pos="60000">
                  <a:schemeClr val="tx1">
                    <a:lumMod val="85000"/>
                    <a:lumOff val="1500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latin typeface="游ゴシック" panose="020B0400000000000000" pitchFamily="50" charset="-128"/>
                <a:ea typeface="游ゴシック" panose="020B0400000000000000" pitchFamily="50" charset="-128"/>
              </a:endParaRPr>
            </a:p>
          </p:txBody>
        </p:sp>
      </p:grpSp>
      <p:grpSp>
        <p:nvGrpSpPr>
          <p:cNvPr id="16" name="グループ化 15">
            <a:extLst>
              <a:ext uri="{FF2B5EF4-FFF2-40B4-BE49-F238E27FC236}">
                <a16:creationId xmlns:a16="http://schemas.microsoft.com/office/drawing/2014/main" id="{74338BCB-7BC7-F7E5-2F96-AC65341FDE0C}"/>
              </a:ext>
            </a:extLst>
          </p:cNvPr>
          <p:cNvGrpSpPr/>
          <p:nvPr/>
        </p:nvGrpSpPr>
        <p:grpSpPr>
          <a:xfrm>
            <a:off x="730957" y="5185708"/>
            <a:ext cx="4999522" cy="1444728"/>
            <a:chOff x="730957" y="5185708"/>
            <a:chExt cx="4999522" cy="1444728"/>
          </a:xfrm>
        </p:grpSpPr>
        <p:sp>
          <p:nvSpPr>
            <p:cNvPr id="13" name="テキスト ボックス 114">
              <a:extLst>
                <a:ext uri="{FF2B5EF4-FFF2-40B4-BE49-F238E27FC236}">
                  <a16:creationId xmlns:a16="http://schemas.microsoft.com/office/drawing/2014/main" id="{79EC8BD3-3043-044C-EC7A-074C6B81F999}"/>
                </a:ext>
              </a:extLst>
            </p:cNvPr>
            <p:cNvSpPr txBox="1"/>
            <p:nvPr/>
          </p:nvSpPr>
          <p:spPr>
            <a:xfrm>
              <a:off x="730957" y="5185708"/>
              <a:ext cx="4999522" cy="307777"/>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t>
              </a:r>
              <a:r>
                <a:rPr kumimoji="1" lang="ja-JP" altLang="en-US"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参考：自動運転</a:t>
              </a:r>
              <a:r>
                <a:rPr kumimoji="1" lang="en-US" altLang="ja-JP"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AI</a:t>
              </a:r>
              <a:r>
                <a:rPr kumimoji="1" lang="ja-JP" altLang="en-US"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の</a:t>
              </a:r>
              <a:r>
                <a:rPr kumimoji="1" lang="en-US" altLang="ja-JP"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SAEJ3016</a:t>
              </a:r>
              <a:r>
                <a:rPr kumimoji="1" lang="ja-JP" altLang="en-US"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レベルの推移</a:t>
              </a:r>
              <a:r>
                <a:rPr kumimoji="1" lang="en-US" altLang="ja-JP"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t>
              </a:r>
              <a:endParaRPr kumimoji="1" lang="ja-JP" altLang="en-US" sz="1400" b="1"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15" name="四角形: 角を丸くする 14">
              <a:extLst>
                <a:ext uri="{FF2B5EF4-FFF2-40B4-BE49-F238E27FC236}">
                  <a16:creationId xmlns:a16="http://schemas.microsoft.com/office/drawing/2014/main" id="{41DEEEFE-7D96-E45E-45E0-244C3244B706}"/>
                </a:ext>
              </a:extLst>
            </p:cNvPr>
            <p:cNvSpPr/>
            <p:nvPr/>
          </p:nvSpPr>
          <p:spPr>
            <a:xfrm>
              <a:off x="920813" y="5484740"/>
              <a:ext cx="4809666" cy="1145696"/>
            </a:xfrm>
            <a:prstGeom prst="roundRect">
              <a:avLst>
                <a:gd name="adj" fmla="val 7718"/>
              </a:avLst>
            </a:prstGeom>
            <a:noFill/>
            <a:ln w="19050" cap="flat" cmpd="sng" algn="ctr">
              <a:solidFill>
                <a:sysClr val="windowText" lastClr="000000">
                  <a:lumMod val="50000"/>
                  <a:lumOff val="50000"/>
                </a:sys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defRPr/>
              </a:pPr>
              <a:r>
                <a:rPr lang="en-US" altLang="ja-JP" sz="1200" b="1" kern="0" dirty="0">
                  <a:solidFill>
                    <a:schemeClr val="tx1">
                      <a:lumMod val="65000"/>
                      <a:lumOff val="35000"/>
                    </a:schemeClr>
                  </a:solidFill>
                  <a:latin typeface="游ゴシック" panose="020B0400000000000000" pitchFamily="50" charset="-128"/>
                  <a:ea typeface="游ゴシック" panose="020B0400000000000000" pitchFamily="50" charset="-128"/>
                </a:rPr>
                <a:t>2018</a:t>
              </a:r>
              <a:r>
                <a:rPr lang="ja-JP" altLang="en-US" sz="1200" b="1" kern="0" dirty="0">
                  <a:solidFill>
                    <a:schemeClr val="tx1">
                      <a:lumMod val="65000"/>
                      <a:lumOff val="35000"/>
                    </a:schemeClr>
                  </a:solidFill>
                  <a:latin typeface="游ゴシック" panose="020B0400000000000000" pitchFamily="50" charset="-128"/>
                  <a:ea typeface="游ゴシック" panose="020B0400000000000000" pitchFamily="50" charset="-128"/>
                </a:rPr>
                <a:t>年にアメリカで、世界で初めてレベル</a:t>
              </a:r>
              <a:r>
                <a:rPr lang="en-US" altLang="ja-JP" sz="1200" b="1" kern="0" dirty="0">
                  <a:solidFill>
                    <a:schemeClr val="tx1">
                      <a:lumMod val="65000"/>
                      <a:lumOff val="35000"/>
                    </a:schemeClr>
                  </a:solidFill>
                  <a:latin typeface="游ゴシック" panose="020B0400000000000000" pitchFamily="50" charset="-128"/>
                  <a:ea typeface="游ゴシック" panose="020B0400000000000000" pitchFamily="50" charset="-128"/>
                </a:rPr>
                <a:t>4</a:t>
              </a:r>
              <a:r>
                <a:rPr lang="ja-JP" altLang="en-US" sz="1200" b="1" kern="0" dirty="0">
                  <a:solidFill>
                    <a:schemeClr val="tx1">
                      <a:lumMod val="65000"/>
                      <a:lumOff val="35000"/>
                    </a:schemeClr>
                  </a:solidFill>
                  <a:latin typeface="游ゴシック" panose="020B0400000000000000" pitchFamily="50" charset="-128"/>
                  <a:ea typeface="游ゴシック" panose="020B0400000000000000" pitchFamily="50" charset="-128"/>
                </a:rPr>
                <a:t>の自動運転タクシーサービスが開始されました。これが世界初のレベル</a:t>
              </a:r>
              <a:r>
                <a:rPr lang="en-US" altLang="ja-JP" sz="1200" b="1" kern="0" dirty="0">
                  <a:solidFill>
                    <a:schemeClr val="tx1">
                      <a:lumMod val="65000"/>
                      <a:lumOff val="35000"/>
                    </a:schemeClr>
                  </a:solidFill>
                  <a:latin typeface="游ゴシック" panose="020B0400000000000000" pitchFamily="50" charset="-128"/>
                  <a:ea typeface="游ゴシック" panose="020B0400000000000000" pitchFamily="50" charset="-128"/>
                </a:rPr>
                <a:t>4</a:t>
              </a:r>
              <a:r>
                <a:rPr lang="ja-JP" altLang="en-US" sz="1200" b="1" kern="0" dirty="0">
                  <a:solidFill>
                    <a:schemeClr val="tx1">
                      <a:lumMod val="65000"/>
                      <a:lumOff val="35000"/>
                    </a:schemeClr>
                  </a:solidFill>
                  <a:latin typeface="游ゴシック" panose="020B0400000000000000" pitchFamily="50" charset="-128"/>
                  <a:ea typeface="游ゴシック" panose="020B0400000000000000" pitchFamily="50" charset="-128"/>
                </a:rPr>
                <a:t>のサービスとして広く認識されているようです。</a:t>
              </a:r>
              <a:br>
                <a:rPr lang="en-US" altLang="ja-JP" sz="1200" b="1" kern="0" dirty="0">
                  <a:solidFill>
                    <a:schemeClr val="tx1">
                      <a:lumMod val="65000"/>
                      <a:lumOff val="35000"/>
                    </a:schemeClr>
                  </a:solidFill>
                  <a:latin typeface="游ゴシック" panose="020B0400000000000000" pitchFamily="50" charset="-128"/>
                  <a:ea typeface="游ゴシック" panose="020B0400000000000000" pitchFamily="50" charset="-128"/>
                </a:rPr>
              </a:br>
              <a:r>
                <a:rPr lang="ja-JP" altLang="en-US" sz="1200" b="1" kern="0" dirty="0">
                  <a:solidFill>
                    <a:schemeClr val="tx1">
                      <a:lumMod val="65000"/>
                      <a:lumOff val="35000"/>
                    </a:schemeClr>
                  </a:solidFill>
                  <a:latin typeface="游ゴシック" panose="020B0400000000000000" pitchFamily="50" charset="-128"/>
                  <a:ea typeface="游ゴシック" panose="020B0400000000000000" pitchFamily="50" charset="-128"/>
                </a:rPr>
                <a:t>そして、</a:t>
              </a:r>
              <a:r>
                <a:rPr lang="en-US" altLang="ja-JP" sz="1200" b="1" kern="0" dirty="0">
                  <a:solidFill>
                    <a:schemeClr val="accent1">
                      <a:lumMod val="75000"/>
                      <a:lumOff val="25000"/>
                    </a:schemeClr>
                  </a:solidFill>
                  <a:latin typeface="游ゴシック" panose="020B0400000000000000" pitchFamily="50" charset="-128"/>
                  <a:ea typeface="游ゴシック" panose="020B0400000000000000" pitchFamily="50" charset="-128"/>
                </a:rPr>
                <a:t>7</a:t>
              </a:r>
              <a:r>
                <a:rPr lang="ja-JP" altLang="en-US" sz="1200" b="1" kern="0" dirty="0">
                  <a:solidFill>
                    <a:schemeClr val="accent1">
                      <a:lumMod val="75000"/>
                      <a:lumOff val="25000"/>
                    </a:schemeClr>
                  </a:solidFill>
                  <a:latin typeface="游ゴシック" panose="020B0400000000000000" pitchFamily="50" charset="-128"/>
                  <a:ea typeface="游ゴシック" panose="020B0400000000000000" pitchFamily="50" charset="-128"/>
                </a:rPr>
                <a:t>年が経過した現在も</a:t>
              </a:r>
              <a:r>
                <a:rPr lang="en-US" altLang="ja-JP" sz="1200" b="1" kern="0" dirty="0">
                  <a:solidFill>
                    <a:schemeClr val="accent1">
                      <a:lumMod val="75000"/>
                      <a:lumOff val="25000"/>
                    </a:schemeClr>
                  </a:solidFill>
                  <a:latin typeface="游ゴシック" panose="020B0400000000000000" pitchFamily="50" charset="-128"/>
                  <a:ea typeface="游ゴシック" panose="020B0400000000000000" pitchFamily="50" charset="-128"/>
                </a:rPr>
                <a:t>SAEJ3016</a:t>
              </a:r>
              <a:r>
                <a:rPr lang="ja-JP" altLang="en-US" sz="1200" b="1" kern="0" dirty="0">
                  <a:solidFill>
                    <a:schemeClr val="accent1">
                      <a:lumMod val="75000"/>
                      <a:lumOff val="25000"/>
                    </a:schemeClr>
                  </a:solidFill>
                  <a:latin typeface="游ゴシック" panose="020B0400000000000000" pitchFamily="50" charset="-128"/>
                  <a:ea typeface="游ゴシック" panose="020B0400000000000000" pitchFamily="50" charset="-128"/>
                </a:rPr>
                <a:t>のレベル５は実現されていない</a:t>
              </a:r>
              <a:r>
                <a:rPr lang="ja-JP" altLang="en-US" sz="1200" b="1" kern="0" dirty="0">
                  <a:solidFill>
                    <a:schemeClr val="tx1">
                      <a:lumMod val="65000"/>
                      <a:lumOff val="35000"/>
                    </a:schemeClr>
                  </a:solidFill>
                  <a:latin typeface="游ゴシック" panose="020B0400000000000000" pitchFamily="50" charset="-128"/>
                  <a:ea typeface="游ゴシック" panose="020B0400000000000000" pitchFamily="50" charset="-128"/>
                </a:rPr>
                <a:t>現実があります</a:t>
              </a:r>
              <a:endParaRPr lang="en-US" altLang="ja-JP" sz="1200" b="1" kern="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grpSp>
      <p:sp>
        <p:nvSpPr>
          <p:cNvPr id="10" name="正方形/長方形 9">
            <a:extLst>
              <a:ext uri="{FF2B5EF4-FFF2-40B4-BE49-F238E27FC236}">
                <a16:creationId xmlns:a16="http://schemas.microsoft.com/office/drawing/2014/main" id="{C7AEF9EE-E81D-D29C-E744-4C2B3FFEE1DF}"/>
              </a:ext>
            </a:extLst>
          </p:cNvPr>
          <p:cNvSpPr/>
          <p:nvPr/>
        </p:nvSpPr>
        <p:spPr bwMode="gray">
          <a:xfrm>
            <a:off x="10070548" y="51308"/>
            <a:ext cx="2077278" cy="411480"/>
          </a:xfrm>
          <a:prstGeom prst="rect">
            <a:avLst/>
          </a:prstGeom>
          <a:noFill/>
          <a:ln w="19050">
            <a:noFill/>
            <a:prstDash val="solid"/>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0" name="オーディオ 69">
            <a:hlinkClick r:id="" action="ppaction://media"/>
            <a:extLst>
              <a:ext uri="{FF2B5EF4-FFF2-40B4-BE49-F238E27FC236}">
                <a16:creationId xmlns:a16="http://schemas.microsoft.com/office/drawing/2014/main" id="{AA1C5DD8-76A5-B0D5-C34C-4EF047F5839B}"/>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287500" t="-287500" r="-287500" b="-287500"/>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2370226752"/>
      </p:ext>
    </p:extLst>
  </p:cSld>
  <p:clrMapOvr>
    <a:masterClrMapping/>
  </p:clrMapOvr>
  <p:transition advTm="1754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0"/>
                                        </p:tgtEl>
                                      </p:cBhvr>
                                    </p:cmd>
                                  </p:childTnLst>
                                </p:cTn>
                              </p:par>
                            </p:childTnLst>
                          </p:cTn>
                        </p:par>
                        <p:par>
                          <p:cTn id="7" fill="hold">
                            <p:stCondLst>
                              <p:cond delay="1"/>
                            </p:stCondLst>
                            <p:childTnLst>
                              <p:par>
                                <p:cTn id="8" presetID="22" presetClass="entr" presetSubtype="8"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4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2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2500"/>
                                        <p:tgtEl>
                                          <p:spTgt spid="17"/>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2500"/>
                                        <p:tgtEl>
                                          <p:spTgt spid="12"/>
                                        </p:tgtEl>
                                      </p:cBhvr>
                                    </p:animEffect>
                                  </p:childTnLst>
                                </p:cTn>
                              </p:par>
                            </p:childTnLst>
                          </p:cTn>
                        </p:par>
                        <p:par>
                          <p:cTn id="35" fill="hold">
                            <p:stCondLst>
                              <p:cond delay="25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70"/>
                </p:tgtEl>
              </p:cMediaNode>
            </p:audio>
          </p:childTnLst>
        </p:cTn>
      </p:par>
    </p:tnLst>
    <p:bldLst>
      <p:bldP spid="4"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9|30.9|11.9|28.1"/>
</p:tagLst>
</file>

<file path=ppt/theme/theme1.xml><?xml version="1.0" encoding="utf-8"?>
<a:theme xmlns:a="http://schemas.openxmlformats.org/drawingml/2006/main" name="PLMRevolution_20230820">
  <a:themeElements>
    <a:clrScheme name="ユーザー定義 1">
      <a:dk1>
        <a:sysClr val="windowText" lastClr="000000"/>
      </a:dk1>
      <a:lt1>
        <a:sysClr val="window" lastClr="FFFFFF"/>
      </a:lt1>
      <a:dk2>
        <a:srgbClr val="44546A"/>
      </a:dk2>
      <a:lt2>
        <a:srgbClr val="E7E6E6"/>
      </a:lt2>
      <a:accent1>
        <a:srgbClr val="002336"/>
      </a:accent1>
      <a:accent2>
        <a:srgbClr val="300A0C"/>
      </a:accent2>
      <a:accent3>
        <a:srgbClr val="262626"/>
      </a:accent3>
      <a:accent4>
        <a:srgbClr val="584300"/>
      </a:accent4>
      <a:accent5>
        <a:srgbClr val="0F1A2F"/>
      </a:accent5>
      <a:accent6>
        <a:srgbClr val="2A421A"/>
      </a:accent6>
      <a:hlink>
        <a:srgbClr val="033669"/>
      </a:hlink>
      <a:folHlink>
        <a:srgbClr val="492738"/>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tx1">
              <a:lumMod val="75000"/>
              <a:lumOff val="25000"/>
            </a:schemeClr>
          </a:solidFill>
          <a:prstDash val="solid"/>
          <a:headEnd type="none" w="lg" len="lg"/>
          <a:tailEnd type="none"/>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bwMode="gray">
        <a:ln w="22225">
          <a:solidFill>
            <a:schemeClr val="bg1">
              <a:lumMod val="50000"/>
            </a:schemeClr>
          </a:solidFill>
          <a:prstDash val="sysDash"/>
          <a:headEnd type="none" w="med" len="med"/>
          <a:tailEnd type="triangle" w="lg" len="lg"/>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ln>
      </a:spPr>
      <a:bodyPr vert="horz" wrap="square" rtlCol="0" anchor="t">
        <a:noAutofit/>
      </a:bodyPr>
      <a:lstStyle>
        <a:defPPr algn="l" fontAlgn="base">
          <a:lnSpc>
            <a:spcPct val="110000"/>
          </a:lnSpc>
          <a:spcBef>
            <a:spcPct val="0"/>
          </a:spcBef>
          <a:spcAft>
            <a:spcPct val="0"/>
          </a:spcAft>
          <a:defRPr kumimoji="1" sz="1400" b="1" smtClean="0">
            <a:latin typeface="游ゴシック" panose="020B0400000000000000" pitchFamily="50" charset="-128"/>
            <a:ea typeface="游ゴシック" panose="020B0400000000000000" pitchFamily="50" charset="-128"/>
          </a:defRPr>
        </a:defPPr>
      </a:lstStyle>
    </a:txDef>
  </a:objectDefaults>
  <a:extraClrSchemeLst/>
  <a:extLst>
    <a:ext uri="{05A4C25C-085E-4340-85A3-A5531E510DB2}">
      <thm15:themeFamily xmlns:thm15="http://schemas.microsoft.com/office/thememl/2012/main" name="PLMRevolution_20230820" id="{F82CAAE0-694B-46BD-8A15-F90517141F33}" vid="{5D9F4CF9-FA58-4E2E-BAA3-A53C964B439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225674</TotalTime>
  <Words>1196</Words>
  <Application>Microsoft Office PowerPoint</Application>
  <PresentationFormat>ワイド画面</PresentationFormat>
  <Paragraphs>109</Paragraphs>
  <Slides>1</Slides>
  <Notes>1</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游ゴシック Medium</vt:lpstr>
      <vt:lpstr>Arial</vt:lpstr>
      <vt:lpstr>Calibri</vt:lpstr>
      <vt:lpstr>Calibri Light</vt:lpstr>
      <vt:lpstr>PLMRevolution_20230820</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加藤幸司</dc:creator>
  <cp:lastModifiedBy>Koji Kato</cp:lastModifiedBy>
  <cp:revision>11567</cp:revision>
  <cp:lastPrinted>2025-10-05T06:02:38Z</cp:lastPrinted>
  <dcterms:created xsi:type="dcterms:W3CDTF">2014-08-31T08:28:54Z</dcterms:created>
  <dcterms:modified xsi:type="dcterms:W3CDTF">2025-11-04T02:36:54Z</dcterms:modified>
</cp:coreProperties>
</file>