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3"/>
  </p:notesMasterIdLst>
  <p:handoutMasterIdLst>
    <p:handoutMasterId r:id="rId4"/>
  </p:handoutMasterIdLst>
  <p:sldIdLst>
    <p:sldId id="2134805834" r:id="rId2"/>
  </p:sldIdLst>
  <p:sldSz cx="12192000" cy="6858000"/>
  <p:notesSz cx="10018713" cy="6888163"/>
  <p:defaultTextStyle>
    <a:defPPr>
      <a:defRPr lang="ja-JP"/>
    </a:defPPr>
    <a:lvl1pPr marL="0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eNpyB1NMq6OcEtA6bv1JbA==" hashData="zUq2kHZdpTT7y4gdx48B3WzWSPnK1oBRsDHhPhywgNiQ+yYn0F793ecoWmaqysGDgKFPKUmEKLxiQjThGX87Dw=="/>
  <p:extLst>
    <p:ext uri="{521415D9-36F7-43E2-AB2F-B90AF26B5E84}">
      <p14:sectionLst xmlns:p14="http://schemas.microsoft.com/office/powerpoint/2010/main">
        <p14:section name="既定のセクション" id="{82336B34-139A-4BFC-80AA-021A1587562B}">
          <p14:sldIdLst>
            <p14:sldId id="213480583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加藤幸司" initials="加藤幸司" lastIdx="2" clrIdx="0">
    <p:extLst>
      <p:ext uri="{19B8F6BF-5375-455C-9EA6-DF929625EA0E}">
        <p15:presenceInfo xmlns:p15="http://schemas.microsoft.com/office/powerpoint/2012/main" userId="加藤幸司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C216D"/>
    <a:srgbClr val="CBA9E5"/>
    <a:srgbClr val="FFFAEB"/>
    <a:srgbClr val="25005C"/>
    <a:srgbClr val="E6EAEF"/>
    <a:srgbClr val="551215"/>
    <a:srgbClr val="E5FFFF"/>
    <a:srgbClr val="300A0C"/>
    <a:srgbClr val="481F67"/>
    <a:srgbClr val="FFE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24" autoAdjust="0"/>
    <p:restoredTop sz="95307" autoAdjust="0"/>
  </p:normalViewPr>
  <p:slideViewPr>
    <p:cSldViewPr snapToGrid="0">
      <p:cViewPr varScale="1">
        <p:scale>
          <a:sx n="110" d="100"/>
          <a:sy n="110" d="100"/>
        </p:scale>
        <p:origin x="1068" y="96"/>
      </p:cViewPr>
      <p:guideLst>
        <p:guide orient="horz" pos="2161"/>
        <p:guide pos="3841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546" y="114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497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497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ECAA7688-8FB2-4D9D-AF58-86A895A0C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2"/>
          </p:nvPr>
        </p:nvSpPr>
        <p:spPr>
          <a:xfrm>
            <a:off x="2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22824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256021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1863" y="361950"/>
            <a:ext cx="5595937" cy="31480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91" tIns="48246" rIns="96491" bIns="482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219784" y="3634794"/>
            <a:ext cx="8014970" cy="2712214"/>
          </a:xfrm>
          <a:prstGeom prst="rect">
            <a:avLst/>
          </a:prstGeom>
        </p:spPr>
        <p:txBody>
          <a:bodyPr vert="horz" lIns="96491" tIns="48246" rIns="96491" bIns="48246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3518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33981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21BA0EAC-54C0-4D1B-9A8D-9531CB1C1D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86890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➡　</a:t>
            </a:r>
            <a:r>
              <a:rPr kumimoji="1" lang="ja-JP" altLang="en-US" b="1" dirty="0"/>
              <a:t>製品開発業務</a:t>
            </a:r>
            <a:r>
              <a:rPr kumimoji="1" lang="ja-JP" altLang="en-US" dirty="0"/>
              <a:t>を　</a:t>
            </a:r>
            <a:r>
              <a:rPr kumimoji="1" lang="ja-JP" altLang="en-US" b="1" dirty="0"/>
              <a:t>自動化する例</a:t>
            </a:r>
            <a:r>
              <a:rPr kumimoji="1" lang="ja-JP" altLang="en-US" dirty="0"/>
              <a:t>です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</a:t>
            </a:r>
            <a:r>
              <a:rPr kumimoji="1" lang="ja-JP" altLang="en-US" b="1" dirty="0"/>
              <a:t>製品のコンセプト　</a:t>
            </a:r>
            <a:r>
              <a:rPr kumimoji="1" lang="ja-JP" altLang="en-US" dirty="0"/>
              <a:t>と　</a:t>
            </a:r>
            <a:r>
              <a:rPr kumimoji="1" lang="ja-JP" altLang="en-US" b="1" dirty="0"/>
              <a:t>役割の異なる関係部門間</a:t>
            </a:r>
            <a:r>
              <a:rPr kumimoji="1" lang="ja-JP" altLang="en-US" dirty="0"/>
              <a:t>に生じる　</a:t>
            </a:r>
            <a:r>
              <a:rPr kumimoji="1" lang="ja-JP" altLang="en-US" b="1" dirty="0"/>
              <a:t>トレードオフの状況</a:t>
            </a:r>
            <a:r>
              <a:rPr kumimoji="1" lang="ja-JP" altLang="en-US" dirty="0"/>
              <a:t>で</a:t>
            </a:r>
            <a:endParaRPr kumimoji="1" lang="en-US" altLang="ja-JP" dirty="0"/>
          </a:p>
          <a:p>
            <a:r>
              <a:rPr kumimoji="1" lang="ja-JP" altLang="en-US" dirty="0"/>
              <a:t>　 部門間の調整を行い　その</a:t>
            </a:r>
            <a:r>
              <a:rPr kumimoji="1" lang="ja-JP" altLang="en-US" b="1" dirty="0"/>
              <a:t>調整結果を判断根拠とした自動化</a:t>
            </a:r>
            <a:r>
              <a:rPr kumimoji="1" lang="ja-JP" altLang="en-US" dirty="0"/>
              <a:t>の</a:t>
            </a:r>
            <a:r>
              <a:rPr kumimoji="1" lang="ja-JP" altLang="en-US" b="1" dirty="0"/>
              <a:t>一例</a:t>
            </a:r>
            <a:r>
              <a:rPr kumimoji="1" lang="ja-JP" altLang="en-US" dirty="0"/>
              <a:t>です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●開発する製品それぞれに、</a:t>
            </a:r>
            <a:r>
              <a:rPr kumimoji="1" lang="ja-JP" altLang="en-US" b="1" dirty="0"/>
              <a:t>コンセプト</a:t>
            </a:r>
            <a:r>
              <a:rPr kumimoji="1" lang="ja-JP" altLang="en-US" dirty="0"/>
              <a:t>があります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●そして、製品開発に関わる</a:t>
            </a:r>
            <a:r>
              <a:rPr kumimoji="1" lang="ja-JP" altLang="en-US" b="1" dirty="0"/>
              <a:t>部門が複数存在</a:t>
            </a:r>
            <a:r>
              <a:rPr kumimoji="1" lang="ja-JP" altLang="en-US" dirty="0"/>
              <a:t>します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●各部門には、それぞれの</a:t>
            </a:r>
            <a:r>
              <a:rPr kumimoji="1" lang="ja-JP" altLang="en-US" b="1" dirty="0"/>
              <a:t>役割</a:t>
            </a:r>
            <a:r>
              <a:rPr kumimoji="1" lang="ja-JP" altLang="en-US" dirty="0"/>
              <a:t>があり、その役割に関する </a:t>
            </a:r>
            <a:r>
              <a:rPr kumimoji="1" lang="ja-JP" altLang="en-US" b="1" dirty="0"/>
              <a:t>責任や権限 </a:t>
            </a:r>
            <a:r>
              <a:rPr kumimoji="1" lang="ja-JP" altLang="en-US" dirty="0"/>
              <a:t>が与えられて</a:t>
            </a:r>
            <a:endParaRPr kumimoji="1" lang="en-US" altLang="ja-JP" dirty="0"/>
          </a:p>
          <a:p>
            <a:r>
              <a:rPr kumimoji="1" lang="en-US" altLang="ja-JP" dirty="0"/>
              <a:t>   </a:t>
            </a:r>
            <a:r>
              <a:rPr kumimoji="1" lang="ja-JP" altLang="en-US" dirty="0"/>
              <a:t>います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●例えば、フラッグシップとなる</a:t>
            </a:r>
            <a:r>
              <a:rPr kumimoji="1" lang="ja-JP" altLang="en-US" b="1" dirty="0"/>
              <a:t>小型・高性能モデル</a:t>
            </a:r>
            <a:r>
              <a:rPr kumimoji="1" lang="ja-JP" altLang="en-US" dirty="0"/>
              <a:t>の場合</a:t>
            </a:r>
            <a:endParaRPr kumimoji="1" lang="en-US" altLang="ja-JP" dirty="0"/>
          </a:p>
          <a:p>
            <a:r>
              <a:rPr kumimoji="1" lang="ja-JP" altLang="en-US" dirty="0"/>
              <a:t>　 </a:t>
            </a:r>
            <a:r>
              <a:rPr kumimoji="1" lang="ja-JP" altLang="en-US" b="1" dirty="0"/>
              <a:t>設計者</a:t>
            </a:r>
            <a:r>
              <a:rPr kumimoji="1" lang="ja-JP" altLang="en-US" dirty="0"/>
              <a:t>が小型化を実現するため、</a:t>
            </a:r>
            <a:r>
              <a:rPr kumimoji="1" lang="ja-JP" altLang="en-US" b="1" i="0" baseline="0" dirty="0"/>
              <a:t>超小型の新部品</a:t>
            </a:r>
            <a:r>
              <a:rPr kumimoji="1" lang="ja-JP" altLang="en-US" dirty="0"/>
              <a:t>の使用を考えたとします、</a:t>
            </a:r>
            <a:endParaRPr kumimoji="1" lang="en-US" altLang="ja-JP" dirty="0"/>
          </a:p>
          <a:p>
            <a:r>
              <a:rPr kumimoji="1" lang="en-US" altLang="ja-JP" dirty="0"/>
              <a:t>   </a:t>
            </a:r>
            <a:r>
              <a:rPr kumimoji="1" lang="ja-JP" altLang="en-US" dirty="0"/>
              <a:t>しかし、この部品は高価であり　 </a:t>
            </a:r>
            <a:r>
              <a:rPr kumimoji="1" lang="ja-JP" altLang="en-US" b="1" dirty="0"/>
              <a:t>実装品質の確保</a:t>
            </a:r>
            <a:r>
              <a:rPr kumimoji="1" lang="ja-JP" altLang="en-US" dirty="0"/>
              <a:t>も難しく　</a:t>
            </a:r>
            <a:r>
              <a:rPr kumimoji="1" lang="ja-JP" altLang="en-US" b="1" dirty="0"/>
              <a:t>サービス性も低下</a:t>
            </a:r>
            <a:r>
              <a:rPr kumimoji="1" lang="ja-JP" altLang="en-US" dirty="0"/>
              <a:t>する</a:t>
            </a:r>
            <a:endParaRPr kumimoji="1" lang="en-US" altLang="ja-JP" dirty="0"/>
          </a:p>
          <a:p>
            <a:r>
              <a:rPr kumimoji="1" lang="en-US" altLang="ja-JP" dirty="0"/>
              <a:t>  </a:t>
            </a:r>
            <a:r>
              <a:rPr kumimoji="1" lang="ja-JP" altLang="en-US" dirty="0"/>
              <a:t> ことが予想されのますので　関係部門との調整により</a:t>
            </a:r>
            <a:r>
              <a:rPr kumimoji="1" lang="ja-JP" altLang="en-US" b="1" i="0" baseline="0" dirty="0"/>
              <a:t>落としどころ</a:t>
            </a:r>
            <a:r>
              <a:rPr kumimoji="1" lang="ja-JP" altLang="en-US" dirty="0"/>
              <a:t>を決める</a:t>
            </a:r>
            <a:endParaRPr kumimoji="1" lang="en-US" altLang="ja-JP" dirty="0"/>
          </a:p>
          <a:p>
            <a:r>
              <a:rPr kumimoji="1" lang="ja-JP" altLang="en-US" dirty="0"/>
              <a:t>　 必要があります</a:t>
            </a:r>
            <a:endParaRPr kumimoji="1" lang="en-US" altLang="ja-JP" dirty="0"/>
          </a:p>
          <a:p>
            <a:r>
              <a:rPr kumimoji="1" lang="en-US" altLang="ja-JP" dirty="0"/>
              <a:t>-----</a:t>
            </a:r>
          </a:p>
          <a:p>
            <a:r>
              <a:rPr kumimoji="1" lang="ja-JP" altLang="en-US" dirty="0"/>
              <a:t>●低価格モデルの場合は、性能は多少落ちても</a:t>
            </a:r>
            <a:r>
              <a:rPr kumimoji="1" lang="ja-JP" altLang="en-US" b="1" dirty="0"/>
              <a:t>安い部品を選択せざるを得ない</a:t>
            </a:r>
            <a:endParaRPr kumimoji="1" lang="en-US" altLang="ja-JP" b="1" dirty="0"/>
          </a:p>
          <a:p>
            <a:r>
              <a:rPr kumimoji="1" lang="en-US" altLang="ja-JP" b="1" dirty="0"/>
              <a:t>   </a:t>
            </a:r>
            <a:r>
              <a:rPr kumimoji="1" lang="ja-JP" altLang="en-US" b="1" dirty="0"/>
              <a:t>状況</a:t>
            </a:r>
            <a:r>
              <a:rPr kumimoji="1" lang="ja-JP" altLang="en-US" dirty="0"/>
              <a:t>もあります。</a:t>
            </a:r>
            <a:endParaRPr kumimoji="1" lang="en-US" altLang="ja-JP" dirty="0"/>
          </a:p>
          <a:p>
            <a:r>
              <a:rPr kumimoji="1" lang="en-US" altLang="ja-JP" dirty="0"/>
              <a:t>   </a:t>
            </a:r>
            <a:r>
              <a:rPr kumimoji="1" lang="ja-JP" altLang="en-US" dirty="0"/>
              <a:t>これら　</a:t>
            </a:r>
            <a:r>
              <a:rPr kumimoji="1" lang="ja-JP" altLang="en-US" b="1" dirty="0"/>
              <a:t>部門間の調整</a:t>
            </a:r>
            <a:r>
              <a:rPr kumimoji="1" lang="ja-JP" altLang="en-US" dirty="0"/>
              <a:t>は　工程が進んでからでは</a:t>
            </a:r>
            <a:r>
              <a:rPr kumimoji="1" lang="ja-JP" altLang="en-US" b="1" i="0" baseline="0" dirty="0"/>
              <a:t>手戻りが生じます</a:t>
            </a:r>
            <a:r>
              <a:rPr kumimoji="1" lang="ja-JP" altLang="en-US" dirty="0"/>
              <a:t>ので、通常は</a:t>
            </a:r>
            <a:endParaRPr kumimoji="1" lang="en-US" altLang="ja-JP" dirty="0"/>
          </a:p>
          <a:p>
            <a:r>
              <a:rPr kumimoji="1" lang="ja-JP" altLang="en-US" dirty="0"/>
              <a:t>　 </a:t>
            </a:r>
            <a:r>
              <a:rPr kumimoji="1" lang="ja-JP" altLang="en-US" b="1" dirty="0"/>
              <a:t>フロントローディング</a:t>
            </a:r>
            <a:r>
              <a:rPr kumimoji="1" lang="ja-JP" altLang="en-US" dirty="0"/>
              <a:t>や</a:t>
            </a:r>
            <a:r>
              <a:rPr kumimoji="1" lang="ja-JP" altLang="en-US" b="1" dirty="0"/>
              <a:t>コンカレントエンジニアリング</a:t>
            </a:r>
            <a:r>
              <a:rPr kumimoji="1" lang="ja-JP" altLang="en-US" dirty="0"/>
              <a:t>などの手法がとられますが</a:t>
            </a:r>
            <a:endParaRPr kumimoji="1" lang="en-US" altLang="ja-JP" dirty="0"/>
          </a:p>
          <a:p>
            <a:r>
              <a:rPr kumimoji="1" lang="ja-JP" altLang="en-US" dirty="0"/>
              <a:t>　 どちらも</a:t>
            </a:r>
            <a:r>
              <a:rPr kumimoji="1" lang="ja-JP" altLang="en-US" b="1" dirty="0"/>
              <a:t>上流工程に負荷が集中</a:t>
            </a:r>
            <a:r>
              <a:rPr kumimoji="1" lang="ja-JP" altLang="en-US" b="0" dirty="0"/>
              <a:t>してしまいます</a:t>
            </a:r>
            <a:endParaRPr kumimoji="1" lang="en-US" altLang="ja-JP" b="0" dirty="0"/>
          </a:p>
          <a:p>
            <a:endParaRPr kumimoji="1" lang="en-US" altLang="ja-JP" dirty="0"/>
          </a:p>
          <a:p>
            <a:r>
              <a:rPr kumimoji="1" lang="ja-JP" altLang="en-US" dirty="0"/>
              <a:t>●各部門の</a:t>
            </a:r>
            <a:r>
              <a:rPr kumimoji="1" lang="ja-JP" altLang="en-US" b="1" dirty="0"/>
              <a:t>専門家が持つ部品選定の落としどころを決める考え方</a:t>
            </a:r>
            <a:r>
              <a:rPr kumimoji="1" lang="ja-JP" altLang="en-US" dirty="0"/>
              <a:t>を　</a:t>
            </a:r>
            <a:endParaRPr kumimoji="1" lang="en-US" altLang="ja-JP" dirty="0"/>
          </a:p>
          <a:p>
            <a:r>
              <a:rPr kumimoji="1" lang="ja-JP" altLang="en-US" dirty="0"/>
              <a:t>　 部門間で調整して取り決め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●その考え方を　</a:t>
            </a:r>
            <a:r>
              <a:rPr kumimoji="1" lang="ja-JP" altLang="en-US" b="1" dirty="0"/>
              <a:t>判断根拠情報として登録</a:t>
            </a:r>
            <a:r>
              <a:rPr kumimoji="1" lang="ja-JP" altLang="en-US" dirty="0"/>
              <a:t>し</a:t>
            </a:r>
            <a:endParaRPr kumimoji="1" lang="en-US" altLang="ja-JP" dirty="0"/>
          </a:p>
          <a:p>
            <a:r>
              <a:rPr kumimoji="1" lang="ja-JP" altLang="en-US" dirty="0"/>
              <a:t>●自己判断</a:t>
            </a:r>
            <a:r>
              <a:rPr kumimoji="1" lang="en-US" altLang="ja-JP" dirty="0"/>
              <a:t>AI </a:t>
            </a:r>
            <a:r>
              <a:rPr kumimoji="1" lang="ja-JP" altLang="en-US" dirty="0"/>
              <a:t>を</a:t>
            </a:r>
            <a:r>
              <a:rPr kumimoji="1" lang="ja-JP" altLang="en-US" b="1" dirty="0"/>
              <a:t>利用する</a:t>
            </a:r>
            <a:r>
              <a:rPr kumimoji="1" lang="ja-JP" altLang="en-US" dirty="0"/>
              <a:t>ことで</a:t>
            </a:r>
            <a:endParaRPr kumimoji="1" lang="en-US" altLang="ja-JP" dirty="0"/>
          </a:p>
          <a:p>
            <a:r>
              <a:rPr kumimoji="1" lang="ja-JP" altLang="en-US" dirty="0"/>
              <a:t>●関連部門の</a:t>
            </a:r>
            <a:r>
              <a:rPr kumimoji="1" lang="ja-JP" altLang="en-US" b="1" dirty="0"/>
              <a:t>調整された</a:t>
            </a:r>
            <a:r>
              <a:rPr kumimoji="1" lang="ja-JP" altLang="en-US" dirty="0"/>
              <a:t>　</a:t>
            </a:r>
            <a:r>
              <a:rPr kumimoji="1" lang="ja-JP" altLang="en-US" b="1" dirty="0"/>
              <a:t>総合的な部品選定の考え方 </a:t>
            </a:r>
            <a:r>
              <a:rPr kumimoji="1" lang="ja-JP" altLang="en-US" b="0" dirty="0"/>
              <a:t>をまとめた</a:t>
            </a:r>
            <a:r>
              <a:rPr kumimoji="1" lang="ja-JP" altLang="en-US" dirty="0"/>
              <a:t>　「</a:t>
            </a:r>
            <a:r>
              <a:rPr kumimoji="1" lang="ja-JP" altLang="en-US" b="1" dirty="0"/>
              <a:t>考え方データ」　</a:t>
            </a:r>
            <a:endParaRPr kumimoji="1" lang="en-US" altLang="ja-JP" b="1" dirty="0"/>
          </a:p>
          <a:p>
            <a:r>
              <a:rPr kumimoji="1" lang="en-US" altLang="ja-JP" b="1" dirty="0"/>
              <a:t>   </a:t>
            </a:r>
            <a:r>
              <a:rPr kumimoji="1" lang="ja-JP" altLang="en-US" dirty="0"/>
              <a:t>を生成し</a:t>
            </a:r>
            <a:endParaRPr kumimoji="1" lang="en-US" altLang="ja-JP" dirty="0"/>
          </a:p>
          <a:p>
            <a:r>
              <a:rPr kumimoji="1" lang="ja-JP" altLang="en-US" dirty="0"/>
              <a:t>●これを基に、判断結果テーブルを参照することで　</a:t>
            </a:r>
            <a:r>
              <a:rPr kumimoji="1" lang="ja-JP" altLang="en-US" b="1" dirty="0"/>
              <a:t>コンセプトに合った部品の</a:t>
            </a:r>
            <a:endParaRPr kumimoji="1" lang="en-US" altLang="ja-JP" b="1" dirty="0"/>
          </a:p>
          <a:p>
            <a:r>
              <a:rPr kumimoji="1" lang="ja-JP" altLang="en-US" b="1" dirty="0"/>
              <a:t>　 選定が可能</a:t>
            </a:r>
            <a:r>
              <a:rPr kumimoji="1" lang="ja-JP" altLang="en-US" dirty="0"/>
              <a:t>になります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●導入の効果は</a:t>
            </a:r>
            <a:endParaRPr kumimoji="1" lang="en-US" altLang="ja-JP" dirty="0"/>
          </a:p>
          <a:p>
            <a:r>
              <a:rPr kumimoji="1" lang="ja-JP" altLang="en-US" dirty="0"/>
              <a:t>　 はじめから</a:t>
            </a:r>
            <a:r>
              <a:rPr kumimoji="1" lang="ja-JP" altLang="en-US" b="1" dirty="0"/>
              <a:t>全体で最適化</a:t>
            </a:r>
            <a:r>
              <a:rPr kumimoji="1" lang="ja-JP" altLang="en-US" dirty="0"/>
              <a:t>された部品の選定により  </a:t>
            </a:r>
            <a:r>
              <a:rPr kumimoji="1" lang="ja-JP" altLang="en-US" b="1" dirty="0"/>
              <a:t>手戻りの削減</a:t>
            </a:r>
            <a:r>
              <a:rPr kumimoji="1" lang="ja-JP" altLang="en-US" dirty="0"/>
              <a:t>や</a:t>
            </a:r>
            <a:r>
              <a:rPr kumimoji="1" lang="ja-JP" altLang="en-US" b="1" dirty="0"/>
              <a:t>効率／精度の</a:t>
            </a:r>
            <a:endParaRPr kumimoji="1" lang="en-US" altLang="ja-JP" b="1" dirty="0"/>
          </a:p>
          <a:p>
            <a:r>
              <a:rPr kumimoji="1" lang="ja-JP" altLang="en-US" b="1" dirty="0"/>
              <a:t>　　改善</a:t>
            </a:r>
            <a:r>
              <a:rPr kumimoji="1" lang="ja-JP" altLang="en-US" dirty="0"/>
              <a:t>が可能です。</a:t>
            </a:r>
            <a:endParaRPr kumimoji="1" lang="en-US" altLang="ja-JP" dirty="0"/>
          </a:p>
          <a:p>
            <a:r>
              <a:rPr kumimoji="1" lang="en-US" altLang="ja-JP" dirty="0"/>
              <a:t>-----</a:t>
            </a:r>
          </a:p>
          <a:p>
            <a:r>
              <a:rPr kumimoji="1" lang="ja-JP" altLang="en-US" dirty="0"/>
              <a:t>●</a:t>
            </a:r>
            <a:r>
              <a:rPr kumimoji="1" lang="ja-JP" altLang="en-US" b="1" dirty="0"/>
              <a:t>判断根拠の管理</a:t>
            </a:r>
            <a:r>
              <a:rPr kumimoji="1" lang="ja-JP" altLang="en-US" dirty="0"/>
              <a:t>を</a:t>
            </a:r>
            <a:r>
              <a:rPr kumimoji="1" lang="ja-JP" altLang="en-US" b="1" dirty="0"/>
              <a:t>関係部門扱い</a:t>
            </a:r>
            <a:r>
              <a:rPr kumimoji="1" lang="ja-JP" altLang="en-US" dirty="0"/>
              <a:t>とすることで  利用者は</a:t>
            </a:r>
            <a:r>
              <a:rPr kumimoji="1" lang="ja-JP" altLang="en-US" b="1" dirty="0"/>
              <a:t>最新の運用を都度</a:t>
            </a:r>
            <a:endParaRPr kumimoji="1" lang="en-US" altLang="ja-JP" b="1" dirty="0"/>
          </a:p>
          <a:p>
            <a:r>
              <a:rPr kumimoji="1" lang="ja-JP" altLang="en-US" b="1" dirty="0"/>
              <a:t>　　確認する</a:t>
            </a:r>
            <a:r>
              <a:rPr kumimoji="1" lang="ja-JP" altLang="en-US" dirty="0"/>
              <a:t>ことなく　誰もが</a:t>
            </a:r>
            <a:r>
              <a:rPr kumimoji="1" lang="ja-JP" altLang="en-US" b="1" dirty="0"/>
              <a:t>ベテランの知見を活かした成果</a:t>
            </a:r>
            <a:r>
              <a:rPr kumimoji="1" lang="ja-JP" altLang="en-US" dirty="0"/>
              <a:t>を出力できます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●判断結果の間違いは　</a:t>
            </a:r>
            <a:r>
              <a:rPr kumimoji="1" lang="ja-JP" altLang="en-US" b="1" i="0" baseline="0" dirty="0"/>
              <a:t>テーブルのミス設定によってのみ発生</a:t>
            </a:r>
            <a:r>
              <a:rPr kumimoji="1" lang="ja-JP" altLang="en-US" dirty="0"/>
              <a:t>しますが、継続的な</a:t>
            </a:r>
            <a:endParaRPr kumimoji="1" lang="en-US" altLang="ja-JP" dirty="0"/>
          </a:p>
          <a:p>
            <a:r>
              <a:rPr kumimoji="1" lang="ja-JP" altLang="en-US" dirty="0"/>
              <a:t>　　メンテナンスにより　</a:t>
            </a:r>
            <a:r>
              <a:rPr kumimoji="1" lang="ja-JP" altLang="en-US" b="1" i="0" baseline="0" dirty="0"/>
              <a:t>高いレベルの安定化が図れます</a:t>
            </a:r>
            <a:endParaRPr kumimoji="1" lang="en-US" altLang="ja-JP" b="1" i="0" baseline="0" dirty="0"/>
          </a:p>
          <a:p>
            <a:endParaRPr kumimoji="1" lang="en-US" altLang="ja-JP" b="1" i="0" baseline="0" dirty="0"/>
          </a:p>
          <a:p>
            <a:r>
              <a:rPr kumimoji="1" lang="ja-JP" altLang="en-US" b="1" i="0" baseline="0" dirty="0"/>
              <a:t>● 次</a:t>
            </a:r>
            <a:endParaRPr kumimoji="1" lang="en-US" altLang="ja-JP" b="1" i="0" baseline="0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A0EAC-54C0-4D1B-9A8D-9531CB1C1DB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561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E8A99D3-2F2B-2F9F-37F5-3B3B8CB030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55121" y="6561198"/>
            <a:ext cx="647700" cy="365125"/>
          </a:xfrm>
        </p:spPr>
        <p:txBody>
          <a:bodyPr/>
          <a:lstStyle>
            <a:lvl1pPr>
              <a:defRPr kumimoji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Osaka" charset="-128"/>
              </a:defRPr>
            </a:lvl1pPr>
          </a:lstStyle>
          <a:p>
            <a:fld id="{C82DA442-602A-4D47-B9E7-55C427C6B738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5D8A23-7FC1-D03E-EC06-BBB6CB5DE0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33032" y="6532272"/>
            <a:ext cx="234256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7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01FE7AD7-F181-0D88-E2C8-CFABBE6ECA17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83AD91B-9F37-B3D3-CF8F-7E1707993762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3064DEC8-97C0-A77A-98F8-A1CF9BC50ECB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6AC52E5-B738-52CE-D9B8-02FFBAC08CE3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E84DD6A-A387-6094-DA38-2607A04AAFD5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1BD09BF8-62A8-BC5C-4959-D0D323E49E2C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図 6">
            <a:extLst>
              <a:ext uri="{FF2B5EF4-FFF2-40B4-BE49-F238E27FC236}">
                <a16:creationId xmlns:a16="http://schemas.microsoft.com/office/drawing/2014/main" id="{5BA6A3AA-546C-1AC8-AF49-8D9F867A23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5" b="12849"/>
          <a:stretch/>
        </p:blipFill>
        <p:spPr bwMode="auto">
          <a:xfrm>
            <a:off x="2286000" y="-781"/>
            <a:ext cx="9906000" cy="523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6F45036-63DA-4879-8B91-099F0E7E7E42}"/>
              </a:ext>
            </a:extLst>
          </p:cNvPr>
          <p:cNvSpPr/>
          <p:nvPr userDrawn="1"/>
        </p:nvSpPr>
        <p:spPr bwMode="gray">
          <a:xfrm>
            <a:off x="0" y="-781"/>
            <a:ext cx="2286000" cy="523394"/>
          </a:xfrm>
          <a:prstGeom prst="rect">
            <a:avLst/>
          </a:prstGeom>
          <a:solidFill>
            <a:srgbClr val="666666"/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79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CC812AE-F0A3-4A6F-A47C-D04C1C472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6983" y="6582067"/>
            <a:ext cx="653936" cy="317501"/>
          </a:xfrm>
        </p:spPr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2A46868C-093D-8047-BF1C-0DAF8FDAE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59823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063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2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89980" y="6492878"/>
            <a:ext cx="4957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F644B9E-93E5-9FE2-66B7-D0E0626C1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19569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3830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3" r:id="rId2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hf hdr="0" dt="0"/>
  <p:txStyles>
    <p:titleStyle>
      <a:lvl1pPr algn="l" defTabSz="914422" rtl="0" eaLnBrk="1" latinLnBrk="0" hangingPunct="1">
        <a:lnSpc>
          <a:spcPct val="90000"/>
        </a:lnSpc>
        <a:spcBef>
          <a:spcPct val="0"/>
        </a:spcBef>
        <a:buNone/>
        <a:defRPr kumimoji="1"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6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8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6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7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8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2098EDEC-5AD2-1C28-2EB1-DC037AEFD445}"/>
              </a:ext>
            </a:extLst>
          </p:cNvPr>
          <p:cNvGrpSpPr/>
          <p:nvPr/>
        </p:nvGrpSpPr>
        <p:grpSpPr>
          <a:xfrm>
            <a:off x="1475491" y="1656000"/>
            <a:ext cx="7125288" cy="2697676"/>
            <a:chOff x="1475491" y="1656000"/>
            <a:chExt cx="7125288" cy="2697676"/>
          </a:xfrm>
        </p:grpSpPr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99F0FA3A-5782-BA4D-2592-AACFB4E891BD}"/>
                </a:ext>
              </a:extLst>
            </p:cNvPr>
            <p:cNvGrpSpPr/>
            <p:nvPr/>
          </p:nvGrpSpPr>
          <p:grpSpPr>
            <a:xfrm>
              <a:off x="1475491" y="1656000"/>
              <a:ext cx="7125288" cy="2697676"/>
              <a:chOff x="1475491" y="1656000"/>
              <a:chExt cx="7125288" cy="2697676"/>
            </a:xfrm>
          </p:grpSpPr>
          <p:grpSp>
            <p:nvGrpSpPr>
              <p:cNvPr id="161" name="グループ化 160">
                <a:extLst>
                  <a:ext uri="{FF2B5EF4-FFF2-40B4-BE49-F238E27FC236}">
                    <a16:creationId xmlns:a16="http://schemas.microsoft.com/office/drawing/2014/main" id="{0F5A5524-23F4-0846-B2C7-295B6EEBF8CC}"/>
                  </a:ext>
                </a:extLst>
              </p:cNvPr>
              <p:cNvGrpSpPr/>
              <p:nvPr/>
            </p:nvGrpSpPr>
            <p:grpSpPr>
              <a:xfrm>
                <a:off x="1475491" y="1875377"/>
                <a:ext cx="7125288" cy="2478299"/>
                <a:chOff x="1475491" y="1688623"/>
                <a:chExt cx="7125288" cy="2478299"/>
              </a:xfrm>
            </p:grpSpPr>
            <p:sp>
              <p:nvSpPr>
                <p:cNvPr id="92" name="正方形/長方形 91">
                  <a:extLst>
                    <a:ext uri="{FF2B5EF4-FFF2-40B4-BE49-F238E27FC236}">
                      <a16:creationId xmlns:a16="http://schemas.microsoft.com/office/drawing/2014/main" id="{0357BC04-F7D6-2494-F3CB-5EA55F195816}"/>
                    </a:ext>
                  </a:extLst>
                </p:cNvPr>
                <p:cNvSpPr/>
                <p:nvPr/>
              </p:nvSpPr>
              <p:spPr bwMode="gray">
                <a:xfrm>
                  <a:off x="2043160" y="1740215"/>
                  <a:ext cx="6557619" cy="2124231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111" name="直線矢印コネクタ 110">
                  <a:extLst>
                    <a:ext uri="{FF2B5EF4-FFF2-40B4-BE49-F238E27FC236}">
                      <a16:creationId xmlns:a16="http://schemas.microsoft.com/office/drawing/2014/main" id="{C3AC351F-BF22-0465-ED80-6A5C46FDF5DB}"/>
                    </a:ext>
                  </a:extLst>
                </p:cNvPr>
                <p:cNvCxnSpPr>
                  <a:cxnSpLocks/>
                </p:cNvCxnSpPr>
                <p:nvPr/>
              </p:nvCxnSpPr>
              <p:spPr bwMode="gray">
                <a:xfrm flipV="1">
                  <a:off x="1919091" y="1938858"/>
                  <a:ext cx="6326" cy="1798797"/>
                </a:xfrm>
                <a:prstGeom prst="straightConnector1">
                  <a:avLst/>
                </a:prstGeom>
                <a:ln w="73025">
                  <a:solidFill>
                    <a:schemeClr val="bg1">
                      <a:lumMod val="75000"/>
                    </a:schemeClr>
                  </a:solidFill>
                  <a:prstDash val="solid"/>
                  <a:headEnd type="none" w="lg" len="lg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2" name="テキスト ボックス 111">
                  <a:extLst>
                    <a:ext uri="{FF2B5EF4-FFF2-40B4-BE49-F238E27FC236}">
                      <a16:creationId xmlns:a16="http://schemas.microsoft.com/office/drawing/2014/main" id="{49F870E7-7AE5-127E-67A6-B195155D5585}"/>
                    </a:ext>
                  </a:extLst>
                </p:cNvPr>
                <p:cNvSpPr txBox="1"/>
                <p:nvPr/>
              </p:nvSpPr>
              <p:spPr bwMode="auto">
                <a:xfrm>
                  <a:off x="1475491" y="1734630"/>
                  <a:ext cx="383357" cy="243229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eaVert" wrap="none" rtlCol="0" anchor="t">
                  <a:noAutofit/>
                </a:bodyPr>
                <a:lstStyle/>
                <a:p>
                  <a:pPr algn="l" fontAlgn="base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1" lang="ja-JP" altLang="en-US" sz="1300" b="1" dirty="0">
                      <a:solidFill>
                        <a:srgbClr val="7030A0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要求を判断に反映する度合い</a:t>
                  </a:r>
                </a:p>
              </p:txBody>
            </p:sp>
            <p:sp>
              <p:nvSpPr>
                <p:cNvPr id="5" name="テキスト ボックス 4">
                  <a:extLst>
                    <a:ext uri="{FF2B5EF4-FFF2-40B4-BE49-F238E27FC236}">
                      <a16:creationId xmlns:a16="http://schemas.microsoft.com/office/drawing/2014/main" id="{E2F4276A-71D1-BAC5-8533-34353FABD7B6}"/>
                    </a:ext>
                  </a:extLst>
                </p:cNvPr>
                <p:cNvSpPr txBox="1"/>
                <p:nvPr/>
              </p:nvSpPr>
              <p:spPr bwMode="auto">
                <a:xfrm>
                  <a:off x="1733738" y="1688623"/>
                  <a:ext cx="383358" cy="32565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none" rtlCol="0" anchor="t">
                  <a:noAutofit/>
                </a:bodyPr>
                <a:lstStyle/>
                <a:p>
                  <a:pPr algn="ctr" fontAlgn="base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1" lang="ja-JP" altLang="en-US" sz="11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高</a:t>
                  </a:r>
                </a:p>
              </p:txBody>
            </p:sp>
            <p:sp>
              <p:nvSpPr>
                <p:cNvPr id="7" name="テキスト ボックス 6">
                  <a:extLst>
                    <a:ext uri="{FF2B5EF4-FFF2-40B4-BE49-F238E27FC236}">
                      <a16:creationId xmlns:a16="http://schemas.microsoft.com/office/drawing/2014/main" id="{756675C5-6102-CE87-9920-DA7D7847172C}"/>
                    </a:ext>
                  </a:extLst>
                </p:cNvPr>
                <p:cNvSpPr txBox="1"/>
                <p:nvPr/>
              </p:nvSpPr>
              <p:spPr bwMode="auto">
                <a:xfrm>
                  <a:off x="1725757" y="3746383"/>
                  <a:ext cx="383358" cy="32565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none" rtlCol="0" anchor="t">
                  <a:noAutofit/>
                </a:bodyPr>
                <a:lstStyle/>
                <a:p>
                  <a:pPr algn="ctr" fontAlgn="base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1" lang="ja-JP" altLang="en-US" sz="11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低</a:t>
                  </a:r>
                </a:p>
              </p:txBody>
            </p:sp>
            <p:sp>
              <p:nvSpPr>
                <p:cNvPr id="93" name="四角形: 角を丸くする 92">
                  <a:extLst>
                    <a:ext uri="{FF2B5EF4-FFF2-40B4-BE49-F238E27FC236}">
                      <a16:creationId xmlns:a16="http://schemas.microsoft.com/office/drawing/2014/main" id="{6EEA4B62-0B2B-3338-2B0E-4B10A931FBDA}"/>
                    </a:ext>
                  </a:extLst>
                </p:cNvPr>
                <p:cNvSpPr/>
                <p:nvPr/>
              </p:nvSpPr>
              <p:spPr bwMode="gray">
                <a:xfrm>
                  <a:off x="3184196" y="1802911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94" name="四角形: 角を丸くする 93">
                  <a:extLst>
                    <a:ext uri="{FF2B5EF4-FFF2-40B4-BE49-F238E27FC236}">
                      <a16:creationId xmlns:a16="http://schemas.microsoft.com/office/drawing/2014/main" id="{71A1D096-B4A7-E0BA-AA32-F8129B677D2F}"/>
                    </a:ext>
                  </a:extLst>
                </p:cNvPr>
                <p:cNvSpPr/>
                <p:nvPr/>
              </p:nvSpPr>
              <p:spPr bwMode="gray">
                <a:xfrm>
                  <a:off x="3184196" y="2096827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98" name="四角形: 角を丸くする 97">
                  <a:extLst>
                    <a:ext uri="{FF2B5EF4-FFF2-40B4-BE49-F238E27FC236}">
                      <a16:creationId xmlns:a16="http://schemas.microsoft.com/office/drawing/2014/main" id="{E0319B47-0B21-7020-E035-FA300F38AF34}"/>
                    </a:ext>
                  </a:extLst>
                </p:cNvPr>
                <p:cNvSpPr/>
                <p:nvPr/>
              </p:nvSpPr>
              <p:spPr bwMode="gray">
                <a:xfrm>
                  <a:off x="3184196" y="2390744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99" name="四角形: 角を丸くする 98">
                  <a:extLst>
                    <a:ext uri="{FF2B5EF4-FFF2-40B4-BE49-F238E27FC236}">
                      <a16:creationId xmlns:a16="http://schemas.microsoft.com/office/drawing/2014/main" id="{7344403E-8B7C-D099-9615-EFDBD17AA885}"/>
                    </a:ext>
                  </a:extLst>
                </p:cNvPr>
                <p:cNvSpPr/>
                <p:nvPr/>
              </p:nvSpPr>
              <p:spPr bwMode="gray">
                <a:xfrm>
                  <a:off x="3184196" y="2967359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00" name="四角形: 角を丸くする 99">
                  <a:extLst>
                    <a:ext uri="{FF2B5EF4-FFF2-40B4-BE49-F238E27FC236}">
                      <a16:creationId xmlns:a16="http://schemas.microsoft.com/office/drawing/2014/main" id="{464FF51B-F18F-5080-AE10-65B4627AE98A}"/>
                    </a:ext>
                  </a:extLst>
                </p:cNvPr>
                <p:cNvSpPr/>
                <p:nvPr/>
              </p:nvSpPr>
              <p:spPr bwMode="gray">
                <a:xfrm>
                  <a:off x="3184196" y="3261276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02" name="四角形: 角を丸くする 101">
                  <a:extLst>
                    <a:ext uri="{FF2B5EF4-FFF2-40B4-BE49-F238E27FC236}">
                      <a16:creationId xmlns:a16="http://schemas.microsoft.com/office/drawing/2014/main" id="{5F9A1EE1-C881-2234-7C75-E12B2D98269F}"/>
                    </a:ext>
                  </a:extLst>
                </p:cNvPr>
                <p:cNvSpPr/>
                <p:nvPr/>
              </p:nvSpPr>
              <p:spPr bwMode="gray">
                <a:xfrm>
                  <a:off x="3184196" y="3555193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04" name="四角形: 角を丸くする 103">
                  <a:extLst>
                    <a:ext uri="{FF2B5EF4-FFF2-40B4-BE49-F238E27FC236}">
                      <a16:creationId xmlns:a16="http://schemas.microsoft.com/office/drawing/2014/main" id="{ADEB8E80-1B3F-B66E-03BD-257F8244E52E}"/>
                    </a:ext>
                  </a:extLst>
                </p:cNvPr>
                <p:cNvSpPr/>
                <p:nvPr/>
              </p:nvSpPr>
              <p:spPr bwMode="gray">
                <a:xfrm>
                  <a:off x="4088111" y="1806691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05" name="四角形: 角を丸くする 104">
                  <a:extLst>
                    <a:ext uri="{FF2B5EF4-FFF2-40B4-BE49-F238E27FC236}">
                      <a16:creationId xmlns:a16="http://schemas.microsoft.com/office/drawing/2014/main" id="{465B02E9-0E9D-3A4A-9CDD-B8FA44304D84}"/>
                    </a:ext>
                  </a:extLst>
                </p:cNvPr>
                <p:cNvSpPr/>
                <p:nvPr/>
              </p:nvSpPr>
              <p:spPr bwMode="gray">
                <a:xfrm>
                  <a:off x="4088111" y="2100607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06" name="四角形: 角を丸くする 105">
                  <a:extLst>
                    <a:ext uri="{FF2B5EF4-FFF2-40B4-BE49-F238E27FC236}">
                      <a16:creationId xmlns:a16="http://schemas.microsoft.com/office/drawing/2014/main" id="{2BE06EA9-7923-9B99-8C06-123629D01A02}"/>
                    </a:ext>
                  </a:extLst>
                </p:cNvPr>
                <p:cNvSpPr/>
                <p:nvPr/>
              </p:nvSpPr>
              <p:spPr bwMode="gray">
                <a:xfrm>
                  <a:off x="4088111" y="2394524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07" name="四角形: 角を丸くする 106">
                  <a:extLst>
                    <a:ext uri="{FF2B5EF4-FFF2-40B4-BE49-F238E27FC236}">
                      <a16:creationId xmlns:a16="http://schemas.microsoft.com/office/drawing/2014/main" id="{4573FA83-6CF1-BC58-A72E-91A45E7BCB6E}"/>
                    </a:ext>
                  </a:extLst>
                </p:cNvPr>
                <p:cNvSpPr/>
                <p:nvPr/>
              </p:nvSpPr>
              <p:spPr bwMode="gray">
                <a:xfrm>
                  <a:off x="4088111" y="2677223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08" name="四角形: 角を丸くする 107">
                  <a:extLst>
                    <a:ext uri="{FF2B5EF4-FFF2-40B4-BE49-F238E27FC236}">
                      <a16:creationId xmlns:a16="http://schemas.microsoft.com/office/drawing/2014/main" id="{A312756B-602B-8613-33DE-00CD48120971}"/>
                    </a:ext>
                  </a:extLst>
                </p:cNvPr>
                <p:cNvSpPr/>
                <p:nvPr/>
              </p:nvSpPr>
              <p:spPr bwMode="gray">
                <a:xfrm>
                  <a:off x="4088111" y="3265056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09" name="四角形: 角を丸くする 108">
                  <a:extLst>
                    <a:ext uri="{FF2B5EF4-FFF2-40B4-BE49-F238E27FC236}">
                      <a16:creationId xmlns:a16="http://schemas.microsoft.com/office/drawing/2014/main" id="{6600EC4E-EFC5-E531-2BB9-0B93CEDCDF7D}"/>
                    </a:ext>
                  </a:extLst>
                </p:cNvPr>
                <p:cNvSpPr/>
                <p:nvPr/>
              </p:nvSpPr>
              <p:spPr bwMode="gray">
                <a:xfrm>
                  <a:off x="4088111" y="3558973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10" name="四角形: 角を丸くする 109">
                  <a:extLst>
                    <a:ext uri="{FF2B5EF4-FFF2-40B4-BE49-F238E27FC236}">
                      <a16:creationId xmlns:a16="http://schemas.microsoft.com/office/drawing/2014/main" id="{BCA1B519-97A6-2E4F-2749-FFF1865F401A}"/>
                    </a:ext>
                  </a:extLst>
                </p:cNvPr>
                <p:cNvSpPr/>
                <p:nvPr/>
              </p:nvSpPr>
              <p:spPr bwMode="gray">
                <a:xfrm>
                  <a:off x="4992026" y="1810471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13" name="四角形: 角を丸くする 112">
                  <a:extLst>
                    <a:ext uri="{FF2B5EF4-FFF2-40B4-BE49-F238E27FC236}">
                      <a16:creationId xmlns:a16="http://schemas.microsoft.com/office/drawing/2014/main" id="{94349BDE-C750-A089-A959-C8339F0A016D}"/>
                    </a:ext>
                  </a:extLst>
                </p:cNvPr>
                <p:cNvSpPr/>
                <p:nvPr/>
              </p:nvSpPr>
              <p:spPr bwMode="gray">
                <a:xfrm>
                  <a:off x="4992026" y="2398304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14" name="四角形: 角を丸くする 113">
                  <a:extLst>
                    <a:ext uri="{FF2B5EF4-FFF2-40B4-BE49-F238E27FC236}">
                      <a16:creationId xmlns:a16="http://schemas.microsoft.com/office/drawing/2014/main" id="{7B36FA4D-DA87-29CF-3BB1-5C973BD18F84}"/>
                    </a:ext>
                  </a:extLst>
                </p:cNvPr>
                <p:cNvSpPr/>
                <p:nvPr/>
              </p:nvSpPr>
              <p:spPr bwMode="gray">
                <a:xfrm>
                  <a:off x="4992026" y="2681003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15" name="四角形: 角を丸くする 114">
                  <a:extLst>
                    <a:ext uri="{FF2B5EF4-FFF2-40B4-BE49-F238E27FC236}">
                      <a16:creationId xmlns:a16="http://schemas.microsoft.com/office/drawing/2014/main" id="{DAF179AD-4358-02BB-B60C-55952703CD39}"/>
                    </a:ext>
                  </a:extLst>
                </p:cNvPr>
                <p:cNvSpPr/>
                <p:nvPr/>
              </p:nvSpPr>
              <p:spPr bwMode="gray">
                <a:xfrm>
                  <a:off x="4992026" y="2974919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16" name="四角形: 角を丸くする 115">
                  <a:extLst>
                    <a:ext uri="{FF2B5EF4-FFF2-40B4-BE49-F238E27FC236}">
                      <a16:creationId xmlns:a16="http://schemas.microsoft.com/office/drawing/2014/main" id="{19971B15-29D8-35C0-3CB1-041E1A90BF3D}"/>
                    </a:ext>
                  </a:extLst>
                </p:cNvPr>
                <p:cNvSpPr/>
                <p:nvPr/>
              </p:nvSpPr>
              <p:spPr bwMode="gray">
                <a:xfrm>
                  <a:off x="4992026" y="3268836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17" name="四角形: 角を丸くする 116">
                  <a:extLst>
                    <a:ext uri="{FF2B5EF4-FFF2-40B4-BE49-F238E27FC236}">
                      <a16:creationId xmlns:a16="http://schemas.microsoft.com/office/drawing/2014/main" id="{1E5E2A79-530E-A8AC-00B0-D4076BCD7B83}"/>
                    </a:ext>
                  </a:extLst>
                </p:cNvPr>
                <p:cNvSpPr/>
                <p:nvPr/>
              </p:nvSpPr>
              <p:spPr bwMode="gray">
                <a:xfrm>
                  <a:off x="4992026" y="3562753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18" name="四角形: 角を丸くする 117">
                  <a:extLst>
                    <a:ext uri="{FF2B5EF4-FFF2-40B4-BE49-F238E27FC236}">
                      <a16:creationId xmlns:a16="http://schemas.microsoft.com/office/drawing/2014/main" id="{FA45A754-311A-B636-B915-1DCC9EE07599}"/>
                    </a:ext>
                  </a:extLst>
                </p:cNvPr>
                <p:cNvSpPr/>
                <p:nvPr/>
              </p:nvSpPr>
              <p:spPr bwMode="gray">
                <a:xfrm>
                  <a:off x="5895941" y="1814251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19" name="四角形: 角を丸くする 118">
                  <a:extLst>
                    <a:ext uri="{FF2B5EF4-FFF2-40B4-BE49-F238E27FC236}">
                      <a16:creationId xmlns:a16="http://schemas.microsoft.com/office/drawing/2014/main" id="{EAA8A133-AB66-E148-814A-F67BB8F69353}"/>
                    </a:ext>
                  </a:extLst>
                </p:cNvPr>
                <p:cNvSpPr/>
                <p:nvPr/>
              </p:nvSpPr>
              <p:spPr bwMode="gray">
                <a:xfrm>
                  <a:off x="5895941" y="2108167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20" name="四角形: 角を丸くする 119">
                  <a:extLst>
                    <a:ext uri="{FF2B5EF4-FFF2-40B4-BE49-F238E27FC236}">
                      <a16:creationId xmlns:a16="http://schemas.microsoft.com/office/drawing/2014/main" id="{2F906D64-1E83-248F-A1E2-CCBE4EBDF3BC}"/>
                    </a:ext>
                  </a:extLst>
                </p:cNvPr>
                <p:cNvSpPr/>
                <p:nvPr/>
              </p:nvSpPr>
              <p:spPr bwMode="gray">
                <a:xfrm>
                  <a:off x="5895941" y="2402084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21" name="四角形: 角を丸くする 120">
                  <a:extLst>
                    <a:ext uri="{FF2B5EF4-FFF2-40B4-BE49-F238E27FC236}">
                      <a16:creationId xmlns:a16="http://schemas.microsoft.com/office/drawing/2014/main" id="{1D6F42AE-650A-0C9E-B04D-8AB5658E1250}"/>
                    </a:ext>
                  </a:extLst>
                </p:cNvPr>
                <p:cNvSpPr/>
                <p:nvPr/>
              </p:nvSpPr>
              <p:spPr bwMode="gray">
                <a:xfrm>
                  <a:off x="5895941" y="2684783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22" name="四角形: 角を丸くする 121">
                  <a:extLst>
                    <a:ext uri="{FF2B5EF4-FFF2-40B4-BE49-F238E27FC236}">
                      <a16:creationId xmlns:a16="http://schemas.microsoft.com/office/drawing/2014/main" id="{23A4ECE1-D18F-D50A-22F3-6CC083A2B60F}"/>
                    </a:ext>
                  </a:extLst>
                </p:cNvPr>
                <p:cNvSpPr/>
                <p:nvPr/>
              </p:nvSpPr>
              <p:spPr bwMode="gray">
                <a:xfrm>
                  <a:off x="5895941" y="3272616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23" name="四角形: 角を丸くする 122">
                  <a:extLst>
                    <a:ext uri="{FF2B5EF4-FFF2-40B4-BE49-F238E27FC236}">
                      <a16:creationId xmlns:a16="http://schemas.microsoft.com/office/drawing/2014/main" id="{2F88E614-1CD6-E40A-C64A-A6FFE07D2BD9}"/>
                    </a:ext>
                  </a:extLst>
                </p:cNvPr>
                <p:cNvSpPr/>
                <p:nvPr/>
              </p:nvSpPr>
              <p:spPr bwMode="gray">
                <a:xfrm>
                  <a:off x="5895941" y="3566533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24" name="四角形: 角を丸くする 123">
                  <a:extLst>
                    <a:ext uri="{FF2B5EF4-FFF2-40B4-BE49-F238E27FC236}">
                      <a16:creationId xmlns:a16="http://schemas.microsoft.com/office/drawing/2014/main" id="{42FAAC93-E130-824E-6400-8C3155F8022A}"/>
                    </a:ext>
                  </a:extLst>
                </p:cNvPr>
                <p:cNvSpPr/>
                <p:nvPr/>
              </p:nvSpPr>
              <p:spPr bwMode="gray">
                <a:xfrm>
                  <a:off x="6799856" y="1818032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27" name="四角形: 角を丸くする 126">
                  <a:extLst>
                    <a:ext uri="{FF2B5EF4-FFF2-40B4-BE49-F238E27FC236}">
                      <a16:creationId xmlns:a16="http://schemas.microsoft.com/office/drawing/2014/main" id="{53FCB2B9-9C69-CE3D-407F-B8C2C4E7A7B9}"/>
                    </a:ext>
                  </a:extLst>
                </p:cNvPr>
                <p:cNvSpPr/>
                <p:nvPr/>
              </p:nvSpPr>
              <p:spPr bwMode="gray">
                <a:xfrm>
                  <a:off x="6799856" y="2405865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29" name="四角形: 角を丸くする 128">
                  <a:extLst>
                    <a:ext uri="{FF2B5EF4-FFF2-40B4-BE49-F238E27FC236}">
                      <a16:creationId xmlns:a16="http://schemas.microsoft.com/office/drawing/2014/main" id="{FB12C55C-C82D-373D-7210-C21CE51A9877}"/>
                    </a:ext>
                  </a:extLst>
                </p:cNvPr>
                <p:cNvSpPr/>
                <p:nvPr/>
              </p:nvSpPr>
              <p:spPr bwMode="gray">
                <a:xfrm>
                  <a:off x="6799856" y="2688564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30" name="四角形: 角を丸くする 129">
                  <a:extLst>
                    <a:ext uri="{FF2B5EF4-FFF2-40B4-BE49-F238E27FC236}">
                      <a16:creationId xmlns:a16="http://schemas.microsoft.com/office/drawing/2014/main" id="{2237BE6D-2D05-15BB-8CB6-E5EEAC0CD4B6}"/>
                    </a:ext>
                  </a:extLst>
                </p:cNvPr>
                <p:cNvSpPr/>
                <p:nvPr/>
              </p:nvSpPr>
              <p:spPr bwMode="gray">
                <a:xfrm>
                  <a:off x="6799856" y="2982480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33" name="四角形: 角を丸くする 132">
                  <a:extLst>
                    <a:ext uri="{FF2B5EF4-FFF2-40B4-BE49-F238E27FC236}">
                      <a16:creationId xmlns:a16="http://schemas.microsoft.com/office/drawing/2014/main" id="{95966264-56B9-A3DE-1C72-C728F51BDDAE}"/>
                    </a:ext>
                  </a:extLst>
                </p:cNvPr>
                <p:cNvSpPr/>
                <p:nvPr/>
              </p:nvSpPr>
              <p:spPr bwMode="gray">
                <a:xfrm>
                  <a:off x="6799856" y="3276397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36" name="四角形: 角を丸くする 135">
                  <a:extLst>
                    <a:ext uri="{FF2B5EF4-FFF2-40B4-BE49-F238E27FC236}">
                      <a16:creationId xmlns:a16="http://schemas.microsoft.com/office/drawing/2014/main" id="{9E2A2B51-98A0-706E-01C7-D7C9C29512E4}"/>
                    </a:ext>
                  </a:extLst>
                </p:cNvPr>
                <p:cNvSpPr/>
                <p:nvPr/>
              </p:nvSpPr>
              <p:spPr bwMode="gray">
                <a:xfrm>
                  <a:off x="6799856" y="3570314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38" name="四角形: 角を丸くする 137">
                  <a:extLst>
                    <a:ext uri="{FF2B5EF4-FFF2-40B4-BE49-F238E27FC236}">
                      <a16:creationId xmlns:a16="http://schemas.microsoft.com/office/drawing/2014/main" id="{48CCA4B4-646E-E354-F598-07BADFADA5B1}"/>
                    </a:ext>
                  </a:extLst>
                </p:cNvPr>
                <p:cNvSpPr/>
                <p:nvPr/>
              </p:nvSpPr>
              <p:spPr bwMode="gray">
                <a:xfrm>
                  <a:off x="7703768" y="1795351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39" name="四角形: 角を丸くする 138">
                  <a:extLst>
                    <a:ext uri="{FF2B5EF4-FFF2-40B4-BE49-F238E27FC236}">
                      <a16:creationId xmlns:a16="http://schemas.microsoft.com/office/drawing/2014/main" id="{E5024A4F-4911-8618-0A90-719572E6C5B9}"/>
                    </a:ext>
                  </a:extLst>
                </p:cNvPr>
                <p:cNvSpPr/>
                <p:nvPr/>
              </p:nvSpPr>
              <p:spPr bwMode="gray">
                <a:xfrm>
                  <a:off x="7703768" y="2089267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40" name="四角形: 角を丸くする 139">
                  <a:extLst>
                    <a:ext uri="{FF2B5EF4-FFF2-40B4-BE49-F238E27FC236}">
                      <a16:creationId xmlns:a16="http://schemas.microsoft.com/office/drawing/2014/main" id="{D35AF198-4A0D-EE1C-6B85-225B3EF30234}"/>
                    </a:ext>
                  </a:extLst>
                </p:cNvPr>
                <p:cNvSpPr/>
                <p:nvPr/>
              </p:nvSpPr>
              <p:spPr bwMode="gray">
                <a:xfrm>
                  <a:off x="7703768" y="2383184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41" name="四角形: 角を丸くする 140">
                  <a:extLst>
                    <a:ext uri="{FF2B5EF4-FFF2-40B4-BE49-F238E27FC236}">
                      <a16:creationId xmlns:a16="http://schemas.microsoft.com/office/drawing/2014/main" id="{BB217667-DB86-5CF3-E7C3-7B80E8ABA19D}"/>
                    </a:ext>
                  </a:extLst>
                </p:cNvPr>
                <p:cNvSpPr/>
                <p:nvPr/>
              </p:nvSpPr>
              <p:spPr bwMode="gray">
                <a:xfrm>
                  <a:off x="7703768" y="2665883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42" name="四角形: 角を丸くする 141">
                  <a:extLst>
                    <a:ext uri="{FF2B5EF4-FFF2-40B4-BE49-F238E27FC236}">
                      <a16:creationId xmlns:a16="http://schemas.microsoft.com/office/drawing/2014/main" id="{C2362662-665C-AF7C-4977-7E994456D09D}"/>
                    </a:ext>
                  </a:extLst>
                </p:cNvPr>
                <p:cNvSpPr/>
                <p:nvPr/>
              </p:nvSpPr>
              <p:spPr bwMode="gray">
                <a:xfrm>
                  <a:off x="7703768" y="2959799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43" name="四角形: 角を丸くする 142">
                  <a:extLst>
                    <a:ext uri="{FF2B5EF4-FFF2-40B4-BE49-F238E27FC236}">
                      <a16:creationId xmlns:a16="http://schemas.microsoft.com/office/drawing/2014/main" id="{55951F4A-B381-34A6-19C4-6F278346BC8D}"/>
                    </a:ext>
                  </a:extLst>
                </p:cNvPr>
                <p:cNvSpPr/>
                <p:nvPr/>
              </p:nvSpPr>
              <p:spPr bwMode="gray">
                <a:xfrm>
                  <a:off x="7703768" y="3253716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44" name="四角形: 角を丸くする 143">
                  <a:extLst>
                    <a:ext uri="{FF2B5EF4-FFF2-40B4-BE49-F238E27FC236}">
                      <a16:creationId xmlns:a16="http://schemas.microsoft.com/office/drawing/2014/main" id="{A892008C-5AAF-35F2-7AED-CF1DDD831796}"/>
                    </a:ext>
                  </a:extLst>
                </p:cNvPr>
                <p:cNvSpPr/>
                <p:nvPr/>
              </p:nvSpPr>
              <p:spPr bwMode="gray">
                <a:xfrm>
                  <a:off x="3184196" y="2673443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45" name="四角形: 角を丸くする 144">
                  <a:extLst>
                    <a:ext uri="{FF2B5EF4-FFF2-40B4-BE49-F238E27FC236}">
                      <a16:creationId xmlns:a16="http://schemas.microsoft.com/office/drawing/2014/main" id="{75D78482-3600-8A80-A15E-0769F658528D}"/>
                    </a:ext>
                  </a:extLst>
                </p:cNvPr>
                <p:cNvSpPr/>
                <p:nvPr/>
              </p:nvSpPr>
              <p:spPr bwMode="gray">
                <a:xfrm>
                  <a:off x="4088111" y="2971139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46" name="四角形: 角を丸くする 145">
                  <a:extLst>
                    <a:ext uri="{FF2B5EF4-FFF2-40B4-BE49-F238E27FC236}">
                      <a16:creationId xmlns:a16="http://schemas.microsoft.com/office/drawing/2014/main" id="{2CB4ABB8-FF58-4E7A-049C-F89E3764B5FA}"/>
                    </a:ext>
                  </a:extLst>
                </p:cNvPr>
                <p:cNvSpPr/>
                <p:nvPr/>
              </p:nvSpPr>
              <p:spPr bwMode="gray">
                <a:xfrm>
                  <a:off x="4992026" y="2104387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47" name="四角形: 角を丸くする 146">
                  <a:extLst>
                    <a:ext uri="{FF2B5EF4-FFF2-40B4-BE49-F238E27FC236}">
                      <a16:creationId xmlns:a16="http://schemas.microsoft.com/office/drawing/2014/main" id="{102D28E3-4DF0-E0B6-FE72-4CA32F2ED55F}"/>
                    </a:ext>
                  </a:extLst>
                </p:cNvPr>
                <p:cNvSpPr/>
                <p:nvPr/>
              </p:nvSpPr>
              <p:spPr bwMode="gray">
                <a:xfrm>
                  <a:off x="5895941" y="2978699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48" name="四角形: 角を丸くする 147">
                  <a:extLst>
                    <a:ext uri="{FF2B5EF4-FFF2-40B4-BE49-F238E27FC236}">
                      <a16:creationId xmlns:a16="http://schemas.microsoft.com/office/drawing/2014/main" id="{A45490D3-B81D-25DA-1619-6AE471A6A9A8}"/>
                    </a:ext>
                  </a:extLst>
                </p:cNvPr>
                <p:cNvSpPr/>
                <p:nvPr/>
              </p:nvSpPr>
              <p:spPr bwMode="gray">
                <a:xfrm>
                  <a:off x="6799856" y="2111948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49" name="四角形: 角を丸くする 148">
                  <a:extLst>
                    <a:ext uri="{FF2B5EF4-FFF2-40B4-BE49-F238E27FC236}">
                      <a16:creationId xmlns:a16="http://schemas.microsoft.com/office/drawing/2014/main" id="{12EB9975-5802-055B-5678-7032AB2657BE}"/>
                    </a:ext>
                  </a:extLst>
                </p:cNvPr>
                <p:cNvSpPr/>
                <p:nvPr/>
              </p:nvSpPr>
              <p:spPr bwMode="gray">
                <a:xfrm>
                  <a:off x="7703768" y="3547633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50" name="四角形: 角を丸くする 149">
                  <a:extLst>
                    <a:ext uri="{FF2B5EF4-FFF2-40B4-BE49-F238E27FC236}">
                      <a16:creationId xmlns:a16="http://schemas.microsoft.com/office/drawing/2014/main" id="{BEA58963-A602-D3D7-A668-2643C289EEC3}"/>
                    </a:ext>
                  </a:extLst>
                </p:cNvPr>
                <p:cNvSpPr/>
                <p:nvPr/>
              </p:nvSpPr>
              <p:spPr bwMode="gray">
                <a:xfrm>
                  <a:off x="2280281" y="1802263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51" name="四角形: 角を丸くする 150">
                  <a:extLst>
                    <a:ext uri="{FF2B5EF4-FFF2-40B4-BE49-F238E27FC236}">
                      <a16:creationId xmlns:a16="http://schemas.microsoft.com/office/drawing/2014/main" id="{4BD67A06-BDF9-E329-5BFE-2CAE2EED8D6B}"/>
                    </a:ext>
                  </a:extLst>
                </p:cNvPr>
                <p:cNvSpPr/>
                <p:nvPr/>
              </p:nvSpPr>
              <p:spPr bwMode="gray">
                <a:xfrm>
                  <a:off x="2280281" y="2096179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52" name="四角形: 角を丸くする 151">
                  <a:extLst>
                    <a:ext uri="{FF2B5EF4-FFF2-40B4-BE49-F238E27FC236}">
                      <a16:creationId xmlns:a16="http://schemas.microsoft.com/office/drawing/2014/main" id="{F45C3D65-8E93-8BA8-626B-DFD438C1C039}"/>
                    </a:ext>
                  </a:extLst>
                </p:cNvPr>
                <p:cNvSpPr/>
                <p:nvPr/>
              </p:nvSpPr>
              <p:spPr bwMode="gray">
                <a:xfrm>
                  <a:off x="2280281" y="2390096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53" name="四角形: 角を丸くする 152">
                  <a:extLst>
                    <a:ext uri="{FF2B5EF4-FFF2-40B4-BE49-F238E27FC236}">
                      <a16:creationId xmlns:a16="http://schemas.microsoft.com/office/drawing/2014/main" id="{B294C66C-84E3-9534-B462-B228B8FC407B}"/>
                    </a:ext>
                  </a:extLst>
                </p:cNvPr>
                <p:cNvSpPr/>
                <p:nvPr/>
              </p:nvSpPr>
              <p:spPr bwMode="gray">
                <a:xfrm>
                  <a:off x="2280281" y="2672795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54" name="四角形: 角を丸くする 153">
                  <a:extLst>
                    <a:ext uri="{FF2B5EF4-FFF2-40B4-BE49-F238E27FC236}">
                      <a16:creationId xmlns:a16="http://schemas.microsoft.com/office/drawing/2014/main" id="{0056CFC0-1E80-A941-B90E-75165A9ADE4C}"/>
                    </a:ext>
                  </a:extLst>
                </p:cNvPr>
                <p:cNvSpPr/>
                <p:nvPr/>
              </p:nvSpPr>
              <p:spPr bwMode="gray">
                <a:xfrm>
                  <a:off x="2280281" y="2966711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55" name="四角形: 角を丸くする 154">
                  <a:extLst>
                    <a:ext uri="{FF2B5EF4-FFF2-40B4-BE49-F238E27FC236}">
                      <a16:creationId xmlns:a16="http://schemas.microsoft.com/office/drawing/2014/main" id="{E33960A9-4A5D-2A4D-49D7-77CC69AF791B}"/>
                    </a:ext>
                  </a:extLst>
                </p:cNvPr>
                <p:cNvSpPr/>
                <p:nvPr/>
              </p:nvSpPr>
              <p:spPr bwMode="gray">
                <a:xfrm>
                  <a:off x="2280281" y="3260628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56" name="四角形: 角を丸くする 155">
                  <a:extLst>
                    <a:ext uri="{FF2B5EF4-FFF2-40B4-BE49-F238E27FC236}">
                      <a16:creationId xmlns:a16="http://schemas.microsoft.com/office/drawing/2014/main" id="{D33CDC80-4A95-AFAC-64B4-31B5F82514D4}"/>
                    </a:ext>
                  </a:extLst>
                </p:cNvPr>
                <p:cNvSpPr/>
                <p:nvPr/>
              </p:nvSpPr>
              <p:spPr bwMode="gray">
                <a:xfrm>
                  <a:off x="2280281" y="3554545"/>
                  <a:ext cx="643812" cy="242596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</p:grpSp>
          <p:grpSp>
            <p:nvGrpSpPr>
              <p:cNvPr id="49" name="グループ化 48">
                <a:extLst>
                  <a:ext uri="{FF2B5EF4-FFF2-40B4-BE49-F238E27FC236}">
                    <a16:creationId xmlns:a16="http://schemas.microsoft.com/office/drawing/2014/main" id="{B60AE5BA-19F4-1F9B-4127-FA981491400C}"/>
                  </a:ext>
                </a:extLst>
              </p:cNvPr>
              <p:cNvGrpSpPr/>
              <p:nvPr/>
            </p:nvGrpSpPr>
            <p:grpSpPr>
              <a:xfrm>
                <a:off x="2249895" y="1656000"/>
                <a:ext cx="6337016" cy="288379"/>
                <a:chOff x="2249895" y="1750270"/>
                <a:chExt cx="6337016" cy="288379"/>
              </a:xfrm>
            </p:grpSpPr>
            <p:sp>
              <p:nvSpPr>
                <p:cNvPr id="14" name="テキスト ボックス 13">
                  <a:extLst>
                    <a:ext uri="{FF2B5EF4-FFF2-40B4-BE49-F238E27FC236}">
                      <a16:creationId xmlns:a16="http://schemas.microsoft.com/office/drawing/2014/main" id="{3D26E613-1578-3116-4963-BFEA3A2286CB}"/>
                    </a:ext>
                  </a:extLst>
                </p:cNvPr>
                <p:cNvSpPr txBox="1"/>
                <p:nvPr/>
              </p:nvSpPr>
              <p:spPr bwMode="auto">
                <a:xfrm>
                  <a:off x="3094700" y="1753010"/>
                  <a:ext cx="871313" cy="279447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none" rtlCol="0" anchor="ctr">
                  <a:noAutofit/>
                </a:bodyPr>
                <a:lstStyle/>
                <a:p>
                  <a:pPr algn="ctr" fontAlgn="base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1" lang="ja-JP" altLang="en-US" sz="1400" b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調達性</a:t>
                  </a:r>
                </a:p>
              </p:txBody>
            </p:sp>
            <p:sp>
              <p:nvSpPr>
                <p:cNvPr id="17" name="テキスト ボックス 16">
                  <a:extLst>
                    <a:ext uri="{FF2B5EF4-FFF2-40B4-BE49-F238E27FC236}">
                      <a16:creationId xmlns:a16="http://schemas.microsoft.com/office/drawing/2014/main" id="{9F4670C8-799B-4666-9C46-B5BAD1F469B5}"/>
                    </a:ext>
                  </a:extLst>
                </p:cNvPr>
                <p:cNvSpPr txBox="1"/>
                <p:nvPr/>
              </p:nvSpPr>
              <p:spPr bwMode="auto">
                <a:xfrm>
                  <a:off x="3983874" y="1759202"/>
                  <a:ext cx="856887" cy="279447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none" rtlCol="0" anchor="ctr">
                  <a:noAutofit/>
                </a:bodyPr>
                <a:lstStyle/>
                <a:p>
                  <a:pPr algn="ctr" fontAlgn="base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1" lang="ja-JP" altLang="en-US" sz="1400" b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調達コスト</a:t>
                  </a:r>
                </a:p>
              </p:txBody>
            </p:sp>
            <p:sp>
              <p:nvSpPr>
                <p:cNvPr id="19" name="テキスト ボックス 18">
                  <a:extLst>
                    <a:ext uri="{FF2B5EF4-FFF2-40B4-BE49-F238E27FC236}">
                      <a16:creationId xmlns:a16="http://schemas.microsoft.com/office/drawing/2014/main" id="{49E58700-B09D-8478-A7AB-4246648100E5}"/>
                    </a:ext>
                  </a:extLst>
                </p:cNvPr>
                <p:cNvSpPr txBox="1"/>
                <p:nvPr/>
              </p:nvSpPr>
              <p:spPr bwMode="auto">
                <a:xfrm>
                  <a:off x="4885098" y="1755968"/>
                  <a:ext cx="856887" cy="279447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none" rtlCol="0" anchor="ctr">
                  <a:noAutofit/>
                </a:bodyPr>
                <a:lstStyle/>
                <a:p>
                  <a:pPr algn="ctr" fontAlgn="base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ja-JP" altLang="en-US" sz="1400" b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実装性</a:t>
                  </a:r>
                  <a:endParaRPr kumimoji="1" lang="ja-JP" alt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20" name="テキスト ボックス 19">
                  <a:extLst>
                    <a:ext uri="{FF2B5EF4-FFF2-40B4-BE49-F238E27FC236}">
                      <a16:creationId xmlns:a16="http://schemas.microsoft.com/office/drawing/2014/main" id="{1BF4CCCA-BB6B-960F-863A-7819669D94C9}"/>
                    </a:ext>
                  </a:extLst>
                </p:cNvPr>
                <p:cNvSpPr txBox="1"/>
                <p:nvPr/>
              </p:nvSpPr>
              <p:spPr bwMode="auto">
                <a:xfrm>
                  <a:off x="5720129" y="1750926"/>
                  <a:ext cx="987844" cy="279447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none" rtlCol="0" anchor="ctr">
                  <a:noAutofit/>
                </a:bodyPr>
                <a:lstStyle/>
                <a:p>
                  <a:pPr algn="ctr" fontAlgn="base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ja-JP" altLang="en-US" sz="1400" b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生産性</a:t>
                  </a:r>
                  <a:endParaRPr kumimoji="1" lang="ja-JP" alt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23" name="テキスト ボックス 22">
                  <a:extLst>
                    <a:ext uri="{FF2B5EF4-FFF2-40B4-BE49-F238E27FC236}">
                      <a16:creationId xmlns:a16="http://schemas.microsoft.com/office/drawing/2014/main" id="{29735F51-9D79-3B57-7347-8CF5FDE0F0BC}"/>
                    </a:ext>
                  </a:extLst>
                </p:cNvPr>
                <p:cNvSpPr txBox="1"/>
                <p:nvPr/>
              </p:nvSpPr>
              <p:spPr bwMode="auto">
                <a:xfrm>
                  <a:off x="6820749" y="1755312"/>
                  <a:ext cx="599166" cy="279447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none" rtlCol="0" anchor="ctr">
                  <a:noAutofit/>
                </a:bodyPr>
                <a:lstStyle/>
                <a:p>
                  <a:pPr algn="ctr" fontAlgn="base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ja-JP" altLang="en-US" sz="1400" b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信頼性</a:t>
                  </a:r>
                  <a:endParaRPr kumimoji="1" lang="ja-JP" alt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24" name="テキスト ボックス 23">
                  <a:extLst>
                    <a:ext uri="{FF2B5EF4-FFF2-40B4-BE49-F238E27FC236}">
                      <a16:creationId xmlns:a16="http://schemas.microsoft.com/office/drawing/2014/main" id="{0074FB7F-F93B-AFB8-217A-9D5F0FE90517}"/>
                    </a:ext>
                  </a:extLst>
                </p:cNvPr>
                <p:cNvSpPr txBox="1"/>
                <p:nvPr/>
              </p:nvSpPr>
              <p:spPr bwMode="auto">
                <a:xfrm>
                  <a:off x="7599064" y="1750270"/>
                  <a:ext cx="987847" cy="279447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none" rtlCol="0" anchor="ctr">
                  <a:noAutofit/>
                </a:bodyPr>
                <a:lstStyle/>
                <a:p>
                  <a:pPr algn="ctr" fontAlgn="base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ja-JP" altLang="en-US" sz="1400" b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サービス性</a:t>
                  </a:r>
                  <a:endParaRPr kumimoji="1" lang="ja-JP" alt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25" name="テキスト ボックス 24">
                  <a:extLst>
                    <a:ext uri="{FF2B5EF4-FFF2-40B4-BE49-F238E27FC236}">
                      <a16:creationId xmlns:a16="http://schemas.microsoft.com/office/drawing/2014/main" id="{E4B12E80-4402-4859-124E-CA58B8D13A56}"/>
                    </a:ext>
                  </a:extLst>
                </p:cNvPr>
                <p:cNvSpPr txBox="1"/>
                <p:nvPr/>
              </p:nvSpPr>
              <p:spPr bwMode="auto">
                <a:xfrm>
                  <a:off x="2249895" y="1753009"/>
                  <a:ext cx="677618" cy="279447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none" rtlCol="0" anchor="ctr">
                  <a:noAutofit/>
                </a:bodyPr>
                <a:lstStyle/>
                <a:p>
                  <a:pPr algn="ctr" fontAlgn="base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1" lang="ja-JP" altLang="en-US" sz="1400" b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性能</a:t>
                  </a:r>
                </a:p>
              </p:txBody>
            </p:sp>
          </p:grpSp>
        </p:grpSp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019615C8-5C45-5D74-D4CC-D97525720D3B}"/>
                </a:ext>
              </a:extLst>
            </p:cNvPr>
            <p:cNvSpPr txBox="1"/>
            <p:nvPr/>
          </p:nvSpPr>
          <p:spPr bwMode="auto">
            <a:xfrm>
              <a:off x="1939909" y="1663755"/>
              <a:ext cx="504577" cy="318000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none" rtlCol="0" anchor="t">
              <a:noAutofit/>
            </a:bodyPr>
            <a:lstStyle/>
            <a:p>
              <a:pPr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ja-JP" altLang="en-US" sz="11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役割：</a:t>
              </a:r>
            </a:p>
          </p:txBody>
        </p:sp>
      </p:grp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9E280D3-8031-BD2E-0839-31D938F5A9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AD074CE-64D1-C231-B77D-911C1E6A6F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© 2018 PLM Revolution Inc.</a:t>
            </a:r>
            <a:endParaRPr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C13852D-2922-3391-115C-BCCE98C51BE0}"/>
              </a:ext>
            </a:extLst>
          </p:cNvPr>
          <p:cNvSpPr txBox="1"/>
          <p:nvPr/>
        </p:nvSpPr>
        <p:spPr bwMode="auto">
          <a:xfrm>
            <a:off x="338328" y="64008"/>
            <a:ext cx="3338126" cy="411480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ctr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製品開発業務の</a:t>
            </a:r>
            <a:r>
              <a:rPr kumimoji="1" lang="ja-JP" altLang="en-US" sz="2300" b="1" dirty="0">
                <a:solidFill>
                  <a:schemeClr val="accent4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自動化</a:t>
            </a:r>
            <a:r>
              <a:rPr kumimoji="1" lang="ja-JP" altLang="en-US" sz="2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（例）</a:t>
            </a:r>
            <a:endParaRPr kumimoji="1" lang="ja-JP" altLang="en-US" sz="2300" dirty="0">
              <a:solidFill>
                <a:schemeClr val="accent4">
                  <a:lumMod val="25000"/>
                  <a:lumOff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D8055F2-9BEF-95BE-7E2F-41A100D57C12}"/>
              </a:ext>
            </a:extLst>
          </p:cNvPr>
          <p:cNvSpPr txBox="1"/>
          <p:nvPr/>
        </p:nvSpPr>
        <p:spPr bwMode="auto">
          <a:xfrm>
            <a:off x="416267" y="631253"/>
            <a:ext cx="11577937" cy="411480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7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製品コンセプトと役割の異なる関係部門間に生じる</a:t>
            </a:r>
            <a:r>
              <a:rPr lang="ja-JP" altLang="en-US" sz="1700" b="1" dirty="0">
                <a:solidFill>
                  <a:schemeClr val="accent2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トレードオフ状況の調整結果</a:t>
            </a:r>
            <a:r>
              <a:rPr lang="ja-JP" altLang="en-US" sz="17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を判断根拠とした自動化（例）</a:t>
            </a:r>
            <a:endParaRPr kumimoji="1" lang="ja-JP" altLang="en-US" sz="1700" b="1" dirty="0">
              <a:solidFill>
                <a:schemeClr val="accent1">
                  <a:lumMod val="90000"/>
                  <a:lumOff val="1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CC2F5DF3-773B-8A3B-0257-8EAB66DD2ADD}"/>
              </a:ext>
            </a:extLst>
          </p:cNvPr>
          <p:cNvSpPr/>
          <p:nvPr/>
        </p:nvSpPr>
        <p:spPr bwMode="gray">
          <a:xfrm>
            <a:off x="10618526" y="2608483"/>
            <a:ext cx="1044646" cy="762291"/>
          </a:xfrm>
          <a:prstGeom prst="ellipse">
            <a:avLst/>
          </a:prstGeom>
          <a:solidFill>
            <a:schemeClr val="accent2">
              <a:lumMod val="90000"/>
              <a:lumOff val="10000"/>
            </a:schemeClr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選定部品</a:t>
            </a: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36B90DC0-CFCC-3DF3-6133-2671062020D1}"/>
              </a:ext>
            </a:extLst>
          </p:cNvPr>
          <p:cNvSpPr txBox="1"/>
          <p:nvPr/>
        </p:nvSpPr>
        <p:spPr bwMode="auto">
          <a:xfrm>
            <a:off x="1966716" y="4055934"/>
            <a:ext cx="5881636" cy="664521"/>
          </a:xfrm>
          <a:prstGeom prst="rect">
            <a:avLst/>
          </a:prstGeom>
          <a:noFill/>
          <a:ln w="9525">
            <a:noFill/>
          </a:ln>
        </p:spPr>
        <p:txBody>
          <a:bodyPr vert="horz" wrap="square" rtlCol="0" anchor="t">
            <a:no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400" b="1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コンセプト１：フラッグシップとなる 小型／高性能モデル</a:t>
            </a:r>
            <a:endParaRPr kumimoji="1" lang="en-US" altLang="ja-JP" sz="1400" b="1" dirty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solidFill>
                  <a:schemeClr val="accent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コンセプト２：低価格のグローバルモデル</a:t>
            </a:r>
            <a:endParaRPr lang="en-US" altLang="ja-JP" sz="1400" b="1" dirty="0">
              <a:solidFill>
                <a:schemeClr val="accent1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solidFill>
                  <a:schemeClr val="accent4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コンセプト３：とにかく壊れない堅牢なモデル</a:t>
            </a:r>
            <a:endParaRPr lang="en-US" altLang="ja-JP" sz="1400" b="1" dirty="0">
              <a:solidFill>
                <a:schemeClr val="accent4">
                  <a:lumMod val="90000"/>
                  <a:lumOff val="1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103" name="コネクタ: カギ線 102">
            <a:extLst>
              <a:ext uri="{FF2B5EF4-FFF2-40B4-BE49-F238E27FC236}">
                <a16:creationId xmlns:a16="http://schemas.microsoft.com/office/drawing/2014/main" id="{1C31A970-D065-F725-DF27-9D53F8D4014B}"/>
              </a:ext>
            </a:extLst>
          </p:cNvPr>
          <p:cNvCxnSpPr>
            <a:cxnSpLocks/>
            <a:stCxn id="101" idx="2"/>
            <a:endCxn id="74" idx="1"/>
          </p:cNvCxnSpPr>
          <p:nvPr/>
        </p:nvCxnSpPr>
        <p:spPr bwMode="gray">
          <a:xfrm rot="16200000" flipH="1">
            <a:off x="1291863" y="3713341"/>
            <a:ext cx="336995" cy="1012712"/>
          </a:xfrm>
          <a:prstGeom prst="bentConnector2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00796714-81CA-74CC-CC1F-A3F62A157D22}"/>
              </a:ext>
            </a:extLst>
          </p:cNvPr>
          <p:cNvSpPr txBox="1"/>
          <p:nvPr/>
        </p:nvSpPr>
        <p:spPr bwMode="auto">
          <a:xfrm>
            <a:off x="9487285" y="1393523"/>
            <a:ext cx="2232462" cy="502975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回路図データの利用により</a:t>
            </a:r>
            <a:endParaRPr kumimoji="1"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 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部品表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の</a:t>
            </a:r>
            <a:r>
              <a:rPr kumimoji="1" lang="ja-JP" altLang="en-US" sz="1200" b="1" dirty="0">
                <a:solidFill>
                  <a:schemeClr val="accent4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自動生成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も可能</a:t>
            </a:r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F38DE80E-1DE1-CEAE-3AF0-EF0F1E2886A8}"/>
              </a:ext>
            </a:extLst>
          </p:cNvPr>
          <p:cNvSpPr txBox="1"/>
          <p:nvPr/>
        </p:nvSpPr>
        <p:spPr bwMode="auto">
          <a:xfrm>
            <a:off x="538244" y="5906252"/>
            <a:ext cx="11115514" cy="64680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85000"/>
              </a:schemeClr>
            </a:solidFill>
          </a:ln>
        </p:spPr>
        <p:txBody>
          <a:bodyPr vert="horz" wrap="square" rtlCol="0" anchor="ctr">
            <a:noAutofit/>
          </a:bodyPr>
          <a:lstStyle/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■ 上流工程の負担を増やすことなく</a:t>
            </a:r>
            <a:r>
              <a:rPr lang="ja-JP" altLang="en-US" sz="12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「はじめから全体で最適化された部品の選定」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が可能なため </a:t>
            </a:r>
            <a:r>
              <a:rPr lang="ja-JP" altLang="en-US" sz="1200" b="1" dirty="0">
                <a:solidFill>
                  <a:schemeClr val="accent4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手戻りの削減や効率／精度の改革が可能</a:t>
            </a:r>
            <a:endParaRPr lang="en-US" altLang="ja-JP" sz="1200" b="1" dirty="0">
              <a:solidFill>
                <a:schemeClr val="accent4">
                  <a:lumMod val="90000"/>
                  <a:lumOff val="1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■ 判断根拠の管理を関連部門扱いとすることで、</a:t>
            </a:r>
            <a:r>
              <a:rPr lang="ja-JP" altLang="en-US" sz="12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利用者は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技術／規定／運用</a:t>
            </a:r>
            <a:r>
              <a:rPr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‥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等の変化を意識することなく</a:t>
            </a:r>
            <a:r>
              <a:rPr lang="ja-JP" altLang="en-US" sz="1200" b="1" dirty="0">
                <a:solidFill>
                  <a:schemeClr val="accent4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誰もがベテランの知見を活かした成果出力が可能</a:t>
            </a:r>
            <a:endParaRPr lang="en-US" altLang="ja-JP" sz="1200" b="1" dirty="0">
              <a:solidFill>
                <a:schemeClr val="accent4">
                  <a:lumMod val="90000"/>
                  <a:lumOff val="1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■</a:t>
            </a:r>
            <a:r>
              <a:rPr lang="ja-JP" altLang="en-US" sz="1200" b="1" dirty="0">
                <a:solidFill>
                  <a:schemeClr val="accent4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判断結果の間違いは判断根拠情報の</a:t>
            </a:r>
            <a:r>
              <a:rPr lang="ja-JP" altLang="en-US" sz="12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設定ミス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か判断結果テーブルの</a:t>
            </a:r>
            <a:r>
              <a:rPr lang="ja-JP" altLang="en-US" sz="12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登録ミスにより生じる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が、継続的なメンテナンスにより</a:t>
            </a:r>
            <a:r>
              <a:rPr lang="ja-JP" altLang="en-US" sz="1200" b="1" dirty="0">
                <a:solidFill>
                  <a:schemeClr val="accent4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判断精度の高位安定化が図れる</a:t>
            </a:r>
            <a:endParaRPr lang="en-US" altLang="ja-JP" sz="1200" b="1" dirty="0">
              <a:solidFill>
                <a:schemeClr val="accent4">
                  <a:lumMod val="90000"/>
                  <a:lumOff val="1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DFF3BF5-417D-6D77-4BD5-B60231823611}"/>
              </a:ext>
            </a:extLst>
          </p:cNvPr>
          <p:cNvSpPr txBox="1"/>
          <p:nvPr/>
        </p:nvSpPr>
        <p:spPr bwMode="auto">
          <a:xfrm>
            <a:off x="2043160" y="4764404"/>
            <a:ext cx="6557619" cy="288000"/>
          </a:xfrm>
          <a:prstGeom prst="rect">
            <a:avLst/>
          </a:prstGeom>
          <a:solidFill>
            <a:schemeClr val="accent5">
              <a:lumMod val="10000"/>
              <a:lumOff val="90000"/>
            </a:schemeClr>
          </a:solidFill>
          <a:ln w="41275">
            <a:noFill/>
          </a:ln>
        </p:spPr>
        <p:txBody>
          <a:bodyPr vert="horz" wrap="square" rtlCol="0" anchor="ctr">
            <a:noAutofit/>
          </a:bodyPr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7307BEEC-57F0-41A5-6B8B-073D15A6D351}"/>
              </a:ext>
            </a:extLst>
          </p:cNvPr>
          <p:cNvSpPr txBox="1"/>
          <p:nvPr/>
        </p:nvSpPr>
        <p:spPr bwMode="auto">
          <a:xfrm>
            <a:off x="2042961" y="5257523"/>
            <a:ext cx="6557619" cy="288000"/>
          </a:xfrm>
          <a:prstGeom prst="rect">
            <a:avLst/>
          </a:prstGeom>
          <a:solidFill>
            <a:schemeClr val="accent5">
              <a:lumMod val="25000"/>
              <a:lumOff val="75000"/>
            </a:schemeClr>
          </a:solidFill>
          <a:ln w="41275">
            <a:noFill/>
          </a:ln>
        </p:spPr>
        <p:txBody>
          <a:bodyPr vert="horz" wrap="square" rtlCol="0" anchor="t">
            <a:noAutofit/>
          </a:bodyPr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97" name="直線矢印コネクタ 96">
            <a:extLst>
              <a:ext uri="{FF2B5EF4-FFF2-40B4-BE49-F238E27FC236}">
                <a16:creationId xmlns:a16="http://schemas.microsoft.com/office/drawing/2014/main" id="{B1BC3C4C-E7E3-B3CB-BBAE-C5BB99149D15}"/>
              </a:ext>
            </a:extLst>
          </p:cNvPr>
          <p:cNvCxnSpPr>
            <a:cxnSpLocks/>
            <a:stCxn id="6" idx="2"/>
            <a:endCxn id="91" idx="0"/>
          </p:cNvCxnSpPr>
          <p:nvPr/>
        </p:nvCxnSpPr>
        <p:spPr bwMode="gray">
          <a:xfrm flipH="1">
            <a:off x="5321771" y="5052404"/>
            <a:ext cx="199" cy="205119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prstDash val="solid"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四角形: 角を丸くする 89">
            <a:extLst>
              <a:ext uri="{FF2B5EF4-FFF2-40B4-BE49-F238E27FC236}">
                <a16:creationId xmlns:a16="http://schemas.microsoft.com/office/drawing/2014/main" id="{C4CD9E6B-0F49-AE06-3343-CAF42C9FEC60}"/>
              </a:ext>
            </a:extLst>
          </p:cNvPr>
          <p:cNvSpPr/>
          <p:nvPr/>
        </p:nvSpPr>
        <p:spPr bwMode="gray">
          <a:xfrm>
            <a:off x="8982645" y="1926968"/>
            <a:ext cx="504576" cy="2124231"/>
          </a:xfrm>
          <a:prstGeom prst="roundRect">
            <a:avLst/>
          </a:prstGeom>
          <a:solidFill>
            <a:schemeClr val="accent5">
              <a:lumMod val="75000"/>
              <a:lumOff val="25000"/>
            </a:schemeClr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考</a:t>
            </a:r>
            <a:endParaRPr kumimoji="1" lang="en-US" altLang="ja-JP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え</a:t>
            </a:r>
            <a:endParaRPr kumimoji="1" lang="en-US" altLang="ja-JP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方</a:t>
            </a:r>
            <a:endParaRPr kumimoji="1" lang="en-US" altLang="ja-JP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デ</a:t>
            </a:r>
            <a:endParaRPr kumimoji="1" lang="en-US" altLang="ja-JP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｜</a:t>
            </a:r>
            <a:endParaRPr kumimoji="1" lang="en-US" altLang="ja-JP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タ</a:t>
            </a:r>
            <a:endParaRPr kumimoji="1" lang="en-US" altLang="ja-JP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生</a:t>
            </a:r>
            <a:endParaRPr kumimoji="1" lang="en-US" altLang="ja-JP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成</a:t>
            </a:r>
          </a:p>
        </p:txBody>
      </p:sp>
      <p:cxnSp>
        <p:nvCxnSpPr>
          <p:cNvPr id="125" name="直線矢印コネクタ 124">
            <a:extLst>
              <a:ext uri="{FF2B5EF4-FFF2-40B4-BE49-F238E27FC236}">
                <a16:creationId xmlns:a16="http://schemas.microsoft.com/office/drawing/2014/main" id="{9A92BEE3-5071-1FB6-2E7F-E928E7EDABB2}"/>
              </a:ext>
            </a:extLst>
          </p:cNvPr>
          <p:cNvCxnSpPr>
            <a:cxnSpLocks/>
            <a:stCxn id="90" idx="3"/>
            <a:endCxn id="135" idx="1"/>
          </p:cNvCxnSpPr>
          <p:nvPr/>
        </p:nvCxnSpPr>
        <p:spPr bwMode="gray">
          <a:xfrm>
            <a:off x="9487221" y="2989084"/>
            <a:ext cx="308651" cy="0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prstDash val="solid"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四角形: 角を丸くする 125">
            <a:extLst>
              <a:ext uri="{FF2B5EF4-FFF2-40B4-BE49-F238E27FC236}">
                <a16:creationId xmlns:a16="http://schemas.microsoft.com/office/drawing/2014/main" id="{54AAC5D6-2EE8-8749-924D-249AABD00C89}"/>
              </a:ext>
            </a:extLst>
          </p:cNvPr>
          <p:cNvSpPr/>
          <p:nvPr/>
        </p:nvSpPr>
        <p:spPr bwMode="gray">
          <a:xfrm>
            <a:off x="8982446" y="4339152"/>
            <a:ext cx="504576" cy="1282903"/>
          </a:xfrm>
          <a:prstGeom prst="roundRect">
            <a:avLst/>
          </a:prstGeom>
          <a:solidFill>
            <a:schemeClr val="accent5">
              <a:lumMod val="50000"/>
              <a:lumOff val="50000"/>
            </a:schemeClr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自己判断</a:t>
            </a:r>
            <a:r>
              <a:rPr kumimoji="1" lang="en-US" altLang="ja-JP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AI</a:t>
            </a:r>
          </a:p>
        </p:txBody>
      </p:sp>
      <p:cxnSp>
        <p:nvCxnSpPr>
          <p:cNvPr id="128" name="直線矢印コネクタ 127">
            <a:extLst>
              <a:ext uri="{FF2B5EF4-FFF2-40B4-BE49-F238E27FC236}">
                <a16:creationId xmlns:a16="http://schemas.microsoft.com/office/drawing/2014/main" id="{0A1DEE70-DDBC-4DE8-423A-9E795402D908}"/>
              </a:ext>
            </a:extLst>
          </p:cNvPr>
          <p:cNvCxnSpPr>
            <a:cxnSpLocks/>
          </p:cNvCxnSpPr>
          <p:nvPr/>
        </p:nvCxnSpPr>
        <p:spPr bwMode="gray">
          <a:xfrm>
            <a:off x="8600580" y="5401526"/>
            <a:ext cx="381866" cy="0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prstDash val="solid"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直線矢印コネクタ 130">
            <a:extLst>
              <a:ext uri="{FF2B5EF4-FFF2-40B4-BE49-F238E27FC236}">
                <a16:creationId xmlns:a16="http://schemas.microsoft.com/office/drawing/2014/main" id="{5560CC35-7C83-218E-7F63-9ACC9BF4988B}"/>
              </a:ext>
            </a:extLst>
          </p:cNvPr>
          <p:cNvCxnSpPr>
            <a:cxnSpLocks/>
            <a:stCxn id="126" idx="0"/>
            <a:endCxn id="90" idx="2"/>
          </p:cNvCxnSpPr>
          <p:nvPr/>
        </p:nvCxnSpPr>
        <p:spPr bwMode="gray">
          <a:xfrm flipV="1">
            <a:off x="9234734" y="4051199"/>
            <a:ext cx="199" cy="287953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prstDash val="solid"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9A41F82F-3609-F4CD-836B-94DC0B81E2F2}"/>
              </a:ext>
            </a:extLst>
          </p:cNvPr>
          <p:cNvGrpSpPr/>
          <p:nvPr/>
        </p:nvGrpSpPr>
        <p:grpSpPr>
          <a:xfrm>
            <a:off x="8626200" y="1926969"/>
            <a:ext cx="342900" cy="2124233"/>
            <a:chOff x="8626200" y="1740215"/>
            <a:chExt cx="342900" cy="2124233"/>
          </a:xfrm>
        </p:grpSpPr>
        <p:sp>
          <p:nvSpPr>
            <p:cNvPr id="132" name="二等辺三角形 131">
              <a:extLst>
                <a:ext uri="{FF2B5EF4-FFF2-40B4-BE49-F238E27FC236}">
                  <a16:creationId xmlns:a16="http://schemas.microsoft.com/office/drawing/2014/main" id="{9C33AAFE-83E4-5FA9-64D6-1ADADE58076D}"/>
                </a:ext>
              </a:extLst>
            </p:cNvPr>
            <p:cNvSpPr/>
            <p:nvPr/>
          </p:nvSpPr>
          <p:spPr bwMode="gray">
            <a:xfrm rot="5400000">
              <a:off x="7711548" y="2669832"/>
              <a:ext cx="2124233" cy="264999"/>
            </a:xfrm>
            <a:prstGeom prst="triangle">
              <a:avLst/>
            </a:prstGeom>
            <a:gradFill>
              <a:gsLst>
                <a:gs pos="0">
                  <a:schemeClr val="accent5">
                    <a:lumMod val="75000"/>
                    <a:lumOff val="25000"/>
                  </a:schemeClr>
                </a:gs>
                <a:gs pos="31000">
                  <a:schemeClr val="accent5">
                    <a:lumMod val="75000"/>
                    <a:lumOff val="25000"/>
                  </a:schemeClr>
                </a:gs>
                <a:gs pos="69000">
                  <a:schemeClr val="accent5">
                    <a:lumMod val="25000"/>
                    <a:lumOff val="75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12700">
              <a:noFill/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" name="テキスト ボックス 133">
              <a:extLst>
                <a:ext uri="{FF2B5EF4-FFF2-40B4-BE49-F238E27FC236}">
                  <a16:creationId xmlns:a16="http://schemas.microsoft.com/office/drawing/2014/main" id="{AA754665-E28F-BAB8-DF98-15AF5FAD409D}"/>
                </a:ext>
              </a:extLst>
            </p:cNvPr>
            <p:cNvSpPr txBox="1"/>
            <p:nvPr/>
          </p:nvSpPr>
          <p:spPr bwMode="auto">
            <a:xfrm>
              <a:off x="8626200" y="2558796"/>
              <a:ext cx="342900" cy="576241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eaVert" wrap="none" rtlCol="0" anchor="t">
              <a:noAutofit/>
            </a:bodyPr>
            <a:lstStyle/>
            <a:p>
              <a:pPr algn="l"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ja-JP" alt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反映</a:t>
              </a:r>
            </a:p>
          </p:txBody>
        </p:sp>
      </p:grpSp>
      <p:sp>
        <p:nvSpPr>
          <p:cNvPr id="135" name="四角形: 角を丸くする 134">
            <a:extLst>
              <a:ext uri="{FF2B5EF4-FFF2-40B4-BE49-F238E27FC236}">
                <a16:creationId xmlns:a16="http://schemas.microsoft.com/office/drawing/2014/main" id="{61C42734-BB37-70A3-A22A-9AD5C369B97B}"/>
              </a:ext>
            </a:extLst>
          </p:cNvPr>
          <p:cNvSpPr/>
          <p:nvPr/>
        </p:nvSpPr>
        <p:spPr bwMode="gray">
          <a:xfrm>
            <a:off x="9795872" y="1926968"/>
            <a:ext cx="504576" cy="2124231"/>
          </a:xfrm>
          <a:prstGeom prst="roundRect">
            <a:avLst/>
          </a:prstGeom>
          <a:solidFill>
            <a:schemeClr val="accent5">
              <a:lumMod val="90000"/>
              <a:lumOff val="10000"/>
            </a:schemeClr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判断結果テ｜ブル</a:t>
            </a:r>
          </a:p>
        </p:txBody>
      </p:sp>
      <p:cxnSp>
        <p:nvCxnSpPr>
          <p:cNvPr id="137" name="直線矢印コネクタ 136">
            <a:extLst>
              <a:ext uri="{FF2B5EF4-FFF2-40B4-BE49-F238E27FC236}">
                <a16:creationId xmlns:a16="http://schemas.microsoft.com/office/drawing/2014/main" id="{D44D390F-40AD-AFCE-B1DF-6374010B5819}"/>
              </a:ext>
            </a:extLst>
          </p:cNvPr>
          <p:cNvCxnSpPr>
            <a:cxnSpLocks/>
            <a:stCxn id="135" idx="3"/>
            <a:endCxn id="16" idx="2"/>
          </p:cNvCxnSpPr>
          <p:nvPr/>
        </p:nvCxnSpPr>
        <p:spPr bwMode="gray">
          <a:xfrm>
            <a:off x="10300448" y="2989084"/>
            <a:ext cx="318078" cy="545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prstDash val="solid"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0" name="グループ化 159">
            <a:extLst>
              <a:ext uri="{FF2B5EF4-FFF2-40B4-BE49-F238E27FC236}">
                <a16:creationId xmlns:a16="http://schemas.microsoft.com/office/drawing/2014/main" id="{6900FA39-E3E0-CD54-2477-E3CB54840538}"/>
              </a:ext>
            </a:extLst>
          </p:cNvPr>
          <p:cNvGrpSpPr/>
          <p:nvPr/>
        </p:nvGrpSpPr>
        <p:grpSpPr>
          <a:xfrm>
            <a:off x="418256" y="1541282"/>
            <a:ext cx="1146492" cy="2509918"/>
            <a:chOff x="418256" y="1354528"/>
            <a:chExt cx="1146492" cy="2509918"/>
          </a:xfrm>
        </p:grpSpPr>
        <p:sp>
          <p:nvSpPr>
            <p:cNvPr id="76" name="テキスト ボックス 75">
              <a:extLst>
                <a:ext uri="{FF2B5EF4-FFF2-40B4-BE49-F238E27FC236}">
                  <a16:creationId xmlns:a16="http://schemas.microsoft.com/office/drawing/2014/main" id="{19C162F7-9D6F-BCAF-08BD-13F8C1B2D691}"/>
                </a:ext>
              </a:extLst>
            </p:cNvPr>
            <p:cNvSpPr txBox="1"/>
            <p:nvPr/>
          </p:nvSpPr>
          <p:spPr bwMode="auto">
            <a:xfrm>
              <a:off x="418256" y="1354528"/>
              <a:ext cx="1146492" cy="325651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none" rtlCol="0" anchor="t">
              <a:noAutofit/>
            </a:bodyPr>
            <a:lstStyle/>
            <a:p>
              <a:pPr algn="ctr"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ja-JP" altLang="en-US" sz="1400" b="1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コンセプト</a:t>
              </a:r>
              <a:endPara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EC6FF85D-43E7-F1FA-CAB2-3E599766D67F}"/>
                </a:ext>
              </a:extLst>
            </p:cNvPr>
            <p:cNvGrpSpPr/>
            <p:nvPr/>
          </p:nvGrpSpPr>
          <p:grpSpPr>
            <a:xfrm>
              <a:off x="637544" y="1799131"/>
              <a:ext cx="643812" cy="1994878"/>
              <a:chOff x="2528596" y="3321698"/>
              <a:chExt cx="643812" cy="1994878"/>
            </a:xfrm>
          </p:grpSpPr>
          <p:sp>
            <p:nvSpPr>
              <p:cNvPr id="67" name="四角形: 角を丸くする 66">
                <a:extLst>
                  <a:ext uri="{FF2B5EF4-FFF2-40B4-BE49-F238E27FC236}">
                    <a16:creationId xmlns:a16="http://schemas.microsoft.com/office/drawing/2014/main" id="{5002D651-6E00-6ED1-90C4-93290B696782}"/>
                  </a:ext>
                </a:extLst>
              </p:cNvPr>
              <p:cNvSpPr/>
              <p:nvPr/>
            </p:nvSpPr>
            <p:spPr bwMode="gray">
              <a:xfrm>
                <a:off x="2528596" y="3321698"/>
                <a:ext cx="643812" cy="242596"/>
              </a:xfrm>
              <a:prstGeom prst="roundRect">
                <a:avLst/>
              </a:prstGeom>
              <a:solidFill>
                <a:srgbClr val="C00000"/>
              </a:solidFill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１</a:t>
                </a:r>
              </a:p>
            </p:txBody>
          </p:sp>
          <p:sp>
            <p:nvSpPr>
              <p:cNvPr id="68" name="四角形: 角を丸くする 67">
                <a:extLst>
                  <a:ext uri="{FF2B5EF4-FFF2-40B4-BE49-F238E27FC236}">
                    <a16:creationId xmlns:a16="http://schemas.microsoft.com/office/drawing/2014/main" id="{592586D0-7360-D023-14F4-2CDAB6177CA2}"/>
                  </a:ext>
                </a:extLst>
              </p:cNvPr>
              <p:cNvSpPr/>
              <p:nvPr/>
            </p:nvSpPr>
            <p:spPr bwMode="gray">
              <a:xfrm>
                <a:off x="2528596" y="3615614"/>
                <a:ext cx="643812" cy="242596"/>
              </a:xfrm>
              <a:prstGeom prst="roundRect">
                <a:avLst/>
              </a:prstGeom>
              <a:solidFill>
                <a:schemeClr val="accent1">
                  <a:lumMod val="75000"/>
                  <a:lumOff val="25000"/>
                </a:schemeClr>
              </a:solidFill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２</a:t>
                </a:r>
              </a:p>
            </p:txBody>
          </p:sp>
          <p:sp>
            <p:nvSpPr>
              <p:cNvPr id="69" name="四角形: 角を丸くする 68">
                <a:extLst>
                  <a:ext uri="{FF2B5EF4-FFF2-40B4-BE49-F238E27FC236}">
                    <a16:creationId xmlns:a16="http://schemas.microsoft.com/office/drawing/2014/main" id="{740132C1-556D-2EA0-9B55-7E72A18DAC15}"/>
                  </a:ext>
                </a:extLst>
              </p:cNvPr>
              <p:cNvSpPr/>
              <p:nvPr/>
            </p:nvSpPr>
            <p:spPr bwMode="gray">
              <a:xfrm>
                <a:off x="2528596" y="3909531"/>
                <a:ext cx="643812" cy="242596"/>
              </a:xfrm>
              <a:prstGeom prst="roundRect">
                <a:avLst/>
              </a:prstGeom>
              <a:solidFill>
                <a:schemeClr val="accent4">
                  <a:lumMod val="50000"/>
                  <a:lumOff val="50000"/>
                </a:schemeClr>
              </a:solidFill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３</a:t>
                </a:r>
              </a:p>
            </p:txBody>
          </p:sp>
          <p:sp>
            <p:nvSpPr>
              <p:cNvPr id="70" name="四角形: 角を丸くする 69">
                <a:extLst>
                  <a:ext uri="{FF2B5EF4-FFF2-40B4-BE49-F238E27FC236}">
                    <a16:creationId xmlns:a16="http://schemas.microsoft.com/office/drawing/2014/main" id="{19FB198B-460D-F5B8-3B88-9D3980B67090}"/>
                  </a:ext>
                </a:extLst>
              </p:cNvPr>
              <p:cNvSpPr/>
              <p:nvPr/>
            </p:nvSpPr>
            <p:spPr bwMode="gray">
              <a:xfrm>
                <a:off x="2528596" y="4192230"/>
                <a:ext cx="643812" cy="242596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>
                <a:noFill/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b="1" dirty="0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71" name="四角形: 角を丸くする 70">
                <a:extLst>
                  <a:ext uri="{FF2B5EF4-FFF2-40B4-BE49-F238E27FC236}">
                    <a16:creationId xmlns:a16="http://schemas.microsoft.com/office/drawing/2014/main" id="{97AE6F8A-E9BD-15A8-1535-CF28D33FAE26}"/>
                  </a:ext>
                </a:extLst>
              </p:cNvPr>
              <p:cNvSpPr/>
              <p:nvPr/>
            </p:nvSpPr>
            <p:spPr bwMode="gray">
              <a:xfrm>
                <a:off x="2528596" y="4486146"/>
                <a:ext cx="643812" cy="242596"/>
              </a:xfrm>
              <a:prstGeom prst="roundRect">
                <a:avLst/>
              </a:prstGeom>
              <a:solidFill>
                <a:schemeClr val="accent6">
                  <a:lumMod val="25000"/>
                  <a:lumOff val="75000"/>
                </a:schemeClr>
              </a:solidFill>
              <a:ln w="12700">
                <a:noFill/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b="1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72" name="四角形: 角を丸くする 71">
                <a:extLst>
                  <a:ext uri="{FF2B5EF4-FFF2-40B4-BE49-F238E27FC236}">
                    <a16:creationId xmlns:a16="http://schemas.microsoft.com/office/drawing/2014/main" id="{D27F2C91-76D1-3C09-9D18-FA3099C82A3A}"/>
                  </a:ext>
                </a:extLst>
              </p:cNvPr>
              <p:cNvSpPr/>
              <p:nvPr/>
            </p:nvSpPr>
            <p:spPr bwMode="gray">
              <a:xfrm>
                <a:off x="2528596" y="4780063"/>
                <a:ext cx="643812" cy="242596"/>
              </a:xfrm>
              <a:prstGeom prst="roundRect">
                <a:avLst/>
              </a:prstGeom>
              <a:solidFill>
                <a:srgbClr val="CBA9E5"/>
              </a:solidFill>
              <a:ln w="12700">
                <a:noFill/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b="1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73" name="四角形: 角を丸くする 72">
                <a:extLst>
                  <a:ext uri="{FF2B5EF4-FFF2-40B4-BE49-F238E27FC236}">
                    <a16:creationId xmlns:a16="http://schemas.microsoft.com/office/drawing/2014/main" id="{C22F4F13-76EC-B78A-FD58-863FC4B8BE99}"/>
                  </a:ext>
                </a:extLst>
              </p:cNvPr>
              <p:cNvSpPr/>
              <p:nvPr/>
            </p:nvSpPr>
            <p:spPr bwMode="gray">
              <a:xfrm>
                <a:off x="2528596" y="5073980"/>
                <a:ext cx="643812" cy="242596"/>
              </a:xfrm>
              <a:prstGeom prst="roundRect">
                <a:avLst/>
              </a:prstGeom>
              <a:solidFill>
                <a:srgbClr val="FFFF00"/>
              </a:solidFill>
              <a:ln w="12700">
                <a:noFill/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b="1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</p:grp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974C613C-4B53-CD8D-B740-2A378773D7D0}"/>
                </a:ext>
              </a:extLst>
            </p:cNvPr>
            <p:cNvSpPr/>
            <p:nvPr/>
          </p:nvSpPr>
          <p:spPr bwMode="gray">
            <a:xfrm>
              <a:off x="536904" y="1740215"/>
              <a:ext cx="834200" cy="2124231"/>
            </a:xfrm>
            <a:prstGeom prst="rect">
              <a:avLst/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29C7357A-37FD-D7EA-FBD1-FD064B07B225}"/>
              </a:ext>
            </a:extLst>
          </p:cNvPr>
          <p:cNvGrpSpPr/>
          <p:nvPr/>
        </p:nvGrpSpPr>
        <p:grpSpPr>
          <a:xfrm>
            <a:off x="2282992" y="1992147"/>
            <a:ext cx="6067299" cy="1987966"/>
            <a:chOff x="2280281" y="1802263"/>
            <a:chExt cx="6067299" cy="1987966"/>
          </a:xfrm>
        </p:grpSpPr>
        <p:sp>
          <p:nvSpPr>
            <p:cNvPr id="63" name="四角形: 角を丸くする 62">
              <a:extLst>
                <a:ext uri="{FF2B5EF4-FFF2-40B4-BE49-F238E27FC236}">
                  <a16:creationId xmlns:a16="http://schemas.microsoft.com/office/drawing/2014/main" id="{6CAE67CD-D6EB-8254-06DC-39B2099A934F}"/>
                </a:ext>
              </a:extLst>
            </p:cNvPr>
            <p:cNvSpPr/>
            <p:nvPr/>
          </p:nvSpPr>
          <p:spPr bwMode="gray">
            <a:xfrm>
              <a:off x="3184196" y="2673443"/>
              <a:ext cx="643812" cy="242596"/>
            </a:xfrm>
            <a:prstGeom prst="roundRect">
              <a:avLst/>
            </a:prstGeom>
            <a:solidFill>
              <a:schemeClr val="accent2">
                <a:lumMod val="10000"/>
                <a:lumOff val="90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57" name="四角形: 角を丸くする 56">
              <a:extLst>
                <a:ext uri="{FF2B5EF4-FFF2-40B4-BE49-F238E27FC236}">
                  <a16:creationId xmlns:a16="http://schemas.microsoft.com/office/drawing/2014/main" id="{471635CC-B9F6-59F9-E6CF-EA9F29861BC4}"/>
                </a:ext>
              </a:extLst>
            </p:cNvPr>
            <p:cNvSpPr/>
            <p:nvPr/>
          </p:nvSpPr>
          <p:spPr bwMode="gray">
            <a:xfrm>
              <a:off x="4088111" y="2971139"/>
              <a:ext cx="643812" cy="242596"/>
            </a:xfrm>
            <a:prstGeom prst="roundRect">
              <a:avLst/>
            </a:prstGeom>
            <a:solidFill>
              <a:schemeClr val="accent2">
                <a:lumMod val="10000"/>
                <a:lumOff val="90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47" name="四角形: 角を丸くする 46">
              <a:extLst>
                <a:ext uri="{FF2B5EF4-FFF2-40B4-BE49-F238E27FC236}">
                  <a16:creationId xmlns:a16="http://schemas.microsoft.com/office/drawing/2014/main" id="{443551CE-7D41-2861-F9B9-CEED468D3FB9}"/>
                </a:ext>
              </a:extLst>
            </p:cNvPr>
            <p:cNvSpPr/>
            <p:nvPr/>
          </p:nvSpPr>
          <p:spPr bwMode="gray">
            <a:xfrm>
              <a:off x="4992026" y="2104387"/>
              <a:ext cx="643812" cy="242596"/>
            </a:xfrm>
            <a:prstGeom prst="roundRect">
              <a:avLst/>
            </a:prstGeom>
            <a:solidFill>
              <a:schemeClr val="accent2">
                <a:lumMod val="10000"/>
                <a:lumOff val="90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4668162E-8D5A-2461-308E-2643EAAB767C}"/>
                </a:ext>
              </a:extLst>
            </p:cNvPr>
            <p:cNvSpPr/>
            <p:nvPr/>
          </p:nvSpPr>
          <p:spPr bwMode="gray">
            <a:xfrm>
              <a:off x="5895941" y="2975524"/>
              <a:ext cx="643812" cy="242596"/>
            </a:xfrm>
            <a:prstGeom prst="roundRect">
              <a:avLst/>
            </a:prstGeom>
            <a:solidFill>
              <a:schemeClr val="accent2">
                <a:lumMod val="10000"/>
                <a:lumOff val="90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33" name="四角形: 角を丸くする 32">
              <a:extLst>
                <a:ext uri="{FF2B5EF4-FFF2-40B4-BE49-F238E27FC236}">
                  <a16:creationId xmlns:a16="http://schemas.microsoft.com/office/drawing/2014/main" id="{B3FCC989-284F-C0F8-FBEF-A6920B5F1585}"/>
                </a:ext>
              </a:extLst>
            </p:cNvPr>
            <p:cNvSpPr/>
            <p:nvPr/>
          </p:nvSpPr>
          <p:spPr bwMode="gray">
            <a:xfrm>
              <a:off x="6799856" y="2111948"/>
              <a:ext cx="643812" cy="242596"/>
            </a:xfrm>
            <a:prstGeom prst="roundRect">
              <a:avLst/>
            </a:prstGeom>
            <a:solidFill>
              <a:schemeClr val="accent2">
                <a:lumMod val="10000"/>
                <a:lumOff val="90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31" name="四角形: 角を丸くする 30">
              <a:extLst>
                <a:ext uri="{FF2B5EF4-FFF2-40B4-BE49-F238E27FC236}">
                  <a16:creationId xmlns:a16="http://schemas.microsoft.com/office/drawing/2014/main" id="{2144C5FC-1A8D-E713-BDA2-E609170E55D6}"/>
                </a:ext>
              </a:extLst>
            </p:cNvPr>
            <p:cNvSpPr/>
            <p:nvPr/>
          </p:nvSpPr>
          <p:spPr bwMode="gray">
            <a:xfrm>
              <a:off x="7703768" y="3547633"/>
              <a:ext cx="643812" cy="242596"/>
            </a:xfrm>
            <a:prstGeom prst="roundRect">
              <a:avLst/>
            </a:prstGeom>
            <a:solidFill>
              <a:schemeClr val="accent2">
                <a:lumMod val="10000"/>
                <a:lumOff val="90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19677B41-E9AB-ADAB-CF94-DAE84FFD7539}"/>
                </a:ext>
              </a:extLst>
            </p:cNvPr>
            <p:cNvSpPr/>
            <p:nvPr/>
          </p:nvSpPr>
          <p:spPr bwMode="gray">
            <a:xfrm>
              <a:off x="2280281" y="1802263"/>
              <a:ext cx="643812" cy="242596"/>
            </a:xfrm>
            <a:prstGeom prst="roundRect">
              <a:avLst/>
            </a:prstGeom>
            <a:solidFill>
              <a:schemeClr val="accent2">
                <a:lumMod val="10000"/>
                <a:lumOff val="90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  <p:grpSp>
        <p:nvGrpSpPr>
          <p:cNvPr id="88" name="グループ化 87">
            <a:extLst>
              <a:ext uri="{FF2B5EF4-FFF2-40B4-BE49-F238E27FC236}">
                <a16:creationId xmlns:a16="http://schemas.microsoft.com/office/drawing/2014/main" id="{7A48563B-34F7-D13F-E1C5-70A8E90C1B89}"/>
              </a:ext>
            </a:extLst>
          </p:cNvPr>
          <p:cNvGrpSpPr/>
          <p:nvPr/>
        </p:nvGrpSpPr>
        <p:grpSpPr>
          <a:xfrm>
            <a:off x="2277915" y="1981188"/>
            <a:ext cx="6067299" cy="1128249"/>
            <a:chOff x="2280281" y="1802911"/>
            <a:chExt cx="6067299" cy="1128249"/>
          </a:xfrm>
        </p:grpSpPr>
        <p:sp>
          <p:nvSpPr>
            <p:cNvPr id="60" name="四角形: 角を丸くする 59">
              <a:extLst>
                <a:ext uri="{FF2B5EF4-FFF2-40B4-BE49-F238E27FC236}">
                  <a16:creationId xmlns:a16="http://schemas.microsoft.com/office/drawing/2014/main" id="{38D76DDD-D8C2-94E0-35BA-0D10A20B64D3}"/>
                </a:ext>
              </a:extLst>
            </p:cNvPr>
            <p:cNvSpPr/>
            <p:nvPr/>
          </p:nvSpPr>
          <p:spPr bwMode="gray">
            <a:xfrm>
              <a:off x="3184196" y="1802911"/>
              <a:ext cx="643812" cy="242596"/>
            </a:xfrm>
            <a:prstGeom prst="roundRect">
              <a:avLst/>
            </a:prstGeom>
            <a:solidFill>
              <a:schemeClr val="accent1">
                <a:lumMod val="10000"/>
                <a:lumOff val="90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53" name="四角形: 角を丸くする 52">
              <a:extLst>
                <a:ext uri="{FF2B5EF4-FFF2-40B4-BE49-F238E27FC236}">
                  <a16:creationId xmlns:a16="http://schemas.microsoft.com/office/drawing/2014/main" id="{0993C037-CB04-451A-B0E2-16C404155B3E}"/>
                </a:ext>
              </a:extLst>
            </p:cNvPr>
            <p:cNvSpPr/>
            <p:nvPr/>
          </p:nvSpPr>
          <p:spPr bwMode="gray">
            <a:xfrm>
              <a:off x="4088111" y="1806691"/>
              <a:ext cx="643812" cy="242596"/>
            </a:xfrm>
            <a:prstGeom prst="roundRect">
              <a:avLst/>
            </a:prstGeom>
            <a:solidFill>
              <a:schemeClr val="accent1">
                <a:lumMod val="10000"/>
                <a:lumOff val="90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48" name="四角形: 角を丸くする 47">
              <a:extLst>
                <a:ext uri="{FF2B5EF4-FFF2-40B4-BE49-F238E27FC236}">
                  <a16:creationId xmlns:a16="http://schemas.microsoft.com/office/drawing/2014/main" id="{DD273F74-39C2-E5AE-9AB3-EC06658EEAFB}"/>
                </a:ext>
              </a:extLst>
            </p:cNvPr>
            <p:cNvSpPr/>
            <p:nvPr/>
          </p:nvSpPr>
          <p:spPr bwMode="gray">
            <a:xfrm>
              <a:off x="4992026" y="2398304"/>
              <a:ext cx="643812" cy="242596"/>
            </a:xfrm>
            <a:prstGeom prst="roundRect">
              <a:avLst/>
            </a:prstGeom>
            <a:solidFill>
              <a:schemeClr val="accent1">
                <a:lumMod val="10000"/>
                <a:lumOff val="90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41" name="四角形: 角を丸くする 40">
              <a:extLst>
                <a:ext uri="{FF2B5EF4-FFF2-40B4-BE49-F238E27FC236}">
                  <a16:creationId xmlns:a16="http://schemas.microsoft.com/office/drawing/2014/main" id="{9927EAAF-6D09-153B-5C45-0A14E2D29102}"/>
                </a:ext>
              </a:extLst>
            </p:cNvPr>
            <p:cNvSpPr/>
            <p:nvPr/>
          </p:nvSpPr>
          <p:spPr bwMode="gray">
            <a:xfrm>
              <a:off x="5895941" y="2402084"/>
              <a:ext cx="643812" cy="242596"/>
            </a:xfrm>
            <a:prstGeom prst="roundRect">
              <a:avLst/>
            </a:prstGeom>
            <a:solidFill>
              <a:schemeClr val="accent1">
                <a:lumMod val="10000"/>
                <a:lumOff val="90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35" name="四角形: 角を丸くする 34">
              <a:extLst>
                <a:ext uri="{FF2B5EF4-FFF2-40B4-BE49-F238E27FC236}">
                  <a16:creationId xmlns:a16="http://schemas.microsoft.com/office/drawing/2014/main" id="{1CD3047D-5BBE-0D38-F465-76F73AF76368}"/>
                </a:ext>
              </a:extLst>
            </p:cNvPr>
            <p:cNvSpPr/>
            <p:nvPr/>
          </p:nvSpPr>
          <p:spPr bwMode="gray">
            <a:xfrm>
              <a:off x="6799856" y="2688564"/>
              <a:ext cx="643812" cy="242596"/>
            </a:xfrm>
            <a:prstGeom prst="roundRect">
              <a:avLst/>
            </a:prstGeom>
            <a:solidFill>
              <a:schemeClr val="accent1">
                <a:lumMod val="10000"/>
                <a:lumOff val="90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32057A05-5193-61AD-2BC7-090B0F7E8AFD}"/>
                </a:ext>
              </a:extLst>
            </p:cNvPr>
            <p:cNvSpPr/>
            <p:nvPr/>
          </p:nvSpPr>
          <p:spPr bwMode="gray">
            <a:xfrm>
              <a:off x="7703768" y="2089267"/>
              <a:ext cx="643812" cy="242596"/>
            </a:xfrm>
            <a:prstGeom prst="roundRect">
              <a:avLst/>
            </a:prstGeom>
            <a:solidFill>
              <a:schemeClr val="accent1">
                <a:lumMod val="10000"/>
                <a:lumOff val="90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DE2DAEBC-53A1-DE09-CC54-D7F3970D38B8}"/>
                </a:ext>
              </a:extLst>
            </p:cNvPr>
            <p:cNvSpPr/>
            <p:nvPr/>
          </p:nvSpPr>
          <p:spPr bwMode="gray">
            <a:xfrm>
              <a:off x="2280281" y="2672795"/>
              <a:ext cx="643812" cy="242596"/>
            </a:xfrm>
            <a:prstGeom prst="roundRect">
              <a:avLst/>
            </a:prstGeom>
            <a:solidFill>
              <a:schemeClr val="accent1">
                <a:lumMod val="10000"/>
                <a:lumOff val="90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ADB24435-7C8A-E367-0C26-F6B68A2F96FC}"/>
              </a:ext>
            </a:extLst>
          </p:cNvPr>
          <p:cNvGrpSpPr/>
          <p:nvPr/>
        </p:nvGrpSpPr>
        <p:grpSpPr>
          <a:xfrm>
            <a:off x="2278621" y="1991204"/>
            <a:ext cx="6067299" cy="1697181"/>
            <a:chOff x="2280281" y="1810471"/>
            <a:chExt cx="6067299" cy="1697181"/>
          </a:xfrm>
        </p:grpSpPr>
        <p:sp>
          <p:nvSpPr>
            <p:cNvPr id="64" name="四角形: 角を丸くする 63">
              <a:extLst>
                <a:ext uri="{FF2B5EF4-FFF2-40B4-BE49-F238E27FC236}">
                  <a16:creationId xmlns:a16="http://schemas.microsoft.com/office/drawing/2014/main" id="{E57E056E-EBE7-F98A-6CF9-D7856D8F22C8}"/>
                </a:ext>
              </a:extLst>
            </p:cNvPr>
            <p:cNvSpPr/>
            <p:nvPr/>
          </p:nvSpPr>
          <p:spPr bwMode="gray">
            <a:xfrm>
              <a:off x="3184196" y="2967359"/>
              <a:ext cx="643812" cy="242596"/>
            </a:xfrm>
            <a:prstGeom prst="roundRect">
              <a:avLst/>
            </a:prstGeom>
            <a:solidFill>
              <a:schemeClr val="accent4">
                <a:lumMod val="25000"/>
                <a:lumOff val="75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58" name="四角形: 角を丸くする 57">
              <a:extLst>
                <a:ext uri="{FF2B5EF4-FFF2-40B4-BE49-F238E27FC236}">
                  <a16:creationId xmlns:a16="http://schemas.microsoft.com/office/drawing/2014/main" id="{BB9E883A-01D7-A079-174E-1747D6522ECA}"/>
                </a:ext>
              </a:extLst>
            </p:cNvPr>
            <p:cNvSpPr/>
            <p:nvPr/>
          </p:nvSpPr>
          <p:spPr bwMode="gray">
            <a:xfrm>
              <a:off x="4088111" y="3265056"/>
              <a:ext cx="643812" cy="242596"/>
            </a:xfrm>
            <a:prstGeom prst="roundRect">
              <a:avLst/>
            </a:prstGeom>
            <a:solidFill>
              <a:schemeClr val="accent4">
                <a:lumMod val="25000"/>
                <a:lumOff val="75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46" name="四角形: 角を丸くする 45">
              <a:extLst>
                <a:ext uri="{FF2B5EF4-FFF2-40B4-BE49-F238E27FC236}">
                  <a16:creationId xmlns:a16="http://schemas.microsoft.com/office/drawing/2014/main" id="{724736A5-2D87-0F7B-704C-6D82FBEC68C3}"/>
                </a:ext>
              </a:extLst>
            </p:cNvPr>
            <p:cNvSpPr/>
            <p:nvPr/>
          </p:nvSpPr>
          <p:spPr bwMode="gray">
            <a:xfrm>
              <a:off x="4992026" y="1810471"/>
              <a:ext cx="643812" cy="242596"/>
            </a:xfrm>
            <a:prstGeom prst="roundRect">
              <a:avLst/>
            </a:prstGeom>
            <a:solidFill>
              <a:schemeClr val="accent4">
                <a:lumMod val="25000"/>
                <a:lumOff val="75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39" name="四角形: 角を丸くする 38">
              <a:extLst>
                <a:ext uri="{FF2B5EF4-FFF2-40B4-BE49-F238E27FC236}">
                  <a16:creationId xmlns:a16="http://schemas.microsoft.com/office/drawing/2014/main" id="{0E59018A-453F-A1F0-E4B0-FA34F08F31E1}"/>
                </a:ext>
              </a:extLst>
            </p:cNvPr>
            <p:cNvSpPr/>
            <p:nvPr/>
          </p:nvSpPr>
          <p:spPr bwMode="gray">
            <a:xfrm>
              <a:off x="5895941" y="1814251"/>
              <a:ext cx="643812" cy="242596"/>
            </a:xfrm>
            <a:prstGeom prst="roundRect">
              <a:avLst/>
            </a:prstGeom>
            <a:solidFill>
              <a:schemeClr val="accent4">
                <a:lumMod val="25000"/>
                <a:lumOff val="75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32" name="四角形: 角を丸くする 31">
              <a:extLst>
                <a:ext uri="{FF2B5EF4-FFF2-40B4-BE49-F238E27FC236}">
                  <a16:creationId xmlns:a16="http://schemas.microsoft.com/office/drawing/2014/main" id="{DDDF0BB8-D2F1-167B-FAA7-2BB6F834EE5D}"/>
                </a:ext>
              </a:extLst>
            </p:cNvPr>
            <p:cNvSpPr/>
            <p:nvPr/>
          </p:nvSpPr>
          <p:spPr bwMode="gray">
            <a:xfrm>
              <a:off x="6799856" y="1818032"/>
              <a:ext cx="643812" cy="242596"/>
            </a:xfrm>
            <a:prstGeom prst="roundRect">
              <a:avLst/>
            </a:prstGeom>
            <a:solidFill>
              <a:schemeClr val="accent4">
                <a:lumMod val="25000"/>
                <a:lumOff val="75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991567CB-E7CA-AF9D-5771-993FA7EC3202}"/>
                </a:ext>
              </a:extLst>
            </p:cNvPr>
            <p:cNvSpPr/>
            <p:nvPr/>
          </p:nvSpPr>
          <p:spPr bwMode="gray">
            <a:xfrm>
              <a:off x="7703768" y="2665883"/>
              <a:ext cx="643812" cy="242596"/>
            </a:xfrm>
            <a:prstGeom prst="roundRect">
              <a:avLst/>
            </a:prstGeom>
            <a:solidFill>
              <a:schemeClr val="accent4">
                <a:lumMod val="25000"/>
                <a:lumOff val="75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2" name="四角形: 角を丸くする 21">
              <a:extLst>
                <a:ext uri="{FF2B5EF4-FFF2-40B4-BE49-F238E27FC236}">
                  <a16:creationId xmlns:a16="http://schemas.microsoft.com/office/drawing/2014/main" id="{12AE2735-8A21-7057-91E9-94DA524B28F8}"/>
                </a:ext>
              </a:extLst>
            </p:cNvPr>
            <p:cNvSpPr/>
            <p:nvPr/>
          </p:nvSpPr>
          <p:spPr bwMode="gray">
            <a:xfrm>
              <a:off x="2280281" y="2966711"/>
              <a:ext cx="643812" cy="242596"/>
            </a:xfrm>
            <a:prstGeom prst="roundRect">
              <a:avLst/>
            </a:prstGeom>
            <a:solidFill>
              <a:schemeClr val="accent4">
                <a:lumMod val="25000"/>
                <a:lumOff val="75000"/>
              </a:schemeClr>
            </a:solidFill>
            <a:ln w="12700">
              <a:solidFill>
                <a:schemeClr val="bg1">
                  <a:lumMod val="50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3825D8F-B136-9A70-33E6-0ACB67FE0ACF}"/>
              </a:ext>
            </a:extLst>
          </p:cNvPr>
          <p:cNvSpPr txBox="1"/>
          <p:nvPr/>
        </p:nvSpPr>
        <p:spPr bwMode="auto">
          <a:xfrm>
            <a:off x="356169" y="5618299"/>
            <a:ext cx="1882491" cy="361519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導入の効果（例）</a:t>
            </a: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endParaRPr kumimoji="1" lang="ja-JP" altLang="en-US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C90F220-022D-60A1-21CE-2EFFE1216472}"/>
              </a:ext>
            </a:extLst>
          </p:cNvPr>
          <p:cNvSpPr/>
          <p:nvPr/>
        </p:nvSpPr>
        <p:spPr bwMode="gray">
          <a:xfrm>
            <a:off x="9968948" y="64008"/>
            <a:ext cx="2077278" cy="411480"/>
          </a:xfrm>
          <a:prstGeom prst="rect">
            <a:avLst/>
          </a:prstGeom>
          <a:noFill/>
          <a:ln w="19050">
            <a:noFill/>
            <a:prstDash val="solid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C4DDBEC-9B3B-9042-8926-90EC1F625894}"/>
              </a:ext>
            </a:extLst>
          </p:cNvPr>
          <p:cNvSpPr txBox="1"/>
          <p:nvPr/>
        </p:nvSpPr>
        <p:spPr bwMode="auto">
          <a:xfrm>
            <a:off x="2046475" y="4767719"/>
            <a:ext cx="6557619" cy="288000"/>
          </a:xfrm>
          <a:prstGeom prst="rect">
            <a:avLst/>
          </a:prstGeom>
          <a:noFill/>
          <a:ln w="41275">
            <a:noFill/>
          </a:ln>
        </p:spPr>
        <p:txBody>
          <a:bodyPr vert="horz" wrap="square" rtlCol="0" anchor="ctr">
            <a:noAutofit/>
          </a:bodyPr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「選び方の考え方」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を関係部門間で調整する</a:t>
            </a:r>
            <a:endParaRPr lang="en-US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4C94EBC-87BD-A7C0-B06B-B5E6C4E548EC}"/>
              </a:ext>
            </a:extLst>
          </p:cNvPr>
          <p:cNvSpPr txBox="1"/>
          <p:nvPr/>
        </p:nvSpPr>
        <p:spPr bwMode="auto">
          <a:xfrm>
            <a:off x="2036337" y="5250899"/>
            <a:ext cx="6557619" cy="288000"/>
          </a:xfrm>
          <a:prstGeom prst="rect">
            <a:avLst/>
          </a:prstGeom>
          <a:noFill/>
          <a:ln w="41275">
            <a:noFill/>
          </a:ln>
        </p:spPr>
        <p:txBody>
          <a:bodyPr vert="horz" wrap="square" rtlCol="0" anchor="t">
            <a:noAutofit/>
          </a:bodyPr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選定の考え方を </a:t>
            </a:r>
            <a:r>
              <a:rPr lang="ja-JP" altLang="en-US" sz="1400" b="1" dirty="0">
                <a:solidFill>
                  <a:srgbClr val="FF0000"/>
                </a:solidFill>
                <a:effectLst>
                  <a:glow rad="127000">
                    <a:schemeClr val="bg1">
                      <a:alpha val="8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判断根拠情報 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としてテーブルに設定</a:t>
            </a:r>
            <a:endParaRPr lang="en-US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57" name="テキスト ボックス 156">
            <a:extLst>
              <a:ext uri="{FF2B5EF4-FFF2-40B4-BE49-F238E27FC236}">
                <a16:creationId xmlns:a16="http://schemas.microsoft.com/office/drawing/2014/main" id="{6F527086-42DE-D393-8E39-F18BFBC7826F}"/>
              </a:ext>
            </a:extLst>
          </p:cNvPr>
          <p:cNvSpPr txBox="1"/>
          <p:nvPr/>
        </p:nvSpPr>
        <p:spPr bwMode="auto">
          <a:xfrm>
            <a:off x="4032901" y="1125553"/>
            <a:ext cx="4567679" cy="318000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100" b="1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（部門の役割に応じた調整が行われた</a:t>
            </a:r>
            <a:r>
              <a:rPr lang="ja-JP" altLang="en-US" sz="1100" b="1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落としどころの</a:t>
            </a:r>
            <a:r>
              <a:rPr kumimoji="1" lang="ja-JP" altLang="en-US" sz="1100" b="1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結果イメージ）</a:t>
            </a:r>
          </a:p>
        </p:txBody>
      </p: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1983C0F2-ED51-7147-E949-4E76D72485F7}"/>
              </a:ext>
            </a:extLst>
          </p:cNvPr>
          <p:cNvGrpSpPr/>
          <p:nvPr/>
        </p:nvGrpSpPr>
        <p:grpSpPr>
          <a:xfrm>
            <a:off x="1967744" y="1091714"/>
            <a:ext cx="6609415" cy="593906"/>
            <a:chOff x="1967744" y="1091714"/>
            <a:chExt cx="6609415" cy="593906"/>
          </a:xfrm>
        </p:grpSpPr>
        <p:sp>
          <p:nvSpPr>
            <p:cNvPr id="96" name="テキスト ボックス 95">
              <a:extLst>
                <a:ext uri="{FF2B5EF4-FFF2-40B4-BE49-F238E27FC236}">
                  <a16:creationId xmlns:a16="http://schemas.microsoft.com/office/drawing/2014/main" id="{0CE0F03C-BD44-AF45-9742-5B3E1533A6C5}"/>
                </a:ext>
              </a:extLst>
            </p:cNvPr>
            <p:cNvSpPr txBox="1"/>
            <p:nvPr/>
          </p:nvSpPr>
          <p:spPr bwMode="auto">
            <a:xfrm>
              <a:off x="1967744" y="1091714"/>
              <a:ext cx="2044951" cy="318000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none" rtlCol="0" anchor="t">
              <a:noAutofit/>
            </a:bodyPr>
            <a:lstStyle/>
            <a:p>
              <a:pPr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ja-JP" altLang="en-US" sz="1400" b="1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部品選定に関わる部門</a:t>
              </a:r>
              <a:endParaRPr kumimoji="1" lang="ja-JP" altLang="en-US" sz="1100" b="1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grpSp>
          <p:nvGrpSpPr>
            <p:cNvPr id="44" name="グループ化 43">
              <a:extLst>
                <a:ext uri="{FF2B5EF4-FFF2-40B4-BE49-F238E27FC236}">
                  <a16:creationId xmlns:a16="http://schemas.microsoft.com/office/drawing/2014/main" id="{D0B6729D-DBDB-A796-CCBA-8856D1967EAA}"/>
                </a:ext>
              </a:extLst>
            </p:cNvPr>
            <p:cNvGrpSpPr/>
            <p:nvPr/>
          </p:nvGrpSpPr>
          <p:grpSpPr>
            <a:xfrm>
              <a:off x="2060861" y="1410846"/>
              <a:ext cx="6516298" cy="258011"/>
              <a:chOff x="2060861" y="1505116"/>
              <a:chExt cx="6516298" cy="258011"/>
            </a:xfrm>
            <a:solidFill>
              <a:schemeClr val="tx1">
                <a:lumMod val="85000"/>
                <a:lumOff val="15000"/>
              </a:schemeClr>
            </a:solidFill>
          </p:grpSpPr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62AACCF1-78A5-7EAD-520D-617225D56BEC}"/>
                  </a:ext>
                </a:extLst>
              </p:cNvPr>
              <p:cNvSpPr/>
              <p:nvPr/>
            </p:nvSpPr>
            <p:spPr bwMode="gray">
              <a:xfrm>
                <a:off x="2060861" y="1510653"/>
                <a:ext cx="972000" cy="252474"/>
              </a:xfrm>
              <a:prstGeom prst="rect">
                <a:avLst/>
              </a:prstGeom>
              <a:grpFill/>
              <a:ln w="9525">
                <a:noFill/>
                <a:prstDash val="solid"/>
                <a:headEnd type="none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F94E4718-4005-C5B8-8B1A-E58F05E58BD5}"/>
                  </a:ext>
                </a:extLst>
              </p:cNvPr>
              <p:cNvSpPr/>
              <p:nvPr/>
            </p:nvSpPr>
            <p:spPr bwMode="gray">
              <a:xfrm>
                <a:off x="3135281" y="1508113"/>
                <a:ext cx="1684968" cy="252474"/>
              </a:xfrm>
              <a:prstGeom prst="rect">
                <a:avLst/>
              </a:prstGeom>
              <a:grpFill/>
              <a:ln w="9525">
                <a:noFill/>
                <a:prstDash val="solid"/>
                <a:headEnd type="none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4277620B-CE20-C88A-DFB3-41E9A3FB5011}"/>
                  </a:ext>
                </a:extLst>
              </p:cNvPr>
              <p:cNvSpPr/>
              <p:nvPr/>
            </p:nvSpPr>
            <p:spPr bwMode="gray">
              <a:xfrm>
                <a:off x="4933002" y="1505483"/>
                <a:ext cx="792000" cy="252474"/>
              </a:xfrm>
              <a:prstGeom prst="rect">
                <a:avLst/>
              </a:prstGeom>
              <a:grpFill/>
              <a:ln w="9525">
                <a:noFill/>
                <a:prstDash val="solid"/>
                <a:headEnd type="none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正方形/長方形 37">
                <a:extLst>
                  <a:ext uri="{FF2B5EF4-FFF2-40B4-BE49-F238E27FC236}">
                    <a16:creationId xmlns:a16="http://schemas.microsoft.com/office/drawing/2014/main" id="{3B144FE0-0908-D1AF-E91E-EDEA669E6A41}"/>
                  </a:ext>
                </a:extLst>
              </p:cNvPr>
              <p:cNvSpPr/>
              <p:nvPr/>
            </p:nvSpPr>
            <p:spPr bwMode="gray">
              <a:xfrm>
                <a:off x="5819119" y="1506740"/>
                <a:ext cx="792000" cy="252474"/>
              </a:xfrm>
              <a:prstGeom prst="rect">
                <a:avLst/>
              </a:prstGeom>
              <a:grpFill/>
              <a:ln w="9525">
                <a:noFill/>
                <a:prstDash val="solid"/>
                <a:headEnd type="none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8DE5666-B345-8BCF-97DD-199642BC2949}"/>
                  </a:ext>
                </a:extLst>
              </p:cNvPr>
              <p:cNvSpPr/>
              <p:nvPr/>
            </p:nvSpPr>
            <p:spPr bwMode="gray">
              <a:xfrm>
                <a:off x="6713766" y="1510052"/>
                <a:ext cx="792000" cy="252474"/>
              </a:xfrm>
              <a:prstGeom prst="rect">
                <a:avLst/>
              </a:prstGeom>
              <a:grpFill/>
              <a:ln w="9525">
                <a:noFill/>
                <a:prstDash val="solid"/>
                <a:headEnd type="none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正方形/長方形 41">
                <a:extLst>
                  <a:ext uri="{FF2B5EF4-FFF2-40B4-BE49-F238E27FC236}">
                    <a16:creationId xmlns:a16="http://schemas.microsoft.com/office/drawing/2014/main" id="{19E4F18F-A674-C846-B45B-C099B713E00A}"/>
                  </a:ext>
                </a:extLst>
              </p:cNvPr>
              <p:cNvSpPr/>
              <p:nvPr/>
            </p:nvSpPr>
            <p:spPr bwMode="gray">
              <a:xfrm>
                <a:off x="7605159" y="1505116"/>
                <a:ext cx="972000" cy="252474"/>
              </a:xfrm>
              <a:prstGeom prst="rect">
                <a:avLst/>
              </a:prstGeom>
              <a:grpFill/>
              <a:ln w="9525">
                <a:noFill/>
                <a:prstDash val="solid"/>
                <a:headEnd type="none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77" name="グループ化 76">
              <a:extLst>
                <a:ext uri="{FF2B5EF4-FFF2-40B4-BE49-F238E27FC236}">
                  <a16:creationId xmlns:a16="http://schemas.microsoft.com/office/drawing/2014/main" id="{32B9D56A-BDEA-FFD3-9204-FABAE3B63DCF}"/>
                </a:ext>
              </a:extLst>
            </p:cNvPr>
            <p:cNvGrpSpPr/>
            <p:nvPr/>
          </p:nvGrpSpPr>
          <p:grpSpPr>
            <a:xfrm>
              <a:off x="2238661" y="1392637"/>
              <a:ext cx="6326589" cy="292983"/>
              <a:chOff x="3234319" y="977142"/>
              <a:chExt cx="6437025" cy="342395"/>
            </a:xfrm>
          </p:grpSpPr>
          <p:grpSp>
            <p:nvGrpSpPr>
              <p:cNvPr id="78" name="グループ化 77">
                <a:extLst>
                  <a:ext uri="{FF2B5EF4-FFF2-40B4-BE49-F238E27FC236}">
                    <a16:creationId xmlns:a16="http://schemas.microsoft.com/office/drawing/2014/main" id="{D1207A3D-D498-1946-CE72-F2C14117711D}"/>
                  </a:ext>
                </a:extLst>
              </p:cNvPr>
              <p:cNvGrpSpPr/>
              <p:nvPr/>
            </p:nvGrpSpPr>
            <p:grpSpPr>
              <a:xfrm>
                <a:off x="4576122" y="977142"/>
                <a:ext cx="5095222" cy="342395"/>
                <a:chOff x="4576122" y="977142"/>
                <a:chExt cx="5095222" cy="342395"/>
              </a:xfrm>
            </p:grpSpPr>
            <p:sp>
              <p:nvSpPr>
                <p:cNvPr id="81" name="テキスト ボックス 80">
                  <a:extLst>
                    <a:ext uri="{FF2B5EF4-FFF2-40B4-BE49-F238E27FC236}">
                      <a16:creationId xmlns:a16="http://schemas.microsoft.com/office/drawing/2014/main" id="{46FE2ED7-0622-D505-CB4A-4E37BA289631}"/>
                    </a:ext>
                  </a:extLst>
                </p:cNvPr>
                <p:cNvSpPr txBox="1"/>
                <p:nvPr/>
              </p:nvSpPr>
              <p:spPr bwMode="auto">
                <a:xfrm>
                  <a:off x="4576122" y="977142"/>
                  <a:ext cx="886522" cy="32657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none" rtlCol="0" anchor="ctr">
                  <a:noAutofit/>
                </a:bodyPr>
                <a:lstStyle/>
                <a:p>
                  <a:pPr algn="ctr" fontAlgn="base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1" lang="ja-JP" altLang="en-US" sz="1400" b="1" dirty="0">
                      <a:solidFill>
                        <a:schemeClr val="bg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部品調達</a:t>
                  </a:r>
                </a:p>
              </p:txBody>
            </p:sp>
            <p:sp>
              <p:nvSpPr>
                <p:cNvPr id="83" name="テキスト ボックス 82">
                  <a:extLst>
                    <a:ext uri="{FF2B5EF4-FFF2-40B4-BE49-F238E27FC236}">
                      <a16:creationId xmlns:a16="http://schemas.microsoft.com/office/drawing/2014/main" id="{D46D4D42-1DAE-3F64-A410-7A413D8E4CD2}"/>
                    </a:ext>
                  </a:extLst>
                </p:cNvPr>
                <p:cNvSpPr txBox="1"/>
                <p:nvPr/>
              </p:nvSpPr>
              <p:spPr bwMode="auto">
                <a:xfrm>
                  <a:off x="5935925" y="986493"/>
                  <a:ext cx="871845" cy="32657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none" rtlCol="0" anchor="ctr">
                  <a:noAutofit/>
                </a:bodyPr>
                <a:lstStyle/>
                <a:p>
                  <a:pPr algn="ctr" fontAlgn="base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ja-JP" altLang="en-US" sz="1400" b="1" dirty="0">
                      <a:solidFill>
                        <a:schemeClr val="bg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製造技術</a:t>
                  </a:r>
                  <a:endParaRPr kumimoji="1" lang="ja-JP" altLang="en-US" sz="1400" b="1" dirty="0">
                    <a:solidFill>
                      <a:schemeClr val="bg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84" name="テキスト ボックス 83">
                  <a:extLst>
                    <a:ext uri="{FF2B5EF4-FFF2-40B4-BE49-F238E27FC236}">
                      <a16:creationId xmlns:a16="http://schemas.microsoft.com/office/drawing/2014/main" id="{721A7162-BE38-D20E-0BE3-5D3904EF0929}"/>
                    </a:ext>
                  </a:extLst>
                </p:cNvPr>
                <p:cNvSpPr txBox="1"/>
                <p:nvPr/>
              </p:nvSpPr>
              <p:spPr bwMode="auto">
                <a:xfrm>
                  <a:off x="7006837" y="982709"/>
                  <a:ext cx="531466" cy="32657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none" rtlCol="0" anchor="ctr">
                  <a:noAutofit/>
                </a:bodyPr>
                <a:lstStyle/>
                <a:p>
                  <a:pPr algn="ctr" fontAlgn="base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ja-JP" altLang="en-US" sz="1400" b="1" dirty="0">
                      <a:solidFill>
                        <a:schemeClr val="bg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生産技術</a:t>
                  </a:r>
                  <a:endParaRPr kumimoji="1" lang="ja-JP" altLang="en-US" sz="1400" b="1" dirty="0">
                    <a:solidFill>
                      <a:schemeClr val="bg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86" name="テキスト ボックス 85">
                  <a:extLst>
                    <a:ext uri="{FF2B5EF4-FFF2-40B4-BE49-F238E27FC236}">
                      <a16:creationId xmlns:a16="http://schemas.microsoft.com/office/drawing/2014/main" id="{53378862-1F0D-ABD9-AF6D-4692B57CF583}"/>
                    </a:ext>
                  </a:extLst>
                </p:cNvPr>
                <p:cNvSpPr txBox="1"/>
                <p:nvPr/>
              </p:nvSpPr>
              <p:spPr bwMode="auto">
                <a:xfrm>
                  <a:off x="7874352" y="978932"/>
                  <a:ext cx="609625" cy="326577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none" rtlCol="0" anchor="ctr">
                  <a:noAutofit/>
                </a:bodyPr>
                <a:lstStyle/>
                <a:p>
                  <a:pPr algn="ctr" fontAlgn="base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1" lang="ja-JP" altLang="en-US" sz="1400" b="1" dirty="0">
                      <a:solidFill>
                        <a:schemeClr val="bg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品質保証</a:t>
                  </a:r>
                </a:p>
              </p:txBody>
            </p:sp>
            <p:sp>
              <p:nvSpPr>
                <p:cNvPr id="87" name="テキスト ボックス 86">
                  <a:extLst>
                    <a:ext uri="{FF2B5EF4-FFF2-40B4-BE49-F238E27FC236}">
                      <a16:creationId xmlns:a16="http://schemas.microsoft.com/office/drawing/2014/main" id="{065422D8-9FC6-8FE0-6DAE-DC2F2FFDCE16}"/>
                    </a:ext>
                  </a:extLst>
                </p:cNvPr>
                <p:cNvSpPr txBox="1"/>
                <p:nvPr/>
              </p:nvSpPr>
              <p:spPr bwMode="auto">
                <a:xfrm>
                  <a:off x="8666253" y="992966"/>
                  <a:ext cx="1005091" cy="32657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none" rtlCol="0" anchor="ctr">
                  <a:noAutofit/>
                </a:bodyPr>
                <a:lstStyle/>
                <a:p>
                  <a:pPr algn="ctr" fontAlgn="base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ja-JP" altLang="en-US" sz="1400" b="1" dirty="0">
                      <a:solidFill>
                        <a:schemeClr val="bg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サービス</a:t>
                  </a:r>
                  <a:endParaRPr kumimoji="1" lang="ja-JP" altLang="en-US" sz="1400" b="1" dirty="0">
                    <a:solidFill>
                      <a:schemeClr val="bg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</p:grpSp>
          <p:sp>
            <p:nvSpPr>
              <p:cNvPr id="79" name="テキスト ボックス 78">
                <a:extLst>
                  <a:ext uri="{FF2B5EF4-FFF2-40B4-BE49-F238E27FC236}">
                    <a16:creationId xmlns:a16="http://schemas.microsoft.com/office/drawing/2014/main" id="{F5447924-785D-3B5F-2827-1E96481AE3ED}"/>
                  </a:ext>
                </a:extLst>
              </p:cNvPr>
              <p:cNvSpPr txBox="1"/>
              <p:nvPr/>
            </p:nvSpPr>
            <p:spPr bwMode="auto">
              <a:xfrm>
                <a:off x="3234319" y="981918"/>
                <a:ext cx="689446" cy="32656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none" rtlCol="0" anchor="ctr">
                <a:noAutofit/>
              </a:bodyPr>
              <a:lstStyle/>
              <a:p>
                <a:pPr algn="ctr" fontAlgn="base">
                  <a:lnSpc>
                    <a:spcPct val="11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1" lang="ja-JP" altLang="en-US" sz="1400" b="1" dirty="0">
                    <a:solidFill>
                      <a:schemeClr val="bg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設計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9852369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5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35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25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7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25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3500"/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475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5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7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7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5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7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3500"/>
                                        <p:tgtEl>
                                          <p:spTgt spid="8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675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6750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6750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74" grpId="0" uiExpand="1" build="p"/>
      <p:bldP spid="85" grpId="0"/>
      <p:bldP spid="89" grpId="0" uiExpand="1" build="p" animBg="1"/>
      <p:bldP spid="6" grpId="0" animBg="1"/>
      <p:bldP spid="91" grpId="0" animBg="1"/>
      <p:bldP spid="90" grpId="0" animBg="1"/>
      <p:bldP spid="126" grpId="0" animBg="1"/>
      <p:bldP spid="135" grpId="0" animBg="1"/>
      <p:bldP spid="10" grpId="0"/>
      <p:bldP spid="11" grpId="0" animBg="1"/>
      <p:bldP spid="13" grpId="0"/>
      <p:bldP spid="157" grpId="0"/>
    </p:bldLst>
  </p:timing>
</p:sld>
</file>

<file path=ppt/theme/theme1.xml><?xml version="1.0" encoding="utf-8"?>
<a:theme xmlns:a="http://schemas.openxmlformats.org/drawingml/2006/main" name="PLMRevolution_20230820">
  <a:themeElements>
    <a:clrScheme name="ユーザー定義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2336"/>
      </a:accent1>
      <a:accent2>
        <a:srgbClr val="300A0C"/>
      </a:accent2>
      <a:accent3>
        <a:srgbClr val="262626"/>
      </a:accent3>
      <a:accent4>
        <a:srgbClr val="584300"/>
      </a:accent4>
      <a:accent5>
        <a:srgbClr val="0F1A2F"/>
      </a:accent5>
      <a:accent6>
        <a:srgbClr val="2A421A"/>
      </a:accent6>
      <a:hlink>
        <a:srgbClr val="033669"/>
      </a:hlink>
      <a:folHlink>
        <a:srgbClr val="492738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ln w="19050">
          <a:solidFill>
            <a:schemeClr val="tx1">
              <a:lumMod val="75000"/>
              <a:lumOff val="25000"/>
            </a:schemeClr>
          </a:solidFill>
          <a:prstDash val="solid"/>
          <a:headEnd type="none" w="lg" len="lg"/>
          <a:tailEnd type="none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 bwMode="gray">
        <a:ln w="15875">
          <a:solidFill>
            <a:schemeClr val="bg1">
              <a:lumMod val="50000"/>
            </a:schemeClr>
          </a:solidFill>
          <a:prstDash val="solid"/>
          <a:headEnd type="none" w="med" len="med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</a:ln>
      </a:spPr>
      <a:bodyPr vert="horz" wrap="square" rtlCol="0" anchor="t">
        <a:noAutofit/>
      </a:bodyPr>
      <a:lstStyle>
        <a:defPPr algn="l" fontAlgn="base">
          <a:lnSpc>
            <a:spcPct val="110000"/>
          </a:lnSpc>
          <a:spcBef>
            <a:spcPct val="0"/>
          </a:spcBef>
          <a:spcAft>
            <a:spcPct val="0"/>
          </a:spcAft>
          <a:defRPr kumimoji="1" sz="1400" b="1" smtClean="0">
            <a:latin typeface="游ゴシック" panose="020B0400000000000000" pitchFamily="50" charset="-128"/>
            <a:ea typeface="游ゴシック" panose="020B04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LMRevolution_20230820" id="{F82CAAE0-694B-46BD-8A15-F90517141F33}" vid="{5D9F4CF9-FA58-4E2E-BAA3-A53C964B439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220589</TotalTime>
  <Words>713</Words>
  <Application>Microsoft Office PowerPoint</Application>
  <PresentationFormat>ワイド画面</PresentationFormat>
  <Paragraphs>98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游ゴシック Medium</vt:lpstr>
      <vt:lpstr>Arial</vt:lpstr>
      <vt:lpstr>Calibri</vt:lpstr>
      <vt:lpstr>Calibri Light</vt:lpstr>
      <vt:lpstr>PLMRevolution_20230820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加藤幸司</dc:creator>
  <cp:lastModifiedBy>Koji Kato</cp:lastModifiedBy>
  <cp:revision>11290</cp:revision>
  <cp:lastPrinted>2025-08-11T09:12:53Z</cp:lastPrinted>
  <dcterms:created xsi:type="dcterms:W3CDTF">2014-08-31T08:28:54Z</dcterms:created>
  <dcterms:modified xsi:type="dcterms:W3CDTF">2025-10-29T03:56:51Z</dcterms:modified>
</cp:coreProperties>
</file>