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notesMasterIdLst>
    <p:notesMasterId r:id="rId3"/>
  </p:notesMasterIdLst>
  <p:handoutMasterIdLst>
    <p:handoutMasterId r:id="rId4"/>
  </p:handoutMasterIdLst>
  <p:sldIdLst>
    <p:sldId id="2134805818" r:id="rId2"/>
  </p:sldIdLst>
  <p:sldSz cx="12192000" cy="6858000"/>
  <p:notesSz cx="10018713" cy="6888163"/>
  <p:defaultTextStyle>
    <a:defPPr>
      <a:defRPr lang="ja-JP"/>
    </a:defPPr>
    <a:lvl1pPr marL="0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MN21StVma2g50GWTHWrWhQ==" hashData="kq2OOl2VObJ7vb1x1PjKlnzC2Hi45FUkQQNtHbrWSX+z8qaGwgx0U0NBeOn2r4BOUc4LOE83xmJLpcbfv7nN2g=="/>
  <p:extLst>
    <p:ext uri="{521415D9-36F7-43E2-AB2F-B90AF26B5E84}">
      <p14:sectionLst xmlns:p14="http://schemas.microsoft.com/office/powerpoint/2010/main">
        <p14:section name="既定のセクション" id="{82336B34-139A-4BFC-80AA-021A1587562B}">
          <p14:sldIdLst>
            <p14:sldId id="213480581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加藤幸司" initials="加藤幸司" lastIdx="2" clrIdx="0">
    <p:extLst>
      <p:ext uri="{19B8F6BF-5375-455C-9EA6-DF929625EA0E}">
        <p15:presenceInfo xmlns:p15="http://schemas.microsoft.com/office/powerpoint/2012/main" userId="加藤幸司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4C216D"/>
    <a:srgbClr val="CBA9E5"/>
    <a:srgbClr val="FFFAEB"/>
    <a:srgbClr val="25005C"/>
    <a:srgbClr val="E6EAEF"/>
    <a:srgbClr val="551215"/>
    <a:srgbClr val="E5FFFF"/>
    <a:srgbClr val="300A0C"/>
    <a:srgbClr val="481F67"/>
    <a:srgbClr val="FFE6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24" autoAdjust="0"/>
    <p:restoredTop sz="95307" autoAdjust="0"/>
  </p:normalViewPr>
  <p:slideViewPr>
    <p:cSldViewPr snapToGrid="0">
      <p:cViewPr varScale="1">
        <p:scale>
          <a:sx n="110" d="100"/>
          <a:sy n="110" d="100"/>
        </p:scale>
        <p:origin x="1068" y="96"/>
      </p:cViewPr>
      <p:guideLst>
        <p:guide orient="horz" pos="2161"/>
        <p:guide pos="3841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81" d="100"/>
          <a:sy n="81" d="100"/>
        </p:scale>
        <p:origin x="3546" y="114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7497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7497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ECAA7688-8FB2-4D9D-AF58-86A895A0C23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フッター プレースホルダー 6"/>
          <p:cNvSpPr>
            <a:spLocks noGrp="1"/>
          </p:cNvSpPr>
          <p:nvPr>
            <p:ph type="ftr" sz="quarter" idx="2"/>
          </p:nvPr>
        </p:nvSpPr>
        <p:spPr>
          <a:xfrm>
            <a:off x="27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228241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7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256021" y="7"/>
            <a:ext cx="4341443" cy="345605"/>
          </a:xfrm>
          <a:prstGeom prst="rect">
            <a:avLst/>
          </a:prstGeom>
        </p:spPr>
        <p:txBody>
          <a:bodyPr vert="horz" lIns="96491" tIns="48246" rIns="96491" bIns="48246" rtlCol="0"/>
          <a:lstStyle>
            <a:lvl1pPr algn="r">
              <a:defRPr sz="1200"/>
            </a:lvl1pPr>
          </a:lstStyle>
          <a:p>
            <a:r>
              <a:rPr kumimoji="1" lang="en-US" altLang="ja-JP"/>
              <a:t>2018/6/12</a:t>
            </a:r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1863" y="361950"/>
            <a:ext cx="5595937" cy="31480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91" tIns="48246" rIns="96491" bIns="4824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219784" y="3634794"/>
            <a:ext cx="8014970" cy="2712214"/>
          </a:xfrm>
          <a:prstGeom prst="rect">
            <a:avLst/>
          </a:prstGeom>
        </p:spPr>
        <p:txBody>
          <a:bodyPr vert="horz" lIns="96491" tIns="48246" rIns="96491" bIns="48246" rtlCol="0"/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33518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l">
              <a:defRPr sz="1200"/>
            </a:lvl1pPr>
          </a:lstStyle>
          <a:p>
            <a:r>
              <a:rPr kumimoji="1" lang="en-US" altLang="ja-JP"/>
              <a:t>© 2018 PLM Revolution Inc.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339812" y="6542569"/>
            <a:ext cx="4341443" cy="345603"/>
          </a:xfrm>
          <a:prstGeom prst="rect">
            <a:avLst/>
          </a:prstGeom>
        </p:spPr>
        <p:txBody>
          <a:bodyPr vert="horz" lIns="96491" tIns="48246" rIns="96491" bIns="48246" rtlCol="0" anchor="b"/>
          <a:lstStyle>
            <a:lvl1pPr algn="r">
              <a:defRPr sz="1200"/>
            </a:lvl1pPr>
          </a:lstStyle>
          <a:p>
            <a:fld id="{21BA0EAC-54C0-4D1B-9A8D-9531CB1C1DB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86890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25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773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90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91425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8E8A99D3-2F2B-2F9F-37F5-3B3B8CB030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1555121" y="6561198"/>
            <a:ext cx="647700" cy="365125"/>
          </a:xfrm>
        </p:spPr>
        <p:txBody>
          <a:bodyPr/>
          <a:lstStyle>
            <a:lvl1pPr>
              <a:defRPr kumimoji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  <a:ea typeface="Osaka" charset="-128"/>
              </a:defRPr>
            </a:lvl1pPr>
          </a:lstStyle>
          <a:p>
            <a:fld id="{C82DA442-602A-4D47-B9E7-55C427C6B738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5D8A23-7FC1-D03E-EC06-BBB6CB5DE0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33032" y="6532272"/>
            <a:ext cx="2342562" cy="36512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75000"/>
                  </a:schemeClr>
                </a:solidFill>
                <a:latin typeface="游ゴシック Medium" panose="020B0500000000000000" pitchFamily="50" charset="-128"/>
                <a:ea typeface="游ゴシック Medium" panose="020B05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01FE7AD7-F181-0D88-E2C8-CFABBE6ECA17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683AD91B-9F37-B3D3-CF8F-7E1707993762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3064DEC8-97C0-A77A-98F8-A1CF9BC50ECB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86AC52E5-B738-52CE-D9B8-02FFBAC08CE3}"/>
              </a:ext>
            </a:extLst>
          </p:cNvPr>
          <p:cNvCxnSpPr/>
          <p:nvPr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1E84DD6A-A387-6094-DA38-2607A04AAFD5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1BD09BF8-62A8-BC5C-4959-D0D323E49E2C}"/>
              </a:ext>
            </a:extLst>
          </p:cNvPr>
          <p:cNvCxnSpPr/>
          <p:nvPr userDrawn="1"/>
        </p:nvCxnSpPr>
        <p:spPr bwMode="gray">
          <a:xfrm>
            <a:off x="0" y="522615"/>
            <a:ext cx="12192000" cy="0"/>
          </a:xfrm>
          <a:prstGeom prst="line">
            <a:avLst/>
          </a:prstGeom>
          <a:ln w="12700">
            <a:solidFill>
              <a:schemeClr val="bg1"/>
            </a:solidFill>
            <a:prstDash val="solid"/>
            <a:headEnd type="none" w="med" len="med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図 6">
            <a:extLst>
              <a:ext uri="{FF2B5EF4-FFF2-40B4-BE49-F238E27FC236}">
                <a16:creationId xmlns:a16="http://schemas.microsoft.com/office/drawing/2014/main" id="{5BA6A3AA-546C-1AC8-AF49-8D9F867A23D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885" b="12849"/>
          <a:stretch/>
        </p:blipFill>
        <p:spPr bwMode="auto">
          <a:xfrm>
            <a:off x="2286000" y="-781"/>
            <a:ext cx="9906000" cy="5233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36F45036-63DA-4879-8B91-099F0E7E7E42}"/>
              </a:ext>
            </a:extLst>
          </p:cNvPr>
          <p:cNvSpPr/>
          <p:nvPr userDrawn="1"/>
        </p:nvSpPr>
        <p:spPr bwMode="gray">
          <a:xfrm>
            <a:off x="0" y="-781"/>
            <a:ext cx="2286000" cy="523394"/>
          </a:xfrm>
          <a:prstGeom prst="rect">
            <a:avLst/>
          </a:prstGeom>
          <a:solidFill>
            <a:srgbClr val="666666"/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791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>
        <p:fade/>
      </p:transition>
    </mc:Choice>
    <mc:Fallback xmlns="">
      <p:transition advClick="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CC812AE-F0A3-4A6F-A47C-D04C1C472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6983" y="6582067"/>
            <a:ext cx="653936" cy="317501"/>
          </a:xfrm>
        </p:spPr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2A46868C-093D-8047-BF1C-0DAF8FDAE4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759823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2063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1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1" y="182562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2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89980" y="6492878"/>
            <a:ext cx="4957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F644B9E-93E5-9FE2-66B7-D0E0626C11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19569" y="6644082"/>
            <a:ext cx="2088913" cy="23548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r">
              <a:defRPr sz="800">
                <a:solidFill>
                  <a:schemeClr val="bg1">
                    <a:lumMod val="50000"/>
                  </a:schemeClr>
                </a:solidFill>
                <a:latin typeface="游ゴシック Light" panose="020B0300000000000000" pitchFamily="50" charset="-128"/>
                <a:ea typeface="游ゴシック Light" panose="020B0300000000000000" pitchFamily="50" charset="-128"/>
              </a:defRPr>
            </a:lvl1pPr>
          </a:lstStyle>
          <a:p>
            <a:r>
              <a:rPr lang="en-US" altLang="ja-JP"/>
              <a:t>© 2018 PLM Revolution Inc.</a:t>
            </a: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3830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3" r:id="rId2"/>
  </p:sldLayoutIdLst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  <p:hf hdr="0" dt="0"/>
  <p:txStyles>
    <p:titleStyle>
      <a:lvl1pPr algn="l" defTabSz="914422" rtl="0" eaLnBrk="1" latinLnBrk="0" hangingPunct="1">
        <a:lnSpc>
          <a:spcPct val="90000"/>
        </a:lnSpc>
        <a:spcBef>
          <a:spcPct val="0"/>
        </a:spcBef>
        <a:buNone/>
        <a:defRPr kumimoji="1" sz="44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6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2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37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48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5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69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1" indent="-228606" algn="l" defTabSz="91442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0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2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3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7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85" algn="l" defTabSz="914422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82F32F5-1E1D-D502-B001-BF43F60089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DB7713-C8B9-400C-9441-50EEF11B139C}" type="slidenum">
              <a:rPr lang="ja-JP" altLang="en-US" smtClean="0">
                <a:solidFill>
                  <a:prstClr val="black">
                    <a:tint val="75000"/>
                  </a:prst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pPr/>
              <a:t>1</a:t>
            </a:fld>
            <a:endParaRPr lang="ja-JP" altLang="en-US">
              <a:solidFill>
                <a:prstClr val="black">
                  <a:tint val="75000"/>
                </a:prst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F09F1FF-3112-212D-7F8B-8BB4F1B967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altLang="ja-JP">
                <a:latin typeface="游ゴシック" panose="020B0400000000000000" pitchFamily="50" charset="-128"/>
                <a:ea typeface="游ゴシック" panose="020B0400000000000000" pitchFamily="50" charset="-128"/>
              </a:rPr>
              <a:t>© 2018 PLM Revolution Inc.</a:t>
            </a:r>
            <a:endParaRPr lang="ja-JP" altLang="en-US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84" name="グループ化 83">
            <a:extLst>
              <a:ext uri="{FF2B5EF4-FFF2-40B4-BE49-F238E27FC236}">
                <a16:creationId xmlns:a16="http://schemas.microsoft.com/office/drawing/2014/main" id="{E0E85DCC-280F-7D4D-45A3-050E6E414475}"/>
              </a:ext>
            </a:extLst>
          </p:cNvPr>
          <p:cNvGrpSpPr/>
          <p:nvPr/>
        </p:nvGrpSpPr>
        <p:grpSpPr>
          <a:xfrm>
            <a:off x="528066" y="679336"/>
            <a:ext cx="4888133" cy="3011174"/>
            <a:chOff x="1114543" y="359756"/>
            <a:chExt cx="4888133" cy="3011174"/>
          </a:xfrm>
        </p:grpSpPr>
        <p:sp>
          <p:nvSpPr>
            <p:cNvPr id="4" name="四角形: 角を丸くする 3">
              <a:extLst>
                <a:ext uri="{FF2B5EF4-FFF2-40B4-BE49-F238E27FC236}">
                  <a16:creationId xmlns:a16="http://schemas.microsoft.com/office/drawing/2014/main" id="{752A0595-EC68-485C-8118-B50D9A982D9B}"/>
                </a:ext>
              </a:extLst>
            </p:cNvPr>
            <p:cNvSpPr/>
            <p:nvPr/>
          </p:nvSpPr>
          <p:spPr>
            <a:xfrm>
              <a:off x="1214676" y="1172148"/>
              <a:ext cx="4788000" cy="373428"/>
            </a:xfrm>
            <a:prstGeom prst="roundRect">
              <a:avLst/>
            </a:prstGeom>
            <a:solidFill>
              <a:schemeClr val="tx1"/>
            </a:solidFill>
            <a:ln w="190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400" b="1">
                  <a:solidFill>
                    <a:srgbClr val="FFFF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結果</a:t>
              </a:r>
              <a:r>
                <a:rPr kumimoji="1" lang="ja-JP" altLang="en-US" sz="1400" b="1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：</a:t>
              </a:r>
              <a:r>
                <a:rPr kumimoji="1" lang="ja-JP" altLang="en-US" sz="140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各社の類似ツール導入による </a:t>
              </a:r>
              <a:r>
                <a:rPr kumimoji="1" lang="ja-JP" altLang="en-US" sz="1400" b="1">
                  <a:solidFill>
                    <a:srgbClr val="92D05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差別化困難 </a:t>
              </a:r>
              <a:r>
                <a:rPr kumimoji="1" lang="ja-JP" altLang="en-US" sz="140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な状況</a:t>
              </a:r>
            </a:p>
          </p:txBody>
        </p:sp>
        <p:cxnSp>
          <p:nvCxnSpPr>
            <p:cNvPr id="5" name="直線矢印コネクタ 4">
              <a:extLst>
                <a:ext uri="{FF2B5EF4-FFF2-40B4-BE49-F238E27FC236}">
                  <a16:creationId xmlns:a16="http://schemas.microsoft.com/office/drawing/2014/main" id="{1C015067-CB65-437F-AFA5-70B6A119559D}"/>
                </a:ext>
              </a:extLst>
            </p:cNvPr>
            <p:cNvCxnSpPr>
              <a:cxnSpLocks/>
            </p:cNvCxnSpPr>
            <p:nvPr/>
          </p:nvCxnSpPr>
          <p:spPr>
            <a:xfrm>
              <a:off x="1543770" y="733655"/>
              <a:ext cx="0" cy="433451"/>
            </a:xfrm>
            <a:prstGeom prst="straightConnector1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  <a:prstDash val="sysDash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テキスト ボックス 33">
              <a:extLst>
                <a:ext uri="{FF2B5EF4-FFF2-40B4-BE49-F238E27FC236}">
                  <a16:creationId xmlns:a16="http://schemas.microsoft.com/office/drawing/2014/main" id="{55038A4E-AAAE-4493-B89C-F38209447B86}"/>
                </a:ext>
              </a:extLst>
            </p:cNvPr>
            <p:cNvSpPr txBox="1"/>
            <p:nvPr/>
          </p:nvSpPr>
          <p:spPr>
            <a:xfrm>
              <a:off x="1514783" y="759184"/>
              <a:ext cx="4367028" cy="540409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kumimoji="1" lang="ja-JP" altLang="en-US" b="0">
                  <a:solidFill>
                    <a:schemeClr val="tx1">
                      <a:lumMod val="65000"/>
                      <a:lumOff val="3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・</a:t>
              </a:r>
              <a:r>
                <a:rPr kumimoji="1" lang="ja-JP" altLang="en-US" b="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デジタル技術を</a:t>
              </a:r>
              <a:r>
                <a:rPr kumimoji="1" lang="ja-JP" altLang="en-US" b="1" baseline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「変革」の実現に利用</a:t>
              </a:r>
              <a:r>
                <a:rPr kumimoji="1" lang="ja-JP" altLang="en-US" b="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するのではなく、現業務</a:t>
              </a:r>
              <a:endParaRPr kumimoji="1" lang="en-US" altLang="ja-JP" b="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pPr>
                <a:lnSpc>
                  <a:spcPct val="100000"/>
                </a:lnSpc>
              </a:pPr>
              <a:r>
                <a:rPr lang="ja-JP" altLang="en-US">
                  <a:solidFill>
                    <a:schemeClr val="tx1">
                      <a:lumMod val="65000"/>
                      <a:lumOff val="3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　</a:t>
              </a:r>
              <a:r>
                <a:rPr kumimoji="1" lang="ja-JP" altLang="en-US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プロセスにより生じている問題・課題対応に利用されている</a:t>
              </a:r>
              <a:endParaRPr kumimoji="1" lang="ja-JP" altLang="en-US" b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8ACB66E0-65CE-B3A1-491F-BEFA6EBDEA42}"/>
                </a:ext>
              </a:extLst>
            </p:cNvPr>
            <p:cNvGrpSpPr/>
            <p:nvPr/>
          </p:nvGrpSpPr>
          <p:grpSpPr>
            <a:xfrm>
              <a:off x="2141460" y="1816735"/>
              <a:ext cx="2871997" cy="1554195"/>
              <a:chOff x="665961" y="1035334"/>
              <a:chExt cx="1562679" cy="888009"/>
            </a:xfrm>
          </p:grpSpPr>
          <p:pic>
            <p:nvPicPr>
              <p:cNvPr id="79" name="図 78">
                <a:extLst>
                  <a:ext uri="{FF2B5EF4-FFF2-40B4-BE49-F238E27FC236}">
                    <a16:creationId xmlns:a16="http://schemas.microsoft.com/office/drawing/2014/main" id="{EC624AC8-7532-C27E-9AA6-DCAD0187EFE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/>
              <a:srcRect l="3874" t="6809" r="4093" b="8911"/>
              <a:stretch/>
            </p:blipFill>
            <p:spPr>
              <a:xfrm>
                <a:off x="700809" y="1072039"/>
                <a:ext cx="1463653" cy="811967"/>
              </a:xfrm>
              <a:prstGeom prst="rect">
                <a:avLst/>
              </a:prstGeom>
            </p:spPr>
          </p:pic>
          <p:sp>
            <p:nvSpPr>
              <p:cNvPr id="80" name="四角形: 角を丸くする 79">
                <a:extLst>
                  <a:ext uri="{FF2B5EF4-FFF2-40B4-BE49-F238E27FC236}">
                    <a16:creationId xmlns:a16="http://schemas.microsoft.com/office/drawing/2014/main" id="{004F684C-45E7-F219-663E-A89C5F56688F}"/>
                  </a:ext>
                </a:extLst>
              </p:cNvPr>
              <p:cNvSpPr/>
              <p:nvPr/>
            </p:nvSpPr>
            <p:spPr>
              <a:xfrm>
                <a:off x="665961" y="1035334"/>
                <a:ext cx="1562679" cy="888009"/>
              </a:xfrm>
              <a:prstGeom prst="roundRect">
                <a:avLst>
                  <a:gd name="adj" fmla="val 7345"/>
                </a:avLst>
              </a:prstGeom>
              <a:noFill/>
              <a:ln w="1587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kumimoji="1" lang="ja-JP" altLang="en-US" sz="1100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</p:grpSp>
        <p:sp>
          <p:nvSpPr>
            <p:cNvPr id="17" name="テキスト ボックス 53">
              <a:extLst>
                <a:ext uri="{FF2B5EF4-FFF2-40B4-BE49-F238E27FC236}">
                  <a16:creationId xmlns:a16="http://schemas.microsoft.com/office/drawing/2014/main" id="{20B6071B-D597-0FB3-770E-CC5891881C32}"/>
                </a:ext>
              </a:extLst>
            </p:cNvPr>
            <p:cNvSpPr txBox="1"/>
            <p:nvPr/>
          </p:nvSpPr>
          <p:spPr>
            <a:xfrm>
              <a:off x="2123172" y="1569026"/>
              <a:ext cx="2798190" cy="261611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square" rtlCol="0" anchor="ctr">
              <a:sp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b="1">
                  <a:solidFill>
                    <a:schemeClr val="tx1">
                      <a:lumMod val="65000"/>
                      <a:lumOff val="3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類似の機能／運用導入のサンプル</a:t>
              </a:r>
            </a:p>
          </p:txBody>
        </p:sp>
        <p:sp>
          <p:nvSpPr>
            <p:cNvPr id="18" name="四角形: 角を丸くする 17">
              <a:extLst>
                <a:ext uri="{FF2B5EF4-FFF2-40B4-BE49-F238E27FC236}">
                  <a16:creationId xmlns:a16="http://schemas.microsoft.com/office/drawing/2014/main" id="{DC2AE885-4103-459D-8AFD-2DA3DB144ABB}"/>
                </a:ext>
              </a:extLst>
            </p:cNvPr>
            <p:cNvSpPr/>
            <p:nvPr/>
          </p:nvSpPr>
          <p:spPr>
            <a:xfrm>
              <a:off x="1204634" y="359756"/>
              <a:ext cx="4788000" cy="373899"/>
            </a:xfrm>
            <a:prstGeom prst="roundRect">
              <a:avLst/>
            </a:prstGeom>
            <a:solidFill>
              <a:srgbClr val="25005C"/>
            </a:solidFill>
            <a:ln w="317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55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作業や特定タスクの改善に利用されている</a:t>
              </a:r>
            </a:p>
          </p:txBody>
        </p:sp>
        <p:sp>
          <p:nvSpPr>
            <p:cNvPr id="19" name="テキスト ボックス 12">
              <a:extLst>
                <a:ext uri="{FF2B5EF4-FFF2-40B4-BE49-F238E27FC236}">
                  <a16:creationId xmlns:a16="http://schemas.microsoft.com/office/drawing/2014/main" id="{53CC6268-D0B7-E4E3-1AE0-2FE60472A2AF}"/>
                </a:ext>
              </a:extLst>
            </p:cNvPr>
            <p:cNvSpPr txBox="1"/>
            <p:nvPr/>
          </p:nvSpPr>
          <p:spPr>
            <a:xfrm>
              <a:off x="1114543" y="781627"/>
              <a:ext cx="433026" cy="383617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800" b="1">
                  <a:solidFill>
                    <a:srgbClr val="0070C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①</a:t>
              </a:r>
            </a:p>
          </p:txBody>
        </p:sp>
      </p:grpSp>
      <p:grpSp>
        <p:nvGrpSpPr>
          <p:cNvPr id="85" name="グループ化 84">
            <a:extLst>
              <a:ext uri="{FF2B5EF4-FFF2-40B4-BE49-F238E27FC236}">
                <a16:creationId xmlns:a16="http://schemas.microsoft.com/office/drawing/2014/main" id="{5A5EE320-60C4-B054-AA9F-E5DA5AD8860D}"/>
              </a:ext>
            </a:extLst>
          </p:cNvPr>
          <p:cNvGrpSpPr/>
          <p:nvPr/>
        </p:nvGrpSpPr>
        <p:grpSpPr>
          <a:xfrm>
            <a:off x="528630" y="3906723"/>
            <a:ext cx="4913219" cy="1191074"/>
            <a:chOff x="1115107" y="3568479"/>
            <a:chExt cx="4913219" cy="1191074"/>
          </a:xfrm>
        </p:grpSpPr>
        <p:sp>
          <p:nvSpPr>
            <p:cNvPr id="8" name="四角形: 角を丸くする 7">
              <a:extLst>
                <a:ext uri="{FF2B5EF4-FFF2-40B4-BE49-F238E27FC236}">
                  <a16:creationId xmlns:a16="http://schemas.microsoft.com/office/drawing/2014/main" id="{193E12FC-3B61-4B7C-B364-2062E6C0BA9F}"/>
                </a:ext>
              </a:extLst>
            </p:cNvPr>
            <p:cNvSpPr/>
            <p:nvPr/>
          </p:nvSpPr>
          <p:spPr>
            <a:xfrm>
              <a:off x="1213823" y="3568479"/>
              <a:ext cx="4788000" cy="373190"/>
            </a:xfrm>
            <a:prstGeom prst="roundRect">
              <a:avLst/>
            </a:prstGeom>
            <a:solidFill>
              <a:srgbClr val="25005C"/>
            </a:solidFill>
            <a:ln w="190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55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知的資産が</a:t>
              </a:r>
              <a:r>
                <a:rPr kumimoji="1" lang="en-US" altLang="ja-JP" sz="155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IT</a:t>
              </a:r>
              <a:r>
                <a:rPr kumimoji="1" lang="ja-JP" altLang="en-US" sz="155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／</a:t>
              </a:r>
              <a:r>
                <a:rPr kumimoji="1" lang="en-US" altLang="ja-JP" sz="155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AI</a:t>
              </a:r>
              <a:r>
                <a:rPr kumimoji="1" lang="ja-JP" altLang="en-US" sz="155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の仕組みで活かされていない</a:t>
              </a:r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14A556BF-666C-44BB-ACF0-46A31122A7F2}"/>
                </a:ext>
              </a:extLst>
            </p:cNvPr>
            <p:cNvSpPr/>
            <p:nvPr/>
          </p:nvSpPr>
          <p:spPr>
            <a:xfrm>
              <a:off x="1210837" y="4388292"/>
              <a:ext cx="4788000" cy="371261"/>
            </a:xfrm>
            <a:prstGeom prst="roundRect">
              <a:avLst/>
            </a:prstGeom>
            <a:solidFill>
              <a:schemeClr val="tx1"/>
            </a:solidFill>
            <a:ln w="190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400" b="1">
                  <a:solidFill>
                    <a:srgbClr val="FFFF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結果</a:t>
              </a:r>
              <a:r>
                <a:rPr kumimoji="1" lang="ja-JP" altLang="en-US" sz="1400" b="1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：</a:t>
              </a:r>
              <a:r>
                <a:rPr kumimoji="1" lang="ja-JP" altLang="en-US" sz="140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継続的な人材育成</a:t>
              </a:r>
              <a:r>
                <a:rPr lang="ja-JP" altLang="en-US" sz="140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による </a:t>
              </a:r>
              <a:r>
                <a:rPr kumimoji="1" lang="ja-JP" altLang="en-US" sz="1400" b="1">
                  <a:solidFill>
                    <a:srgbClr val="92D050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多額の投資 </a:t>
              </a:r>
              <a:r>
                <a:rPr kumimoji="1" lang="ja-JP" altLang="en-US" sz="140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が続いて</a:t>
              </a:r>
              <a:r>
                <a:rPr lang="ja-JP" altLang="en-US" sz="140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い</a:t>
              </a:r>
              <a:r>
                <a:rPr kumimoji="1" lang="ja-JP" altLang="en-US" sz="140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る</a:t>
              </a:r>
            </a:p>
          </p:txBody>
        </p:sp>
        <p:sp>
          <p:nvSpPr>
            <p:cNvPr id="10" name="テキスト ボックス 36">
              <a:extLst>
                <a:ext uri="{FF2B5EF4-FFF2-40B4-BE49-F238E27FC236}">
                  <a16:creationId xmlns:a16="http://schemas.microsoft.com/office/drawing/2014/main" id="{16C7378F-B38E-4E51-BBA4-F77071FA7F68}"/>
                </a:ext>
              </a:extLst>
            </p:cNvPr>
            <p:cNvSpPr txBox="1"/>
            <p:nvPr/>
          </p:nvSpPr>
          <p:spPr>
            <a:xfrm>
              <a:off x="1505906" y="3967056"/>
              <a:ext cx="4522420" cy="527039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kumimoji="1" lang="ja-JP" altLang="en-US" b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・相互に関連し合う知的資産は、形式知として捉えにくく、</a:t>
              </a:r>
              <a:r>
                <a:rPr kumimoji="1" lang="en-US" altLang="ja-JP" b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IT</a:t>
              </a:r>
              <a:r>
                <a:rPr kumimoji="1" lang="ja-JP" altLang="en-US" b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化</a:t>
              </a:r>
              <a:endParaRPr kumimoji="1" lang="en-US" altLang="ja-JP" b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pPr>
                <a:lnSpc>
                  <a:spcPct val="100000"/>
                </a:lnSpc>
              </a:pPr>
              <a:r>
                <a:rPr lang="en-US" altLang="ja-JP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   </a:t>
              </a:r>
              <a:r>
                <a:rPr kumimoji="1" lang="ja-JP" altLang="en-US" b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や</a:t>
              </a:r>
              <a:r>
                <a:rPr kumimoji="1" lang="en-US" altLang="ja-JP" b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AI</a:t>
              </a:r>
              <a:r>
                <a:rPr kumimoji="1" lang="ja-JP" altLang="en-US" b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化も進まず、</a:t>
              </a:r>
              <a:r>
                <a:rPr kumimoji="1" lang="ja-JP" altLang="en-US" b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ベテランの暗黙知に依存</a:t>
              </a:r>
              <a:r>
                <a:rPr kumimoji="1" lang="ja-JP" altLang="en-US" b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してきた状況がある</a:t>
              </a:r>
            </a:p>
          </p:txBody>
        </p:sp>
        <p:cxnSp>
          <p:nvCxnSpPr>
            <p:cNvPr id="11" name="直線矢印コネクタ 10">
              <a:extLst>
                <a:ext uri="{FF2B5EF4-FFF2-40B4-BE49-F238E27FC236}">
                  <a16:creationId xmlns:a16="http://schemas.microsoft.com/office/drawing/2014/main" id="{652066E3-F300-4497-A61A-5454ACFCBF10}"/>
                </a:ext>
              </a:extLst>
            </p:cNvPr>
            <p:cNvCxnSpPr>
              <a:cxnSpLocks/>
            </p:cNvCxnSpPr>
            <p:nvPr/>
          </p:nvCxnSpPr>
          <p:spPr>
            <a:xfrm>
              <a:off x="1547987" y="3941669"/>
              <a:ext cx="0" cy="447101"/>
            </a:xfrm>
            <a:prstGeom prst="straightConnector1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  <a:prstDash val="sysDash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テキスト ボックス 13">
              <a:extLst>
                <a:ext uri="{FF2B5EF4-FFF2-40B4-BE49-F238E27FC236}">
                  <a16:creationId xmlns:a16="http://schemas.microsoft.com/office/drawing/2014/main" id="{C3B18155-65A3-4F70-AB0A-C476C4291D19}"/>
                </a:ext>
              </a:extLst>
            </p:cNvPr>
            <p:cNvSpPr txBox="1"/>
            <p:nvPr/>
          </p:nvSpPr>
          <p:spPr>
            <a:xfrm>
              <a:off x="1115107" y="3994660"/>
              <a:ext cx="433026" cy="383989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800" b="1">
                  <a:solidFill>
                    <a:srgbClr val="0070C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②</a:t>
              </a:r>
            </a:p>
          </p:txBody>
        </p:sp>
      </p:grpSp>
      <p:grpSp>
        <p:nvGrpSpPr>
          <p:cNvPr id="86" name="グループ化 85">
            <a:extLst>
              <a:ext uri="{FF2B5EF4-FFF2-40B4-BE49-F238E27FC236}">
                <a16:creationId xmlns:a16="http://schemas.microsoft.com/office/drawing/2014/main" id="{C6C7C6FB-9D19-02A4-4F5B-0EDEE5D599B2}"/>
              </a:ext>
            </a:extLst>
          </p:cNvPr>
          <p:cNvGrpSpPr/>
          <p:nvPr/>
        </p:nvGrpSpPr>
        <p:grpSpPr>
          <a:xfrm>
            <a:off x="534957" y="5314010"/>
            <a:ext cx="4937818" cy="1385879"/>
            <a:chOff x="1121434" y="5125062"/>
            <a:chExt cx="4937818" cy="1385879"/>
          </a:xfrm>
        </p:grpSpPr>
        <p:sp>
          <p:nvSpPr>
            <p:cNvPr id="6" name="二等辺三角形 5">
              <a:extLst>
                <a:ext uri="{FF2B5EF4-FFF2-40B4-BE49-F238E27FC236}">
                  <a16:creationId xmlns:a16="http://schemas.microsoft.com/office/drawing/2014/main" id="{79F455D0-A5DF-4C29-A7B0-5B786936BE9C}"/>
                </a:ext>
              </a:extLst>
            </p:cNvPr>
            <p:cNvSpPr/>
            <p:nvPr/>
          </p:nvSpPr>
          <p:spPr>
            <a:xfrm>
              <a:off x="1306987" y="5125062"/>
              <a:ext cx="177755" cy="202838"/>
            </a:xfrm>
            <a:prstGeom prst="triangl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A4C0EE45-7264-44BD-BB53-195D62842462}"/>
                </a:ext>
              </a:extLst>
            </p:cNvPr>
            <p:cNvSpPr/>
            <p:nvPr/>
          </p:nvSpPr>
          <p:spPr>
            <a:xfrm>
              <a:off x="1218900" y="5156216"/>
              <a:ext cx="4788000" cy="373659"/>
            </a:xfrm>
            <a:prstGeom prst="roundRect">
              <a:avLst/>
            </a:prstGeom>
            <a:solidFill>
              <a:srgbClr val="25005C"/>
            </a:solidFill>
            <a:ln w="190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55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データ化された情報の活用環境が整備されて</a:t>
              </a:r>
              <a:r>
                <a:rPr lang="ja-JP" altLang="en-US" sz="155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い</a:t>
              </a:r>
              <a:r>
                <a:rPr kumimoji="1" lang="ja-JP" altLang="en-US" sz="155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ない</a:t>
              </a:r>
            </a:p>
          </p:txBody>
        </p:sp>
        <p:sp>
          <p:nvSpPr>
            <p:cNvPr id="13" name="四角形: 角を丸くする 12">
              <a:extLst>
                <a:ext uri="{FF2B5EF4-FFF2-40B4-BE49-F238E27FC236}">
                  <a16:creationId xmlns:a16="http://schemas.microsoft.com/office/drawing/2014/main" id="{400EFBED-B502-46D1-9F4E-272C698C9704}"/>
                </a:ext>
              </a:extLst>
            </p:cNvPr>
            <p:cNvSpPr/>
            <p:nvPr/>
          </p:nvSpPr>
          <p:spPr>
            <a:xfrm>
              <a:off x="1227080" y="6137043"/>
              <a:ext cx="4788000" cy="373898"/>
            </a:xfrm>
            <a:prstGeom prst="roundRect">
              <a:avLst/>
            </a:prstGeom>
            <a:solidFill>
              <a:schemeClr val="tx1"/>
            </a:solidFill>
            <a:ln w="190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kumimoji="1" lang="ja-JP" altLang="en-US" sz="1400" b="1">
                  <a:solidFill>
                    <a:srgbClr val="FFFF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結果</a:t>
              </a:r>
              <a:r>
                <a:rPr kumimoji="1" lang="ja-JP" altLang="en-US" sz="1400" b="1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：</a:t>
              </a:r>
              <a:r>
                <a:rPr lang="ja-JP" altLang="en-US" sz="1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デジタル技術が</a:t>
              </a:r>
              <a:r>
                <a:rPr lang="ja-JP" altLang="en-US" sz="1400" b="1">
                  <a:solidFill>
                    <a:srgbClr val="92D05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 </a:t>
              </a:r>
              <a:r>
                <a:rPr kumimoji="1" lang="ja-JP" altLang="en-US" sz="1400" b="1">
                  <a:solidFill>
                    <a:srgbClr val="92D05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業務の変革 </a:t>
              </a:r>
              <a:r>
                <a:rPr kumimoji="1" lang="ja-JP" altLang="en-US" sz="14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に繋げられていない</a:t>
              </a:r>
            </a:p>
          </p:txBody>
        </p:sp>
        <p:sp>
          <p:nvSpPr>
            <p:cNvPr id="14" name="テキスト ボックス 42">
              <a:extLst>
                <a:ext uri="{FF2B5EF4-FFF2-40B4-BE49-F238E27FC236}">
                  <a16:creationId xmlns:a16="http://schemas.microsoft.com/office/drawing/2014/main" id="{03F52567-D81B-4812-BFB9-B07489A99796}"/>
                </a:ext>
              </a:extLst>
            </p:cNvPr>
            <p:cNvSpPr txBox="1"/>
            <p:nvPr/>
          </p:nvSpPr>
          <p:spPr>
            <a:xfrm>
              <a:off x="1505906" y="5540514"/>
              <a:ext cx="4553346" cy="690852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00000"/>
                </a:lnSpc>
              </a:pPr>
              <a:r>
                <a:rPr kumimoji="1" lang="ja-JP" altLang="en-US" b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・</a:t>
              </a:r>
              <a:r>
                <a:rPr kumimoji="1" lang="ja-JP" altLang="en-US" b="1" i="0" u="none" strike="noStrike" kern="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データ化された情報</a:t>
              </a:r>
              <a:r>
                <a:rPr kumimoji="1" lang="ja-JP" altLang="en-US" b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は、場所／組織／プロセスに縛られること</a:t>
              </a:r>
              <a:endParaRPr kumimoji="1" lang="en-US" altLang="ja-JP" b="0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pPr>
                <a:lnSpc>
                  <a:spcPct val="100000"/>
                </a:lnSpc>
              </a:pPr>
              <a:r>
                <a:rPr kumimoji="1" lang="ja-JP" altLang="en-US" b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　なく共有／利用できるが、日々変化する</a:t>
              </a:r>
              <a:r>
                <a:rPr kumimoji="1" lang="ja-JP" altLang="en-US" b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技術／規定／運用</a:t>
              </a:r>
              <a:r>
                <a:rPr kumimoji="1" lang="en-US" altLang="ja-JP" b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‥</a:t>
              </a:r>
              <a:r>
                <a:rPr kumimoji="1" lang="ja-JP" altLang="en-US" b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等</a:t>
              </a:r>
              <a:endParaRPr kumimoji="1" lang="en-US" altLang="ja-JP" b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pPr>
                <a:lnSpc>
                  <a:spcPct val="100000"/>
                </a:lnSpc>
              </a:pPr>
              <a:r>
                <a:rPr kumimoji="1" lang="ja-JP" altLang="en-US" b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　の情報を管理し活用する仕組みが構築</a:t>
              </a:r>
              <a:r>
                <a:rPr kumimoji="1" lang="ja-JP" altLang="en-US" b="0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できないでいる</a:t>
              </a:r>
            </a:p>
          </p:txBody>
        </p:sp>
        <p:cxnSp>
          <p:nvCxnSpPr>
            <p:cNvPr id="15" name="直線矢印コネクタ 14">
              <a:extLst>
                <a:ext uri="{FF2B5EF4-FFF2-40B4-BE49-F238E27FC236}">
                  <a16:creationId xmlns:a16="http://schemas.microsoft.com/office/drawing/2014/main" id="{BD55DE74-77D7-4A9D-BAC6-2AB921E65C4D}"/>
                </a:ext>
              </a:extLst>
            </p:cNvPr>
            <p:cNvCxnSpPr>
              <a:cxnSpLocks/>
            </p:cNvCxnSpPr>
            <p:nvPr/>
          </p:nvCxnSpPr>
          <p:spPr>
            <a:xfrm>
              <a:off x="1552576" y="5529875"/>
              <a:ext cx="0" cy="612497"/>
            </a:xfrm>
            <a:prstGeom prst="straightConnector1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  <a:prstDash val="sysDash"/>
              <a:tailEnd type="triangl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テキスト ボックス 15">
              <a:extLst>
                <a:ext uri="{FF2B5EF4-FFF2-40B4-BE49-F238E27FC236}">
                  <a16:creationId xmlns:a16="http://schemas.microsoft.com/office/drawing/2014/main" id="{1BDAF439-60AD-4958-9611-293D1E6ED0F1}"/>
                </a:ext>
              </a:extLst>
            </p:cNvPr>
            <p:cNvSpPr txBox="1"/>
            <p:nvPr/>
          </p:nvSpPr>
          <p:spPr>
            <a:xfrm>
              <a:off x="1121434" y="5668017"/>
              <a:ext cx="433026" cy="383990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ja-JP" altLang="en-US" sz="1800" b="1">
                  <a:solidFill>
                    <a:srgbClr val="0070C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③</a:t>
              </a:r>
            </a:p>
          </p:txBody>
        </p:sp>
      </p:grpSp>
      <p:cxnSp>
        <p:nvCxnSpPr>
          <p:cNvPr id="22" name="直線矢印コネクタ 21">
            <a:extLst>
              <a:ext uri="{FF2B5EF4-FFF2-40B4-BE49-F238E27FC236}">
                <a16:creationId xmlns:a16="http://schemas.microsoft.com/office/drawing/2014/main" id="{F458E90C-E07A-4D26-9ED4-4AF7699882CD}"/>
              </a:ext>
            </a:extLst>
          </p:cNvPr>
          <p:cNvCxnSpPr>
            <a:cxnSpLocks/>
            <a:stCxn id="73" idx="3"/>
          </p:cNvCxnSpPr>
          <p:nvPr/>
        </p:nvCxnSpPr>
        <p:spPr>
          <a:xfrm flipV="1">
            <a:off x="7455606" y="3003689"/>
            <a:ext cx="3247717" cy="6350"/>
          </a:xfrm>
          <a:prstGeom prst="straightConnector1">
            <a:avLst/>
          </a:prstGeom>
          <a:ln w="12700">
            <a:solidFill>
              <a:srgbClr val="FF0000"/>
            </a:solidFill>
            <a:prstDash val="soli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2E71054A-9B15-4F8C-A815-B4E2F914D996}"/>
              </a:ext>
            </a:extLst>
          </p:cNvPr>
          <p:cNvCxnSpPr>
            <a:cxnSpLocks/>
            <a:stCxn id="72" idx="3"/>
          </p:cNvCxnSpPr>
          <p:nvPr/>
        </p:nvCxnSpPr>
        <p:spPr>
          <a:xfrm>
            <a:off x="7455608" y="2660673"/>
            <a:ext cx="3247715" cy="0"/>
          </a:xfrm>
          <a:prstGeom prst="straightConnector1">
            <a:avLst/>
          </a:prstGeom>
          <a:ln w="12700">
            <a:solidFill>
              <a:srgbClr val="FF0000"/>
            </a:solidFill>
            <a:prstDash val="soli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直線矢印コネクタ 23">
            <a:extLst>
              <a:ext uri="{FF2B5EF4-FFF2-40B4-BE49-F238E27FC236}">
                <a16:creationId xmlns:a16="http://schemas.microsoft.com/office/drawing/2014/main" id="{B9478B77-E5E0-46BB-8FBC-479DADC4E3C0}"/>
              </a:ext>
            </a:extLst>
          </p:cNvPr>
          <p:cNvCxnSpPr>
            <a:cxnSpLocks/>
            <a:stCxn id="71" idx="3"/>
          </p:cNvCxnSpPr>
          <p:nvPr/>
        </p:nvCxnSpPr>
        <p:spPr>
          <a:xfrm flipV="1">
            <a:off x="7455608" y="2303596"/>
            <a:ext cx="3256180" cy="5742"/>
          </a:xfrm>
          <a:prstGeom prst="straightConnector1">
            <a:avLst/>
          </a:prstGeom>
          <a:ln w="12700">
            <a:solidFill>
              <a:srgbClr val="FF0000"/>
            </a:solidFill>
            <a:prstDash val="soli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>
            <a:extLst>
              <a:ext uri="{FF2B5EF4-FFF2-40B4-BE49-F238E27FC236}">
                <a16:creationId xmlns:a16="http://schemas.microsoft.com/office/drawing/2014/main" id="{E0E0EC9D-97C7-4FEB-9078-519509577036}"/>
              </a:ext>
            </a:extLst>
          </p:cNvPr>
          <p:cNvCxnSpPr>
            <a:cxnSpLocks/>
            <a:stCxn id="70" idx="3"/>
          </p:cNvCxnSpPr>
          <p:nvPr/>
        </p:nvCxnSpPr>
        <p:spPr>
          <a:xfrm flipV="1">
            <a:off x="7455608" y="1961808"/>
            <a:ext cx="3255683" cy="6338"/>
          </a:xfrm>
          <a:prstGeom prst="straightConnector1">
            <a:avLst/>
          </a:prstGeom>
          <a:ln w="12700">
            <a:solidFill>
              <a:srgbClr val="FF0000"/>
            </a:solidFill>
            <a:prstDash val="soli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>
            <a:extLst>
              <a:ext uri="{FF2B5EF4-FFF2-40B4-BE49-F238E27FC236}">
                <a16:creationId xmlns:a16="http://schemas.microsoft.com/office/drawing/2014/main" id="{E0B0C4F7-CD4E-2272-BE94-0DE3413C771D}"/>
              </a:ext>
            </a:extLst>
          </p:cNvPr>
          <p:cNvCxnSpPr>
            <a:cxnSpLocks/>
            <a:stCxn id="69" idx="3"/>
          </p:cNvCxnSpPr>
          <p:nvPr/>
        </p:nvCxnSpPr>
        <p:spPr>
          <a:xfrm>
            <a:off x="7455608" y="1627301"/>
            <a:ext cx="3256180" cy="2016"/>
          </a:xfrm>
          <a:prstGeom prst="straightConnector1">
            <a:avLst/>
          </a:prstGeom>
          <a:ln w="12700">
            <a:solidFill>
              <a:srgbClr val="FF0000"/>
            </a:solidFill>
            <a:prstDash val="solid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0" name="グループ化 89">
            <a:extLst>
              <a:ext uri="{FF2B5EF4-FFF2-40B4-BE49-F238E27FC236}">
                <a16:creationId xmlns:a16="http://schemas.microsoft.com/office/drawing/2014/main" id="{0BD53E4A-B7D8-AB9C-1948-FA6E7F42B117}"/>
              </a:ext>
            </a:extLst>
          </p:cNvPr>
          <p:cNvGrpSpPr/>
          <p:nvPr/>
        </p:nvGrpSpPr>
        <p:grpSpPr>
          <a:xfrm>
            <a:off x="7618747" y="1461426"/>
            <a:ext cx="541640" cy="1709856"/>
            <a:chOff x="7626118" y="1157398"/>
            <a:chExt cx="948097" cy="1709856"/>
          </a:xfrm>
        </p:grpSpPr>
        <p:sp>
          <p:nvSpPr>
            <p:cNvPr id="32" name="四角形: 角を丸くする 31">
              <a:extLst>
                <a:ext uri="{FF2B5EF4-FFF2-40B4-BE49-F238E27FC236}">
                  <a16:creationId xmlns:a16="http://schemas.microsoft.com/office/drawing/2014/main" id="{423CE9D3-A2EE-7CD8-F74C-43581615E449}"/>
                </a:ext>
              </a:extLst>
            </p:cNvPr>
            <p:cNvSpPr/>
            <p:nvPr/>
          </p:nvSpPr>
          <p:spPr>
            <a:xfrm>
              <a:off x="7626118" y="1157398"/>
              <a:ext cx="948097" cy="1709856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rtlCol="0" anchor="ctr" anchorCtr="0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50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  </a:t>
              </a:r>
              <a:r>
                <a:rPr kumimoji="1" lang="ja-JP" altLang="en-US" sz="150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自己判断</a:t>
              </a:r>
            </a:p>
          </p:txBody>
        </p:sp>
        <p:sp>
          <p:nvSpPr>
            <p:cNvPr id="33" name="テキスト ボックス 77">
              <a:extLst>
                <a:ext uri="{FF2B5EF4-FFF2-40B4-BE49-F238E27FC236}">
                  <a16:creationId xmlns:a16="http://schemas.microsoft.com/office/drawing/2014/main" id="{CAAEAD84-0A8E-0B6D-4163-EE913AD0A81C}"/>
                </a:ext>
              </a:extLst>
            </p:cNvPr>
            <p:cNvSpPr txBox="1"/>
            <p:nvPr/>
          </p:nvSpPr>
          <p:spPr>
            <a:xfrm>
              <a:off x="7763470" y="2080212"/>
              <a:ext cx="640184" cy="306926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600" b="1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AI</a:t>
              </a:r>
              <a:endParaRPr kumimoji="1" lang="ja-JP" altLang="en-US" sz="16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</p:grpSp>
      <p:sp>
        <p:nvSpPr>
          <p:cNvPr id="39" name="テキスト ボックス 110">
            <a:extLst>
              <a:ext uri="{FF2B5EF4-FFF2-40B4-BE49-F238E27FC236}">
                <a16:creationId xmlns:a16="http://schemas.microsoft.com/office/drawing/2014/main" id="{C072BA26-B828-4616-8B7C-044217C6C2D2}"/>
              </a:ext>
            </a:extLst>
          </p:cNvPr>
          <p:cNvSpPr txBox="1"/>
          <p:nvPr/>
        </p:nvSpPr>
        <p:spPr>
          <a:xfrm>
            <a:off x="7586216" y="2706442"/>
            <a:ext cx="601542" cy="334317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ctr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750" b="1"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共通</a:t>
            </a:r>
            <a:endParaRPr lang="en-US" altLang="ja-JP" sz="750" b="1">
              <a:solidFill>
                <a:srgbClr val="FFC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ctr"/>
            <a:r>
              <a:rPr kumimoji="1" lang="ja-JP" altLang="en-US" sz="750" b="1">
                <a:solidFill>
                  <a:srgbClr val="FFC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プログラム</a:t>
            </a:r>
            <a:endParaRPr kumimoji="1" lang="en-US" altLang="ja-JP" sz="750" b="1">
              <a:solidFill>
                <a:srgbClr val="FFC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0" name="左大かっこ 39">
            <a:extLst>
              <a:ext uri="{FF2B5EF4-FFF2-40B4-BE49-F238E27FC236}">
                <a16:creationId xmlns:a16="http://schemas.microsoft.com/office/drawing/2014/main" id="{13F6CAD9-8E09-1FD2-7494-F312B2C6D970}"/>
              </a:ext>
            </a:extLst>
          </p:cNvPr>
          <p:cNvSpPr/>
          <p:nvPr/>
        </p:nvSpPr>
        <p:spPr>
          <a:xfrm rot="16200000">
            <a:off x="8634271" y="-1938004"/>
            <a:ext cx="45719" cy="5828384"/>
          </a:xfrm>
          <a:prstGeom prst="leftBracket">
            <a:avLst/>
          </a:prstGeom>
          <a:ln w="19050">
            <a:solidFill>
              <a:schemeClr val="tx1"/>
            </a:solidFill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88" name="グループ化 87">
            <a:extLst>
              <a:ext uri="{FF2B5EF4-FFF2-40B4-BE49-F238E27FC236}">
                <a16:creationId xmlns:a16="http://schemas.microsoft.com/office/drawing/2014/main" id="{93A855CC-3C2E-C1E4-F73D-5427F790277E}"/>
              </a:ext>
            </a:extLst>
          </p:cNvPr>
          <p:cNvGrpSpPr/>
          <p:nvPr/>
        </p:nvGrpSpPr>
        <p:grpSpPr>
          <a:xfrm>
            <a:off x="8280509" y="992631"/>
            <a:ext cx="2058152" cy="2151599"/>
            <a:chOff x="8623357" y="688603"/>
            <a:chExt cx="2058152" cy="2151599"/>
          </a:xfrm>
        </p:grpSpPr>
        <p:grpSp>
          <p:nvGrpSpPr>
            <p:cNvPr id="34" name="グループ化 33">
              <a:extLst>
                <a:ext uri="{FF2B5EF4-FFF2-40B4-BE49-F238E27FC236}">
                  <a16:creationId xmlns:a16="http://schemas.microsoft.com/office/drawing/2014/main" id="{11F3A36B-ACEA-4502-AE0E-79A71E0C2B02}"/>
                </a:ext>
              </a:extLst>
            </p:cNvPr>
            <p:cNvGrpSpPr/>
            <p:nvPr/>
          </p:nvGrpSpPr>
          <p:grpSpPr>
            <a:xfrm>
              <a:off x="8623357" y="1174282"/>
              <a:ext cx="1095301" cy="1665920"/>
              <a:chOff x="4897901" y="600655"/>
              <a:chExt cx="720010" cy="1169558"/>
            </a:xfrm>
            <a:solidFill>
              <a:schemeClr val="bg2">
                <a:lumMod val="90000"/>
              </a:schemeClr>
            </a:solidFill>
          </p:grpSpPr>
          <p:sp>
            <p:nvSpPr>
              <p:cNvPr id="74" name="正方形/長方形 73">
                <a:extLst>
                  <a:ext uri="{FF2B5EF4-FFF2-40B4-BE49-F238E27FC236}">
                    <a16:creationId xmlns:a16="http://schemas.microsoft.com/office/drawing/2014/main" id="{8D2CA88C-0DC7-C664-A335-0BEB072DB2CC}"/>
                  </a:ext>
                </a:extLst>
              </p:cNvPr>
              <p:cNvSpPr/>
              <p:nvPr/>
            </p:nvSpPr>
            <p:spPr>
              <a:xfrm>
                <a:off x="4897902" y="600655"/>
                <a:ext cx="720009" cy="195669"/>
              </a:xfrm>
              <a:prstGeom prst="rect">
                <a:avLst/>
              </a:prstGeom>
              <a:grp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ja-JP" altLang="en-US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業務処理 </a:t>
                </a:r>
                <a:r>
                  <a:rPr kumimoji="1" lang="en-US" altLang="ja-JP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A</a:t>
                </a:r>
                <a:endParaRPr kumimoji="1" lang="ja-JP" altLang="en-US" sz="1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75" name="正方形/長方形 74">
                <a:extLst>
                  <a:ext uri="{FF2B5EF4-FFF2-40B4-BE49-F238E27FC236}">
                    <a16:creationId xmlns:a16="http://schemas.microsoft.com/office/drawing/2014/main" id="{D00F2C7C-855F-FEAB-BF27-38CCAE2B165D}"/>
                  </a:ext>
                </a:extLst>
              </p:cNvPr>
              <p:cNvSpPr/>
              <p:nvPr/>
            </p:nvSpPr>
            <p:spPr>
              <a:xfrm>
                <a:off x="4897902" y="837838"/>
                <a:ext cx="720009" cy="195670"/>
              </a:xfrm>
              <a:prstGeom prst="rect">
                <a:avLst/>
              </a:prstGeom>
              <a:grp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ja-JP" altLang="en-US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業務処理 </a:t>
                </a:r>
                <a:r>
                  <a:rPr kumimoji="1" lang="en-US" altLang="ja-JP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B</a:t>
                </a:r>
                <a:endParaRPr kumimoji="1" lang="ja-JP" altLang="en-US" sz="1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76" name="正方形/長方形 75">
                <a:extLst>
                  <a:ext uri="{FF2B5EF4-FFF2-40B4-BE49-F238E27FC236}">
                    <a16:creationId xmlns:a16="http://schemas.microsoft.com/office/drawing/2014/main" id="{5E7C0228-1D81-C7D0-23A4-78BBFA7BF758}"/>
                  </a:ext>
                </a:extLst>
              </p:cNvPr>
              <p:cNvSpPr/>
              <p:nvPr/>
            </p:nvSpPr>
            <p:spPr>
              <a:xfrm>
                <a:off x="4897902" y="1082676"/>
                <a:ext cx="720009" cy="197292"/>
              </a:xfrm>
              <a:prstGeom prst="rect">
                <a:avLst/>
              </a:prstGeom>
              <a:grp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ja-JP" altLang="en-US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業務処理 </a:t>
                </a:r>
                <a:r>
                  <a:rPr kumimoji="1" lang="en-US" altLang="ja-JP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C</a:t>
                </a:r>
                <a:endParaRPr kumimoji="1" lang="ja-JP" altLang="en-US" sz="1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77" name="正方形/長方形 76">
                <a:extLst>
                  <a:ext uri="{FF2B5EF4-FFF2-40B4-BE49-F238E27FC236}">
                    <a16:creationId xmlns:a16="http://schemas.microsoft.com/office/drawing/2014/main" id="{5F711F87-6C15-E7E0-2155-BDF72866FD45}"/>
                  </a:ext>
                </a:extLst>
              </p:cNvPr>
              <p:cNvSpPr/>
              <p:nvPr/>
            </p:nvSpPr>
            <p:spPr>
              <a:xfrm>
                <a:off x="4897902" y="1329706"/>
                <a:ext cx="720009" cy="195670"/>
              </a:xfrm>
              <a:prstGeom prst="rect">
                <a:avLst/>
              </a:prstGeom>
              <a:grp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ja-JP" altLang="en-US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業務処理 </a:t>
                </a:r>
                <a:r>
                  <a:rPr kumimoji="1" lang="en-US" altLang="ja-JP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D</a:t>
                </a:r>
                <a:endParaRPr kumimoji="1" lang="ja-JP" altLang="en-US" sz="1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78" name="正方形/長方形 77">
                <a:extLst>
                  <a:ext uri="{FF2B5EF4-FFF2-40B4-BE49-F238E27FC236}">
                    <a16:creationId xmlns:a16="http://schemas.microsoft.com/office/drawing/2014/main" id="{713D2C6A-2845-0B50-356B-A6B0FEB1D3C3}"/>
                  </a:ext>
                </a:extLst>
              </p:cNvPr>
              <p:cNvSpPr/>
              <p:nvPr/>
            </p:nvSpPr>
            <p:spPr>
              <a:xfrm>
                <a:off x="4897901" y="1574545"/>
                <a:ext cx="720010" cy="195668"/>
              </a:xfrm>
              <a:prstGeom prst="rect">
                <a:avLst/>
              </a:prstGeom>
              <a:grpFill/>
              <a:ln w="9525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ja-JP" altLang="en-US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業務処理 </a:t>
                </a:r>
                <a:r>
                  <a:rPr kumimoji="1" lang="en-US" altLang="ja-JP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E</a:t>
                </a:r>
                <a:endParaRPr kumimoji="1" lang="ja-JP" altLang="en-US" sz="1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</p:grpSp>
        <p:cxnSp>
          <p:nvCxnSpPr>
            <p:cNvPr id="41" name="直線矢印コネクタ 40">
              <a:extLst>
                <a:ext uri="{FF2B5EF4-FFF2-40B4-BE49-F238E27FC236}">
                  <a16:creationId xmlns:a16="http://schemas.microsoft.com/office/drawing/2014/main" id="{1267AC46-8755-FD91-BA93-177415EFD67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168238" y="695020"/>
              <a:ext cx="0" cy="484760"/>
            </a:xfrm>
            <a:prstGeom prst="straightConnector1">
              <a:avLst/>
            </a:prstGeom>
            <a:ln w="12700">
              <a:solidFill>
                <a:schemeClr val="bg1">
                  <a:lumMod val="50000"/>
                </a:schemeClr>
              </a:solidFill>
              <a:prstDash val="sysDash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テキスト ボックス 114">
              <a:extLst>
                <a:ext uri="{FF2B5EF4-FFF2-40B4-BE49-F238E27FC236}">
                  <a16:creationId xmlns:a16="http://schemas.microsoft.com/office/drawing/2014/main" id="{D82EC0F3-378D-44F7-8200-F3DD9E15C8A4}"/>
                </a:ext>
              </a:extLst>
            </p:cNvPr>
            <p:cNvSpPr txBox="1"/>
            <p:nvPr/>
          </p:nvSpPr>
          <p:spPr>
            <a:xfrm>
              <a:off x="9134079" y="688603"/>
              <a:ext cx="1547430" cy="405636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ja-JP" altLang="en-US" sz="1000" b="1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関連部門の判断が</a:t>
              </a:r>
              <a:endParaRPr kumimoji="1" lang="en-US" altLang="ja-JP" sz="1000" b="1"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r>
                <a:rPr kumimoji="1" lang="ja-JP" altLang="en-US" sz="1000" b="1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関わる業務</a:t>
              </a:r>
            </a:p>
          </p:txBody>
        </p:sp>
      </p:grpSp>
      <p:sp>
        <p:nvSpPr>
          <p:cNvPr id="82" name="テキスト ボックス 81">
            <a:extLst>
              <a:ext uri="{FF2B5EF4-FFF2-40B4-BE49-F238E27FC236}">
                <a16:creationId xmlns:a16="http://schemas.microsoft.com/office/drawing/2014/main" id="{4787DF72-A258-94EF-C9D7-258CC1B498CA}"/>
              </a:ext>
            </a:extLst>
          </p:cNvPr>
          <p:cNvSpPr txBox="1"/>
          <p:nvPr/>
        </p:nvSpPr>
        <p:spPr bwMode="auto">
          <a:xfrm>
            <a:off x="5545214" y="3437008"/>
            <a:ext cx="6213108" cy="329338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rtlCol="0" anchor="t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400" b="1" dirty="0">
                <a:solidFill>
                  <a:schemeClr val="accent4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kumimoji="1" lang="en-US" altLang="ja-JP" sz="1400" b="1" dirty="0">
                <a:solidFill>
                  <a:schemeClr val="accent4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kumimoji="1" lang="ja-JP" altLang="en-US" sz="1400" b="1" dirty="0">
                <a:solidFill>
                  <a:schemeClr val="accent4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実現できることの一例</a:t>
            </a:r>
            <a:r>
              <a:rPr kumimoji="1" lang="en-US" altLang="ja-JP" sz="1400" b="1" dirty="0">
                <a:solidFill>
                  <a:schemeClr val="accent4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r>
              <a:rPr kumimoji="1" lang="en-US" altLang="ja-JP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	</a:t>
            </a: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 1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．複数の判断根拠情報を基にした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総合的な判断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が可能	</a:t>
            </a: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 </a:t>
            </a:r>
            <a:r>
              <a:rPr kumimoji="1"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．これにより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人の判断に依存してきた業務を</a:t>
            </a:r>
            <a:r>
              <a:rPr kumimoji="1"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IT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化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できる	</a:t>
            </a: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 </a:t>
            </a:r>
            <a:r>
              <a:rPr kumimoji="1"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．高度な判断により中断することなく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一連の業務を自動化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できる	</a:t>
            </a: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 </a:t>
            </a:r>
            <a:r>
              <a:rPr kumimoji="1"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．独自機能となるため、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他社との差別化に貢献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する	</a:t>
            </a: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 </a:t>
            </a:r>
            <a:r>
              <a:rPr kumimoji="1"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5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．既存のシステム機能やツール連携を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総合的な判断の追加により高機能化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できる</a:t>
            </a: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 </a:t>
            </a:r>
            <a:r>
              <a:rPr kumimoji="1"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6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．企業の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知的資産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を判断根拠情報として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登録～蓄積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できる	</a:t>
            </a: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 </a:t>
            </a:r>
            <a:r>
              <a:rPr kumimoji="1"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7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．蓄積された知見を判断根拠とした一連機能の開発により、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新人でもベテランの</a:t>
            </a:r>
            <a:endParaRPr kumimoji="1"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   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知見を活かした成果を出力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できる	</a:t>
            </a: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 </a:t>
            </a:r>
            <a:r>
              <a:rPr kumimoji="1"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8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．これにより、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知見の流出や業務能力の低下を防止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できる	</a:t>
            </a: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 </a:t>
            </a:r>
            <a:r>
              <a:rPr kumimoji="1"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9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．関連部門の要求を反映し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はじめから全体最適化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された処理が可能なため、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手戻り</a:t>
            </a:r>
            <a:endParaRPr kumimoji="1" lang="en-US" altLang="ja-JP" sz="120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      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を大幅に削減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できる	</a:t>
            </a: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10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. 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はじめから情報を最適化する仕組みや、スキルの取り込み、および自動化による</a:t>
            </a:r>
            <a:endParaRPr kumimoji="1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      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業務プロセスの変革を実現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できる</a:t>
            </a:r>
            <a:endParaRPr kumimoji="1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11. 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組み込みが可能なため、総合的判断による</a:t>
            </a:r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機器やロボット等の機能を高度化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できる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 </a:t>
            </a:r>
          </a:p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  12. </a:t>
            </a:r>
            <a:r>
              <a:rPr kumimoji="1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２つの</a:t>
            </a:r>
            <a:r>
              <a:rPr kumimoji="1"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テーブル追加のみで新たな「判断機能」を順次追加</a:t>
            </a: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できる</a:t>
            </a:r>
            <a:r>
              <a:rPr lang="en-US" altLang="ja-JP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‥</a:t>
            </a:r>
            <a:r>
              <a:rPr lang="ja-JP" altLang="en-US" sz="1200" b="1" dirty="0">
                <a:solidFill>
                  <a:srgbClr val="C0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他</a:t>
            </a:r>
            <a:endParaRPr kumimoji="1" lang="ja-JP" altLang="en-US" sz="1200" b="1" dirty="0">
              <a:solidFill>
                <a:srgbClr val="C0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133" name="グループ化 132">
            <a:extLst>
              <a:ext uri="{FF2B5EF4-FFF2-40B4-BE49-F238E27FC236}">
                <a16:creationId xmlns:a16="http://schemas.microsoft.com/office/drawing/2014/main" id="{F6E3DFE6-3692-2D3D-5B91-5E887FB18912}"/>
              </a:ext>
            </a:extLst>
          </p:cNvPr>
          <p:cNvGrpSpPr/>
          <p:nvPr/>
        </p:nvGrpSpPr>
        <p:grpSpPr>
          <a:xfrm>
            <a:off x="5798249" y="663154"/>
            <a:ext cx="5746086" cy="272376"/>
            <a:chOff x="5723601" y="315584"/>
            <a:chExt cx="5746086" cy="272376"/>
          </a:xfrm>
        </p:grpSpPr>
        <p:grpSp>
          <p:nvGrpSpPr>
            <p:cNvPr id="87" name="グループ化 86">
              <a:extLst>
                <a:ext uri="{FF2B5EF4-FFF2-40B4-BE49-F238E27FC236}">
                  <a16:creationId xmlns:a16="http://schemas.microsoft.com/office/drawing/2014/main" id="{8164A9E1-1C32-4B07-E5BB-0463FF261A1B}"/>
                </a:ext>
              </a:extLst>
            </p:cNvPr>
            <p:cNvGrpSpPr/>
            <p:nvPr/>
          </p:nvGrpSpPr>
          <p:grpSpPr>
            <a:xfrm>
              <a:off x="5723601" y="322100"/>
              <a:ext cx="3784184" cy="265860"/>
              <a:chOff x="6651038" y="322100"/>
              <a:chExt cx="3784184" cy="265860"/>
            </a:xfrm>
          </p:grpSpPr>
          <p:sp>
            <p:nvSpPr>
              <p:cNvPr id="27" name="四角形: 角を丸くする 26">
                <a:extLst>
                  <a:ext uri="{FF2B5EF4-FFF2-40B4-BE49-F238E27FC236}">
                    <a16:creationId xmlns:a16="http://schemas.microsoft.com/office/drawing/2014/main" id="{A651F879-0C93-D2EF-29A9-9070E82D85D2}"/>
                  </a:ext>
                </a:extLst>
              </p:cNvPr>
              <p:cNvSpPr/>
              <p:nvPr/>
            </p:nvSpPr>
            <p:spPr>
              <a:xfrm>
                <a:off x="6651038" y="322100"/>
                <a:ext cx="841010" cy="265860"/>
              </a:xfrm>
              <a:prstGeom prst="roundRect">
                <a:avLst/>
              </a:prstGeom>
              <a:solidFill>
                <a:schemeClr val="accent1">
                  <a:lumMod val="25000"/>
                  <a:lumOff val="7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300" b="1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企画</a:t>
                </a:r>
                <a:endParaRPr kumimoji="1" lang="ja-JP" altLang="en-US" sz="1300" b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28" name="四角形: 角を丸くする 27">
                <a:extLst>
                  <a:ext uri="{FF2B5EF4-FFF2-40B4-BE49-F238E27FC236}">
                    <a16:creationId xmlns:a16="http://schemas.microsoft.com/office/drawing/2014/main" id="{B92D2446-E493-4E1C-871D-CE7D393DC9D2}"/>
                  </a:ext>
                </a:extLst>
              </p:cNvPr>
              <p:cNvSpPr/>
              <p:nvPr/>
            </p:nvSpPr>
            <p:spPr>
              <a:xfrm>
                <a:off x="7632303" y="322100"/>
                <a:ext cx="840698" cy="265860"/>
              </a:xfrm>
              <a:prstGeom prst="roundRect">
                <a:avLst/>
              </a:prstGeom>
              <a:solidFill>
                <a:schemeClr val="accent2">
                  <a:lumMod val="25000"/>
                  <a:lumOff val="7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ja-JP" altLang="en-US" sz="1300" b="1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設計</a:t>
                </a:r>
                <a:endParaRPr kumimoji="1" lang="en-US" altLang="ja-JP" sz="1300" b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29" name="四角形: 角を丸くする 28">
                <a:extLst>
                  <a:ext uri="{FF2B5EF4-FFF2-40B4-BE49-F238E27FC236}">
                    <a16:creationId xmlns:a16="http://schemas.microsoft.com/office/drawing/2014/main" id="{598CE1D5-FFE9-4ED9-B324-65728953CFF4}"/>
                  </a:ext>
                </a:extLst>
              </p:cNvPr>
              <p:cNvSpPr/>
              <p:nvPr/>
            </p:nvSpPr>
            <p:spPr>
              <a:xfrm>
                <a:off x="8613259" y="322100"/>
                <a:ext cx="841012" cy="265860"/>
              </a:xfrm>
              <a:prstGeom prst="roundRect">
                <a:avLst/>
              </a:prstGeom>
              <a:solidFill>
                <a:schemeClr val="accent4">
                  <a:lumMod val="25000"/>
                  <a:lumOff val="7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ja-JP" altLang="en-US" sz="1300" b="1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調達</a:t>
                </a:r>
                <a:endParaRPr kumimoji="1" lang="en-US" altLang="ja-JP" sz="1300" b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30" name="四角形: 角を丸くする 29">
                <a:extLst>
                  <a:ext uri="{FF2B5EF4-FFF2-40B4-BE49-F238E27FC236}">
                    <a16:creationId xmlns:a16="http://schemas.microsoft.com/office/drawing/2014/main" id="{B5EAFDAE-E024-44D3-A99B-0146DE82533C}"/>
                  </a:ext>
                </a:extLst>
              </p:cNvPr>
              <p:cNvSpPr/>
              <p:nvPr/>
            </p:nvSpPr>
            <p:spPr>
              <a:xfrm>
                <a:off x="9594210" y="322100"/>
                <a:ext cx="841012" cy="265860"/>
              </a:xfrm>
              <a:prstGeom prst="roundRect">
                <a:avLst/>
              </a:prstGeom>
              <a:solidFill>
                <a:schemeClr val="accent6">
                  <a:lumMod val="25000"/>
                  <a:lumOff val="75000"/>
                </a:schemeClr>
              </a:solidFill>
              <a:ln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kumimoji="1" lang="ja-JP" altLang="en-US" sz="1300" b="1">
                    <a:solidFill>
                      <a:schemeClr val="tx1"/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rPr>
                  <a:t>製造</a:t>
                </a:r>
                <a:endParaRPr kumimoji="1" lang="en-US" altLang="ja-JP" sz="1300" b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</p:grpSp>
        <p:sp>
          <p:nvSpPr>
            <p:cNvPr id="81" name="四角形: 角を丸くする 80">
              <a:extLst>
                <a:ext uri="{FF2B5EF4-FFF2-40B4-BE49-F238E27FC236}">
                  <a16:creationId xmlns:a16="http://schemas.microsoft.com/office/drawing/2014/main" id="{F4D731FE-E45A-F83A-BE41-9CF2B3C237C2}"/>
                </a:ext>
              </a:extLst>
            </p:cNvPr>
            <p:cNvSpPr/>
            <p:nvPr/>
          </p:nvSpPr>
          <p:spPr>
            <a:xfrm>
              <a:off x="9647724" y="317755"/>
              <a:ext cx="841012" cy="265860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1300" b="1">
                  <a:solidFill>
                    <a:schemeClr val="tx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販売</a:t>
              </a:r>
              <a:endParaRPr kumimoji="1" lang="en-US" altLang="ja-JP" sz="1300" b="1">
                <a:solidFill>
                  <a:schemeClr val="tx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sp>
          <p:nvSpPr>
            <p:cNvPr id="83" name="四角形: 角を丸くする 82">
              <a:extLst>
                <a:ext uri="{FF2B5EF4-FFF2-40B4-BE49-F238E27FC236}">
                  <a16:creationId xmlns:a16="http://schemas.microsoft.com/office/drawing/2014/main" id="{352B3474-6643-25D6-3EEB-83B89E35EDCD}"/>
                </a:ext>
              </a:extLst>
            </p:cNvPr>
            <p:cNvSpPr/>
            <p:nvPr/>
          </p:nvSpPr>
          <p:spPr>
            <a:xfrm>
              <a:off x="10628675" y="315584"/>
              <a:ext cx="841012" cy="265860"/>
            </a:xfrm>
            <a:prstGeom prst="roundRect">
              <a:avLst/>
            </a:prstGeom>
            <a:solidFill>
              <a:srgbClr val="BD92DE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ja-JP" altLang="en-US" sz="1300" b="1">
                  <a:solidFill>
                    <a:schemeClr val="tx1"/>
                  </a:solidFill>
                  <a:latin typeface="+mn-ea"/>
                </a:rPr>
                <a:t>サービス</a:t>
              </a:r>
              <a:endParaRPr kumimoji="1" lang="en-US" altLang="ja-JP" sz="1300" b="1">
                <a:solidFill>
                  <a:schemeClr val="tx1"/>
                </a:solidFill>
                <a:latin typeface="+mn-ea"/>
              </a:endParaRPr>
            </a:p>
          </p:txBody>
        </p:sp>
      </p:grpSp>
      <p:grpSp>
        <p:nvGrpSpPr>
          <p:cNvPr id="103" name="グループ化 102">
            <a:extLst>
              <a:ext uri="{FF2B5EF4-FFF2-40B4-BE49-F238E27FC236}">
                <a16:creationId xmlns:a16="http://schemas.microsoft.com/office/drawing/2014/main" id="{4E19EE5D-B6E4-3FC0-F809-E572CBEC8D97}"/>
              </a:ext>
            </a:extLst>
          </p:cNvPr>
          <p:cNvGrpSpPr/>
          <p:nvPr/>
        </p:nvGrpSpPr>
        <p:grpSpPr>
          <a:xfrm>
            <a:off x="5739053" y="992631"/>
            <a:ext cx="3053859" cy="2222093"/>
            <a:chOff x="5664405" y="604624"/>
            <a:chExt cx="3053859" cy="2222093"/>
          </a:xfrm>
        </p:grpSpPr>
        <p:sp>
          <p:nvSpPr>
            <p:cNvPr id="45" name="円柱 44">
              <a:extLst>
                <a:ext uri="{FF2B5EF4-FFF2-40B4-BE49-F238E27FC236}">
                  <a16:creationId xmlns:a16="http://schemas.microsoft.com/office/drawing/2014/main" id="{09678678-A1A1-A28D-FF56-2885E76C01A1}"/>
                </a:ext>
              </a:extLst>
            </p:cNvPr>
            <p:cNvSpPr/>
            <p:nvPr/>
          </p:nvSpPr>
          <p:spPr bwMode="gray">
            <a:xfrm>
              <a:off x="5664405" y="990717"/>
              <a:ext cx="1761615" cy="1836000"/>
            </a:xfrm>
            <a:prstGeom prst="can">
              <a:avLst>
                <a:gd name="adj" fmla="val 4873"/>
              </a:avLst>
            </a:prstGeom>
            <a:solidFill>
              <a:schemeClr val="accent5">
                <a:lumMod val="10000"/>
                <a:lumOff val="90000"/>
              </a:schemeClr>
            </a:solidFill>
            <a:ln w="6350">
              <a:solidFill>
                <a:schemeClr val="tx1">
                  <a:lumMod val="65000"/>
                  <a:lumOff val="35000"/>
                </a:schemeClr>
              </a:solidFill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34" name="グループ化 133">
              <a:extLst>
                <a:ext uri="{FF2B5EF4-FFF2-40B4-BE49-F238E27FC236}">
                  <a16:creationId xmlns:a16="http://schemas.microsoft.com/office/drawing/2014/main" id="{0C1B8DE0-DC00-B2FD-B95C-9183CCC28713}"/>
                </a:ext>
              </a:extLst>
            </p:cNvPr>
            <p:cNvGrpSpPr/>
            <p:nvPr/>
          </p:nvGrpSpPr>
          <p:grpSpPr>
            <a:xfrm>
              <a:off x="5707313" y="604624"/>
              <a:ext cx="3010951" cy="2157009"/>
              <a:chOff x="5707313" y="688603"/>
              <a:chExt cx="3010951" cy="2157009"/>
            </a:xfrm>
          </p:grpSpPr>
          <p:grpSp>
            <p:nvGrpSpPr>
              <p:cNvPr id="89" name="グループ化 88">
                <a:extLst>
                  <a:ext uri="{FF2B5EF4-FFF2-40B4-BE49-F238E27FC236}">
                    <a16:creationId xmlns:a16="http://schemas.microsoft.com/office/drawing/2014/main" id="{04D48591-C35C-6650-B9BD-E95FDD993F40}"/>
                  </a:ext>
                </a:extLst>
              </p:cNvPr>
              <p:cNvGrpSpPr/>
              <p:nvPr/>
            </p:nvGrpSpPr>
            <p:grpSpPr>
              <a:xfrm>
                <a:off x="5707313" y="688603"/>
                <a:ext cx="3010951" cy="2157009"/>
                <a:chOff x="6387100" y="688603"/>
                <a:chExt cx="3010951" cy="2157009"/>
              </a:xfrm>
            </p:grpSpPr>
            <p:grpSp>
              <p:nvGrpSpPr>
                <p:cNvPr id="35" name="グループ化 34">
                  <a:extLst>
                    <a:ext uri="{FF2B5EF4-FFF2-40B4-BE49-F238E27FC236}">
                      <a16:creationId xmlns:a16="http://schemas.microsoft.com/office/drawing/2014/main" id="{F4D8771F-7CF4-0B12-F641-396A782F4B51}"/>
                    </a:ext>
                  </a:extLst>
                </p:cNvPr>
                <p:cNvGrpSpPr/>
                <p:nvPr/>
              </p:nvGrpSpPr>
              <p:grpSpPr>
                <a:xfrm>
                  <a:off x="6387100" y="1183670"/>
                  <a:ext cx="1673647" cy="1661942"/>
                  <a:chOff x="3437880" y="607029"/>
                  <a:chExt cx="1092701" cy="1152815"/>
                </a:xfrm>
              </p:grpSpPr>
              <p:grpSp>
                <p:nvGrpSpPr>
                  <p:cNvPr id="46" name="グループ化 45">
                    <a:extLst>
                      <a:ext uri="{FF2B5EF4-FFF2-40B4-BE49-F238E27FC236}">
                        <a16:creationId xmlns:a16="http://schemas.microsoft.com/office/drawing/2014/main" id="{2AF2195A-BC1A-79CC-F964-7A4B8962FCCA}"/>
                      </a:ext>
                    </a:extLst>
                  </p:cNvPr>
                  <p:cNvGrpSpPr/>
                  <p:nvPr/>
                </p:nvGrpSpPr>
                <p:grpSpPr>
                  <a:xfrm>
                    <a:off x="3437880" y="607029"/>
                    <a:ext cx="1092701" cy="1152815"/>
                    <a:chOff x="3437879" y="607163"/>
                    <a:chExt cx="1100195" cy="1164703"/>
                  </a:xfrm>
                </p:grpSpPr>
                <p:sp>
                  <p:nvSpPr>
                    <p:cNvPr id="69" name="正方形/長方形 68">
                      <a:extLst>
                        <a:ext uri="{FF2B5EF4-FFF2-40B4-BE49-F238E27FC236}">
                          <a16:creationId xmlns:a16="http://schemas.microsoft.com/office/drawing/2014/main" id="{A2518308-7311-E592-2369-6CAEF1F559E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37880" y="607163"/>
                      <a:ext cx="1100194" cy="195669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70" name="正方形/長方形 69">
                      <a:extLst>
                        <a:ext uri="{FF2B5EF4-FFF2-40B4-BE49-F238E27FC236}">
                          <a16:creationId xmlns:a16="http://schemas.microsoft.com/office/drawing/2014/main" id="{CDB2CF4F-9CF9-4D6D-B488-434F8ADA583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37880" y="846030"/>
                      <a:ext cx="1100194" cy="19567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71" name="正方形/長方形 70">
                      <a:extLst>
                        <a:ext uri="{FF2B5EF4-FFF2-40B4-BE49-F238E27FC236}">
                          <a16:creationId xmlns:a16="http://schemas.microsoft.com/office/drawing/2014/main" id="{FE2B037B-48F5-4B2A-8C33-3CFA699C8BC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37880" y="1084329"/>
                      <a:ext cx="1100194" cy="197292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72" name="正方形/長方形 71">
                      <a:extLst>
                        <a:ext uri="{FF2B5EF4-FFF2-40B4-BE49-F238E27FC236}">
                          <a16:creationId xmlns:a16="http://schemas.microsoft.com/office/drawing/2014/main" id="{1190EC38-C510-4932-B3CC-6CD2A86D6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37880" y="1331359"/>
                      <a:ext cx="1100194" cy="195670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73" name="正方形/長方形 72">
                      <a:extLst>
                        <a:ext uri="{FF2B5EF4-FFF2-40B4-BE49-F238E27FC236}">
                          <a16:creationId xmlns:a16="http://schemas.microsoft.com/office/drawing/2014/main" id="{16181AFF-60C4-49DE-8F28-99A890E5ACF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37879" y="1576198"/>
                      <a:ext cx="1100194" cy="195668"/>
                    </a:xfrm>
                    <a:prstGeom prst="rect">
                      <a:avLst/>
                    </a:prstGeom>
                    <a:solidFill>
                      <a:schemeClr val="bg1"/>
                    </a:solidFill>
                    <a:ln w="9525">
                      <a:solidFill>
                        <a:schemeClr val="bg1">
                          <a:lumMod val="50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</p:grpSp>
              <p:grpSp>
                <p:nvGrpSpPr>
                  <p:cNvPr id="47" name="グループ化 46">
                    <a:extLst>
                      <a:ext uri="{FF2B5EF4-FFF2-40B4-BE49-F238E27FC236}">
                        <a16:creationId xmlns:a16="http://schemas.microsoft.com/office/drawing/2014/main" id="{AAABDE7F-2C07-8F0A-810A-9EA4553271D5}"/>
                      </a:ext>
                    </a:extLst>
                  </p:cNvPr>
                  <p:cNvGrpSpPr/>
                  <p:nvPr/>
                </p:nvGrpSpPr>
                <p:grpSpPr>
                  <a:xfrm>
                    <a:off x="3468964" y="630437"/>
                    <a:ext cx="675120" cy="141435"/>
                    <a:chOff x="3468969" y="630604"/>
                    <a:chExt cx="678296" cy="143225"/>
                  </a:xfrm>
                </p:grpSpPr>
                <p:sp>
                  <p:nvSpPr>
                    <p:cNvPr id="65" name="楕円 64">
                      <a:extLst>
                        <a:ext uri="{FF2B5EF4-FFF2-40B4-BE49-F238E27FC236}">
                          <a16:creationId xmlns:a16="http://schemas.microsoft.com/office/drawing/2014/main" id="{8BA7CA2D-76AE-C4DC-10ED-C693243752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68969" y="630604"/>
                      <a:ext cx="142637" cy="143221"/>
                    </a:xfrm>
                    <a:prstGeom prst="ellipse">
                      <a:avLst/>
                    </a:prstGeom>
                    <a:solidFill>
                      <a:schemeClr val="accent1">
                        <a:lumMod val="75000"/>
                        <a:lumOff val="2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66" name="楕円 65">
                      <a:extLst>
                        <a:ext uri="{FF2B5EF4-FFF2-40B4-BE49-F238E27FC236}">
                          <a16:creationId xmlns:a16="http://schemas.microsoft.com/office/drawing/2014/main" id="{4D0118B6-9C5C-4992-9663-6E5C25B600E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26835" y="630608"/>
                      <a:ext cx="142067" cy="143221"/>
                    </a:xfrm>
                    <a:prstGeom prst="ellipse">
                      <a:avLst/>
                    </a:prstGeom>
                    <a:solidFill>
                      <a:schemeClr val="accent4">
                        <a:lumMod val="75000"/>
                        <a:lumOff val="2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67" name="楕円 66">
                      <a:extLst>
                        <a:ext uri="{FF2B5EF4-FFF2-40B4-BE49-F238E27FC236}">
                          <a16:creationId xmlns:a16="http://schemas.microsoft.com/office/drawing/2014/main" id="{FB608B16-B18D-4D07-887F-5667685A22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005198" y="630608"/>
                      <a:ext cx="142067" cy="143221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  <a:lumOff val="2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68" name="楕円 67">
                      <a:extLst>
                        <a:ext uri="{FF2B5EF4-FFF2-40B4-BE49-F238E27FC236}">
                          <a16:creationId xmlns:a16="http://schemas.microsoft.com/office/drawing/2014/main" id="{B4953B1A-8F62-43E6-992E-39717C249DB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647902" y="630608"/>
                      <a:ext cx="142637" cy="143221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</p:grpSp>
              <p:grpSp>
                <p:nvGrpSpPr>
                  <p:cNvPr id="48" name="グループ化 47">
                    <a:extLst>
                      <a:ext uri="{FF2B5EF4-FFF2-40B4-BE49-F238E27FC236}">
                        <a16:creationId xmlns:a16="http://schemas.microsoft.com/office/drawing/2014/main" id="{E6289B6F-B76E-BDE4-E142-49B7AAE50439}"/>
                      </a:ext>
                    </a:extLst>
                  </p:cNvPr>
                  <p:cNvGrpSpPr/>
                  <p:nvPr/>
                </p:nvGrpSpPr>
                <p:grpSpPr>
                  <a:xfrm>
                    <a:off x="3481014" y="858668"/>
                    <a:ext cx="675119" cy="141432"/>
                    <a:chOff x="3481024" y="858668"/>
                    <a:chExt cx="678296" cy="143221"/>
                  </a:xfrm>
                </p:grpSpPr>
                <p:sp>
                  <p:nvSpPr>
                    <p:cNvPr id="62" name="楕円 61">
                      <a:extLst>
                        <a:ext uri="{FF2B5EF4-FFF2-40B4-BE49-F238E27FC236}">
                          <a16:creationId xmlns:a16="http://schemas.microsoft.com/office/drawing/2014/main" id="{CBBA565E-9B78-44E8-9EC1-CB741CD662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81024" y="858668"/>
                      <a:ext cx="142637" cy="143221"/>
                    </a:xfrm>
                    <a:prstGeom prst="ellipse">
                      <a:avLst/>
                    </a:prstGeom>
                    <a:solidFill>
                      <a:schemeClr val="accent1">
                        <a:lumMod val="50000"/>
                        <a:lumOff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63" name="楕円 62">
                      <a:extLst>
                        <a:ext uri="{FF2B5EF4-FFF2-40B4-BE49-F238E27FC236}">
                          <a16:creationId xmlns:a16="http://schemas.microsoft.com/office/drawing/2014/main" id="{C85BBB5B-3FE3-450F-800A-196544E8B5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017253" y="858668"/>
                      <a:ext cx="142067" cy="143221"/>
                    </a:xfrm>
                    <a:prstGeom prst="ellipse">
                      <a:avLst/>
                    </a:prstGeom>
                    <a:solidFill>
                      <a:schemeClr val="accent6">
                        <a:lumMod val="50000"/>
                        <a:lumOff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64" name="楕円 63">
                      <a:extLst>
                        <a:ext uri="{FF2B5EF4-FFF2-40B4-BE49-F238E27FC236}">
                          <a16:creationId xmlns:a16="http://schemas.microsoft.com/office/drawing/2014/main" id="{5FC7E7EA-5770-45E0-BEC2-E3FB8EC156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659957" y="858668"/>
                      <a:ext cx="142637" cy="143221"/>
                    </a:xfrm>
                    <a:prstGeom prst="ellipse">
                      <a:avLst/>
                    </a:prstGeom>
                    <a:solidFill>
                      <a:schemeClr val="accent1">
                        <a:lumMod val="75000"/>
                        <a:lumOff val="2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</p:grpSp>
              <p:grpSp>
                <p:nvGrpSpPr>
                  <p:cNvPr id="49" name="グループ化 48">
                    <a:extLst>
                      <a:ext uri="{FF2B5EF4-FFF2-40B4-BE49-F238E27FC236}">
                        <a16:creationId xmlns:a16="http://schemas.microsoft.com/office/drawing/2014/main" id="{D51A66AB-C8F8-44B1-80CC-AB6EB8E0D6F9}"/>
                      </a:ext>
                    </a:extLst>
                  </p:cNvPr>
                  <p:cNvGrpSpPr/>
                  <p:nvPr/>
                </p:nvGrpSpPr>
                <p:grpSpPr>
                  <a:xfrm>
                    <a:off x="3483526" y="1107846"/>
                    <a:ext cx="675120" cy="141432"/>
                    <a:chOff x="3483531" y="1107846"/>
                    <a:chExt cx="678296" cy="143221"/>
                  </a:xfrm>
                </p:grpSpPr>
                <p:sp>
                  <p:nvSpPr>
                    <p:cNvPr id="59" name="楕円 58">
                      <a:extLst>
                        <a:ext uri="{FF2B5EF4-FFF2-40B4-BE49-F238E27FC236}">
                          <a16:creationId xmlns:a16="http://schemas.microsoft.com/office/drawing/2014/main" id="{B6002802-360E-D547-DB97-5B4201AF6C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83531" y="1107846"/>
                      <a:ext cx="142637" cy="143221"/>
                    </a:xfrm>
                    <a:prstGeom prst="ellipse">
                      <a:avLst/>
                    </a:prstGeom>
                    <a:solidFill>
                      <a:schemeClr val="accent1">
                        <a:lumMod val="90000"/>
                        <a:lumOff val="1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60" name="楕円 59">
                      <a:extLst>
                        <a:ext uri="{FF2B5EF4-FFF2-40B4-BE49-F238E27FC236}">
                          <a16:creationId xmlns:a16="http://schemas.microsoft.com/office/drawing/2014/main" id="{B6D25207-0205-9B96-EC20-C7F7AE65C4D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41397" y="1107846"/>
                      <a:ext cx="142067" cy="143221"/>
                    </a:xfrm>
                    <a:prstGeom prst="ellipse">
                      <a:avLst/>
                    </a:prstGeom>
                    <a:solidFill>
                      <a:schemeClr val="accent4">
                        <a:lumMod val="50000"/>
                        <a:lumOff val="5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61" name="楕円 60">
                      <a:extLst>
                        <a:ext uri="{FF2B5EF4-FFF2-40B4-BE49-F238E27FC236}">
                          <a16:creationId xmlns:a16="http://schemas.microsoft.com/office/drawing/2014/main" id="{586DAB51-53E3-7AAB-0A1C-7A0ACA39546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019760" y="1107846"/>
                      <a:ext cx="142067" cy="143221"/>
                    </a:xfrm>
                    <a:prstGeom prst="ellipse">
                      <a:avLst/>
                    </a:prstGeom>
                    <a:solidFill>
                      <a:schemeClr val="accent6">
                        <a:lumMod val="90000"/>
                        <a:lumOff val="1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</p:grpSp>
              <p:grpSp>
                <p:nvGrpSpPr>
                  <p:cNvPr id="50" name="グループ化 49">
                    <a:extLst>
                      <a:ext uri="{FF2B5EF4-FFF2-40B4-BE49-F238E27FC236}">
                        <a16:creationId xmlns:a16="http://schemas.microsoft.com/office/drawing/2014/main" id="{9B8C04A7-E05E-4682-A39A-014E4A416071}"/>
                      </a:ext>
                    </a:extLst>
                  </p:cNvPr>
                  <p:cNvGrpSpPr/>
                  <p:nvPr/>
                </p:nvGrpSpPr>
                <p:grpSpPr>
                  <a:xfrm>
                    <a:off x="3478528" y="1349794"/>
                    <a:ext cx="496439" cy="141431"/>
                    <a:chOff x="3478514" y="1349794"/>
                    <a:chExt cx="499933" cy="143221"/>
                  </a:xfrm>
                </p:grpSpPr>
                <p:sp>
                  <p:nvSpPr>
                    <p:cNvPr id="56" name="楕円 55">
                      <a:extLst>
                        <a:ext uri="{FF2B5EF4-FFF2-40B4-BE49-F238E27FC236}">
                          <a16:creationId xmlns:a16="http://schemas.microsoft.com/office/drawing/2014/main" id="{7494CB8D-5B91-C562-1CF9-1474521319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78514" y="1349794"/>
                      <a:ext cx="142637" cy="143221"/>
                    </a:xfrm>
                    <a:prstGeom prst="ellipse">
                      <a:avLst/>
                    </a:prstGeom>
                    <a:solidFill>
                      <a:schemeClr val="accent1">
                        <a:lumMod val="75000"/>
                        <a:lumOff val="2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57" name="楕円 56">
                      <a:extLst>
                        <a:ext uri="{FF2B5EF4-FFF2-40B4-BE49-F238E27FC236}">
                          <a16:creationId xmlns:a16="http://schemas.microsoft.com/office/drawing/2014/main" id="{7DAD685E-EBAE-1C4F-838A-AE5BED6E9A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36380" y="1349794"/>
                      <a:ext cx="142067" cy="143221"/>
                    </a:xfrm>
                    <a:prstGeom prst="ellipse">
                      <a:avLst/>
                    </a:prstGeom>
                    <a:solidFill>
                      <a:schemeClr val="accent4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58" name="楕円 57">
                      <a:extLst>
                        <a:ext uri="{FF2B5EF4-FFF2-40B4-BE49-F238E27FC236}">
                          <a16:creationId xmlns:a16="http://schemas.microsoft.com/office/drawing/2014/main" id="{5C1AE06B-470F-9A1B-10B0-4F5A12781DE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657447" y="1349794"/>
                      <a:ext cx="142637" cy="143221"/>
                    </a:xfrm>
                    <a:prstGeom prst="ellipse">
                      <a:avLst/>
                    </a:prstGeom>
                    <a:solidFill>
                      <a:schemeClr val="accent4">
                        <a:lumMod val="75000"/>
                        <a:lumOff val="2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</p:grpSp>
              <p:grpSp>
                <p:nvGrpSpPr>
                  <p:cNvPr id="51" name="グループ化 50">
                    <a:extLst>
                      <a:ext uri="{FF2B5EF4-FFF2-40B4-BE49-F238E27FC236}">
                        <a16:creationId xmlns:a16="http://schemas.microsoft.com/office/drawing/2014/main" id="{27AFE2E0-5EC4-42BD-B253-F7888E203537}"/>
                      </a:ext>
                    </a:extLst>
                  </p:cNvPr>
                  <p:cNvGrpSpPr/>
                  <p:nvPr/>
                </p:nvGrpSpPr>
                <p:grpSpPr>
                  <a:xfrm>
                    <a:off x="3481022" y="1592295"/>
                    <a:ext cx="669987" cy="141846"/>
                    <a:chOff x="3481028" y="1592399"/>
                    <a:chExt cx="673139" cy="143640"/>
                  </a:xfrm>
                </p:grpSpPr>
                <p:sp>
                  <p:nvSpPr>
                    <p:cNvPr id="52" name="楕円 51">
                      <a:extLst>
                        <a:ext uri="{FF2B5EF4-FFF2-40B4-BE49-F238E27FC236}">
                          <a16:creationId xmlns:a16="http://schemas.microsoft.com/office/drawing/2014/main" id="{AAF8EF4E-DA6F-CC1F-30A9-F17957A8B35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81028" y="1592811"/>
                      <a:ext cx="142637" cy="143221"/>
                    </a:xfrm>
                    <a:prstGeom prst="ellipse">
                      <a:avLst/>
                    </a:prstGeom>
                    <a:solidFill>
                      <a:schemeClr val="accent1">
                        <a:lumMod val="10000"/>
                        <a:lumOff val="90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53" name="楕円 52">
                      <a:extLst>
                        <a:ext uri="{FF2B5EF4-FFF2-40B4-BE49-F238E27FC236}">
                          <a16:creationId xmlns:a16="http://schemas.microsoft.com/office/drawing/2014/main" id="{D54FF928-1E90-E54B-05B6-2DD58B938DE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838894" y="1592817"/>
                      <a:ext cx="142067" cy="143221"/>
                    </a:xfrm>
                    <a:prstGeom prst="ellipse">
                      <a:avLst/>
                    </a:prstGeom>
                    <a:solidFill>
                      <a:schemeClr val="accent6">
                        <a:lumMod val="75000"/>
                        <a:lumOff val="25000"/>
                      </a:schemeClr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54" name="楕円 53">
                      <a:extLst>
                        <a:ext uri="{FF2B5EF4-FFF2-40B4-BE49-F238E27FC236}">
                          <a16:creationId xmlns:a16="http://schemas.microsoft.com/office/drawing/2014/main" id="{4487D1F1-52DD-CEA6-9E4E-E1BDC9A268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012100" y="1592399"/>
                      <a:ext cx="142067" cy="143221"/>
                    </a:xfrm>
                    <a:prstGeom prst="ellipse">
                      <a:avLst/>
                    </a:prstGeom>
                    <a:solidFill>
                      <a:schemeClr val="accent6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  <p:sp>
                  <p:nvSpPr>
                    <p:cNvPr id="55" name="楕円 54">
                      <a:extLst>
                        <a:ext uri="{FF2B5EF4-FFF2-40B4-BE49-F238E27FC236}">
                          <a16:creationId xmlns:a16="http://schemas.microsoft.com/office/drawing/2014/main" id="{08AF1C7F-B1DE-FE35-2946-8E29B477E15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659961" y="1592818"/>
                      <a:ext cx="142637" cy="143221"/>
                    </a:xfrm>
                    <a:prstGeom prst="ellipse">
                      <a:avLst/>
                    </a:prstGeom>
                    <a:solidFill>
                      <a:srgbClr val="C00000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15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t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l"/>
                      <a:endParaRPr kumimoji="1" lang="ja-JP" altLang="en-US" sz="110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p:txBody>
                </p:sp>
              </p:grpSp>
            </p:grpSp>
            <p:sp>
              <p:nvSpPr>
                <p:cNvPr id="36" name="テキスト ボックス 107">
                  <a:extLst>
                    <a:ext uri="{FF2B5EF4-FFF2-40B4-BE49-F238E27FC236}">
                      <a16:creationId xmlns:a16="http://schemas.microsoft.com/office/drawing/2014/main" id="{71459773-8186-69C6-59C2-41844C51818B}"/>
                    </a:ext>
                  </a:extLst>
                </p:cNvPr>
                <p:cNvSpPr txBox="1"/>
                <p:nvPr/>
              </p:nvSpPr>
              <p:spPr>
                <a:xfrm>
                  <a:off x="6911889" y="693963"/>
                  <a:ext cx="2486162" cy="456841"/>
                </a:xfrm>
                <a:prstGeom prst="rect">
                  <a:avLst/>
                </a:prstGeom>
                <a:noFill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tx1"/>
                </a:fontRef>
              </p:style>
              <p:txBody>
                <a:bodyPr wrap="none" rtlCol="0" anchor="t">
                  <a:noAutofit/>
                </a:bodyPr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kumimoji="1" lang="ja-JP" altLang="en-US" sz="1000" b="1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関連部門により異なる判断の</a:t>
                  </a:r>
                  <a:endParaRPr kumimoji="1" lang="en-US" altLang="ja-JP" sz="1000" b="1"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  <a:p>
                  <a:r>
                    <a:rPr kumimoji="1" lang="ja-JP" altLang="en-US" sz="1000" b="1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根拠となる情報</a:t>
                  </a:r>
                  <a:r>
                    <a:rPr kumimoji="1" lang="ja-JP" altLang="en-US" sz="1000">
                      <a:latin typeface="游ゴシック" panose="020B0400000000000000" pitchFamily="50" charset="-128"/>
                      <a:ea typeface="游ゴシック" panose="020B0400000000000000" pitchFamily="50" charset="-128"/>
                    </a:rPr>
                    <a:t>（重要度設定テーブル）</a:t>
                  </a:r>
                </a:p>
              </p:txBody>
            </p:sp>
            <p:cxnSp>
              <p:nvCxnSpPr>
                <p:cNvPr id="44" name="直線矢印コネクタ 43">
                  <a:extLst>
                    <a:ext uri="{FF2B5EF4-FFF2-40B4-BE49-F238E27FC236}">
                      <a16:creationId xmlns:a16="http://schemas.microsoft.com/office/drawing/2014/main" id="{066D5BE0-9E5D-4BCB-BE5E-F4D7822B3F8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946911" y="688603"/>
                  <a:ext cx="0" cy="421695"/>
                </a:xfrm>
                <a:prstGeom prst="straightConnector1">
                  <a:avLst/>
                </a:prstGeom>
                <a:ln w="12700">
                  <a:solidFill>
                    <a:schemeClr val="bg1">
                      <a:lumMod val="50000"/>
                    </a:schemeClr>
                  </a:solidFill>
                  <a:prstDash val="sysDash"/>
                  <a:tailEnd type="none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15" name="楕円 114">
                <a:extLst>
                  <a:ext uri="{FF2B5EF4-FFF2-40B4-BE49-F238E27FC236}">
                    <a16:creationId xmlns:a16="http://schemas.microsoft.com/office/drawing/2014/main" id="{501C9183-DAA1-758C-950B-C64FF26E47C7}"/>
                  </a:ext>
                </a:extLst>
              </p:cNvPr>
              <p:cNvSpPr/>
              <p:nvPr/>
            </p:nvSpPr>
            <p:spPr>
              <a:xfrm>
                <a:off x="7109048" y="1217416"/>
                <a:ext cx="219300" cy="203892"/>
              </a:xfrm>
              <a:prstGeom prst="ellipse">
                <a:avLst/>
              </a:prstGeom>
              <a:solidFill>
                <a:srgbClr val="954ECA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kumimoji="1" lang="ja-JP" altLang="en-US" sz="1100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22" name="楕円 121">
                <a:extLst>
                  <a:ext uri="{FF2B5EF4-FFF2-40B4-BE49-F238E27FC236}">
                    <a16:creationId xmlns:a16="http://schemas.microsoft.com/office/drawing/2014/main" id="{C0137077-001E-AF7E-C154-55F41BBAED4F}"/>
                  </a:ext>
                </a:extLst>
              </p:cNvPr>
              <p:cNvSpPr/>
              <p:nvPr/>
            </p:nvSpPr>
            <p:spPr>
              <a:xfrm>
                <a:off x="7110901" y="1545553"/>
                <a:ext cx="217448" cy="203892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kumimoji="1" lang="ja-JP" altLang="en-US" sz="1100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23" name="楕円 122">
                <a:extLst>
                  <a:ext uri="{FF2B5EF4-FFF2-40B4-BE49-F238E27FC236}">
                    <a16:creationId xmlns:a16="http://schemas.microsoft.com/office/drawing/2014/main" id="{25C07DF7-9D87-05BE-80A4-D25CDD3BA064}"/>
                  </a:ext>
                </a:extLst>
              </p:cNvPr>
              <p:cNvSpPr/>
              <p:nvPr/>
            </p:nvSpPr>
            <p:spPr>
              <a:xfrm>
                <a:off x="6857097" y="1905125"/>
                <a:ext cx="217447" cy="203892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kumimoji="1" lang="ja-JP" altLang="en-US" sz="1100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24" name="楕円 123">
                <a:extLst>
                  <a:ext uri="{FF2B5EF4-FFF2-40B4-BE49-F238E27FC236}">
                    <a16:creationId xmlns:a16="http://schemas.microsoft.com/office/drawing/2014/main" id="{B395A7B7-0C2E-EEA0-4E33-3677A1433023}"/>
                  </a:ext>
                </a:extLst>
              </p:cNvPr>
              <p:cNvSpPr/>
              <p:nvPr/>
            </p:nvSpPr>
            <p:spPr>
              <a:xfrm>
                <a:off x="7110901" y="1905125"/>
                <a:ext cx="217447" cy="203892"/>
              </a:xfrm>
              <a:prstGeom prst="ellipse">
                <a:avLst/>
              </a:prstGeom>
              <a:solidFill>
                <a:srgbClr val="481F67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kumimoji="1" lang="ja-JP" altLang="en-US" sz="1100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25" name="楕円 124">
                <a:extLst>
                  <a:ext uri="{FF2B5EF4-FFF2-40B4-BE49-F238E27FC236}">
                    <a16:creationId xmlns:a16="http://schemas.microsoft.com/office/drawing/2014/main" id="{CE5A3F4B-6545-FDFA-71FA-2783ABF0ADDE}"/>
                  </a:ext>
                </a:extLst>
              </p:cNvPr>
              <p:cNvSpPr/>
              <p:nvPr/>
            </p:nvSpPr>
            <p:spPr>
              <a:xfrm>
                <a:off x="7111769" y="2260401"/>
                <a:ext cx="216580" cy="203892"/>
              </a:xfrm>
              <a:prstGeom prst="ellipse">
                <a:avLst/>
              </a:prstGeom>
              <a:solidFill>
                <a:srgbClr val="CBA9E5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kumimoji="1" lang="ja-JP" altLang="en-US" sz="1100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26" name="楕円 125">
                <a:extLst>
                  <a:ext uri="{FF2B5EF4-FFF2-40B4-BE49-F238E27FC236}">
                    <a16:creationId xmlns:a16="http://schemas.microsoft.com/office/drawing/2014/main" id="{044EC7EE-5124-1B61-F1F6-C7E73A5DA348}"/>
                  </a:ext>
                </a:extLst>
              </p:cNvPr>
              <p:cNvSpPr/>
              <p:nvPr/>
            </p:nvSpPr>
            <p:spPr>
              <a:xfrm>
                <a:off x="7119675" y="2597760"/>
                <a:ext cx="208673" cy="202883"/>
              </a:xfrm>
              <a:prstGeom prst="ellipse">
                <a:avLst/>
              </a:pr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kumimoji="1" lang="ja-JP" altLang="en-US" sz="1100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32" name="楕円 131">
                <a:extLst>
                  <a:ext uri="{FF2B5EF4-FFF2-40B4-BE49-F238E27FC236}">
                    <a16:creationId xmlns:a16="http://schemas.microsoft.com/office/drawing/2014/main" id="{E10BBD25-82B5-0730-6242-0EA5EECA093D}"/>
                  </a:ext>
                </a:extLst>
              </p:cNvPr>
              <p:cNvSpPr/>
              <p:nvPr/>
            </p:nvSpPr>
            <p:spPr>
              <a:xfrm>
                <a:off x="6855442" y="2599132"/>
                <a:ext cx="217447" cy="203892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kumimoji="1" lang="ja-JP" altLang="en-US" sz="1100"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</p:grpSp>
      </p:grpSp>
      <p:sp>
        <p:nvSpPr>
          <p:cNvPr id="43" name="四角形: 角を丸くする 42">
            <a:extLst>
              <a:ext uri="{FF2B5EF4-FFF2-40B4-BE49-F238E27FC236}">
                <a16:creationId xmlns:a16="http://schemas.microsoft.com/office/drawing/2014/main" id="{B576AD05-91DB-4CF4-9499-8205012B48EF}"/>
              </a:ext>
            </a:extLst>
          </p:cNvPr>
          <p:cNvSpPr/>
          <p:nvPr/>
        </p:nvSpPr>
        <p:spPr>
          <a:xfrm>
            <a:off x="10711788" y="1443676"/>
            <a:ext cx="844947" cy="1714759"/>
          </a:xfrm>
          <a:prstGeom prst="round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 anchorCtr="0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200" b="1" baseline="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一連業務の自動化実現</a:t>
            </a:r>
            <a:endParaRPr kumimoji="1" lang="ja-JP" altLang="en-US" sz="1200" b="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1" name="円柱 30">
            <a:extLst>
              <a:ext uri="{FF2B5EF4-FFF2-40B4-BE49-F238E27FC236}">
                <a16:creationId xmlns:a16="http://schemas.microsoft.com/office/drawing/2014/main" id="{E5E4BF6E-6624-1FCC-D93D-BC7D95E1A0F2}"/>
              </a:ext>
            </a:extLst>
          </p:cNvPr>
          <p:cNvSpPr/>
          <p:nvPr/>
        </p:nvSpPr>
        <p:spPr bwMode="gray">
          <a:xfrm>
            <a:off x="10711290" y="3293582"/>
            <a:ext cx="844947" cy="384773"/>
          </a:xfrm>
          <a:prstGeom prst="can">
            <a:avLst>
              <a:gd name="adj" fmla="val 13118"/>
            </a:avLst>
          </a:prstGeom>
          <a:solidFill>
            <a:schemeClr val="accent5">
              <a:lumMod val="10000"/>
              <a:lumOff val="90000"/>
            </a:schemeClr>
          </a:solidFill>
          <a:ln w="6350">
            <a:solidFill>
              <a:schemeClr val="tx1">
                <a:lumMod val="65000"/>
                <a:lumOff val="35000"/>
              </a:schemeClr>
            </a:solidFill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ja-JP" altLang="en-US" sz="1000" b="1"/>
              <a:t>判断結果テーブル</a:t>
            </a:r>
          </a:p>
        </p:txBody>
      </p:sp>
      <p:sp>
        <p:nvSpPr>
          <p:cNvPr id="94" name="テキスト ボックス 93">
            <a:extLst>
              <a:ext uri="{FF2B5EF4-FFF2-40B4-BE49-F238E27FC236}">
                <a16:creationId xmlns:a16="http://schemas.microsoft.com/office/drawing/2014/main" id="{2BD334AA-35B0-09E0-BB11-18B0CCBC9A4A}"/>
              </a:ext>
            </a:extLst>
          </p:cNvPr>
          <p:cNvSpPr txBox="1"/>
          <p:nvPr/>
        </p:nvSpPr>
        <p:spPr bwMode="auto">
          <a:xfrm>
            <a:off x="5638479" y="3200207"/>
            <a:ext cx="3300769" cy="242459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t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9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※ </a:t>
            </a:r>
            <a:r>
              <a:rPr kumimoji="1" lang="ja-JP" altLang="en-US" sz="9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同じ部門で</a:t>
            </a:r>
            <a:r>
              <a:rPr lang="ja-JP" altLang="en-US" sz="900" b="1">
                <a:latin typeface="游ゴシック" panose="020B0400000000000000" pitchFamily="50" charset="-128"/>
                <a:ea typeface="游ゴシック" panose="020B0400000000000000" pitchFamily="50" charset="-128"/>
              </a:rPr>
              <a:t>も異なる業務処理要求により判断根拠は変わる</a:t>
            </a:r>
            <a:endParaRPr kumimoji="1" lang="ja-JP" altLang="en-US" sz="900" b="1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56E79D59-5DE5-DE51-5239-604FE360D8EE}"/>
              </a:ext>
            </a:extLst>
          </p:cNvPr>
          <p:cNvSpPr/>
          <p:nvPr/>
        </p:nvSpPr>
        <p:spPr bwMode="gray">
          <a:xfrm>
            <a:off x="9421521" y="1482634"/>
            <a:ext cx="148820" cy="277200"/>
          </a:xfrm>
          <a:prstGeom prst="roundRect">
            <a:avLst/>
          </a:prstGeom>
          <a:solidFill>
            <a:schemeClr val="tx1"/>
          </a:solidFill>
          <a:ln w="12700">
            <a:noFill/>
            <a:prstDash val="solid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ja-JP" altLang="en-US" sz="7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結果</a:t>
            </a:r>
          </a:p>
        </p:txBody>
      </p:sp>
      <p:cxnSp>
        <p:nvCxnSpPr>
          <p:cNvPr id="100" name="コネクタ: カギ線 99">
            <a:extLst>
              <a:ext uri="{FF2B5EF4-FFF2-40B4-BE49-F238E27FC236}">
                <a16:creationId xmlns:a16="http://schemas.microsoft.com/office/drawing/2014/main" id="{6ACD78D1-DC85-21F6-567E-0120A713B2A6}"/>
              </a:ext>
            </a:extLst>
          </p:cNvPr>
          <p:cNvCxnSpPr>
            <a:cxnSpLocks/>
            <a:stCxn id="31" idx="2"/>
            <a:endCxn id="38" idx="2"/>
          </p:cNvCxnSpPr>
          <p:nvPr/>
        </p:nvCxnSpPr>
        <p:spPr bwMode="gray">
          <a:xfrm rot="10800000">
            <a:off x="9495932" y="1759835"/>
            <a:ext cx="1215359" cy="1726135"/>
          </a:xfrm>
          <a:prstGeom prst="bentConnector2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  <a:prstDash val="sysDash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3" name="グループ化 172">
            <a:extLst>
              <a:ext uri="{FF2B5EF4-FFF2-40B4-BE49-F238E27FC236}">
                <a16:creationId xmlns:a16="http://schemas.microsoft.com/office/drawing/2014/main" id="{1FB55AB4-361F-8684-2968-0747377F3541}"/>
              </a:ext>
            </a:extLst>
          </p:cNvPr>
          <p:cNvGrpSpPr/>
          <p:nvPr/>
        </p:nvGrpSpPr>
        <p:grpSpPr>
          <a:xfrm>
            <a:off x="9417920" y="1812942"/>
            <a:ext cx="1133562" cy="293896"/>
            <a:chOff x="9343272" y="1495693"/>
            <a:chExt cx="1133562" cy="293896"/>
          </a:xfrm>
        </p:grpSpPr>
        <p:sp>
          <p:nvSpPr>
            <p:cNvPr id="91" name="四角形: 角を丸くする 90">
              <a:extLst>
                <a:ext uri="{FF2B5EF4-FFF2-40B4-BE49-F238E27FC236}">
                  <a16:creationId xmlns:a16="http://schemas.microsoft.com/office/drawing/2014/main" id="{3E7F6609-BFF0-2B26-2DB8-3CC2BD60DBE4}"/>
                </a:ext>
              </a:extLst>
            </p:cNvPr>
            <p:cNvSpPr/>
            <p:nvPr/>
          </p:nvSpPr>
          <p:spPr bwMode="gray">
            <a:xfrm>
              <a:off x="9343272" y="1502226"/>
              <a:ext cx="148820" cy="277200"/>
            </a:xfrm>
            <a:prstGeom prst="roundRect">
              <a:avLst/>
            </a:prstGeom>
            <a:solidFill>
              <a:schemeClr val="tx1"/>
            </a:solidFill>
            <a:ln w="12700">
              <a:noFill/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結果</a:t>
              </a:r>
            </a:p>
          </p:txBody>
        </p:sp>
        <p:grpSp>
          <p:nvGrpSpPr>
            <p:cNvPr id="168" name="グループ化 167">
              <a:extLst>
                <a:ext uri="{FF2B5EF4-FFF2-40B4-BE49-F238E27FC236}">
                  <a16:creationId xmlns:a16="http://schemas.microsoft.com/office/drawing/2014/main" id="{281765D1-4EBA-25F1-EE53-22AE0C573958}"/>
                </a:ext>
              </a:extLst>
            </p:cNvPr>
            <p:cNvGrpSpPr/>
            <p:nvPr/>
          </p:nvGrpSpPr>
          <p:grpSpPr>
            <a:xfrm>
              <a:off x="9559213" y="1495693"/>
              <a:ext cx="917621" cy="293896"/>
              <a:chOff x="9559213" y="1495693"/>
              <a:chExt cx="917621" cy="293896"/>
            </a:xfrm>
          </p:grpSpPr>
          <p:sp>
            <p:nvSpPr>
              <p:cNvPr id="116" name="正方形/長方形 115">
                <a:extLst>
                  <a:ext uri="{FF2B5EF4-FFF2-40B4-BE49-F238E27FC236}">
                    <a16:creationId xmlns:a16="http://schemas.microsoft.com/office/drawing/2014/main" id="{66094190-55D8-DCA2-CE3F-7B69C95523D2}"/>
                  </a:ext>
                </a:extLst>
              </p:cNvPr>
              <p:cNvSpPr/>
              <p:nvPr/>
            </p:nvSpPr>
            <p:spPr>
              <a:xfrm>
                <a:off x="9559213" y="1506258"/>
                <a:ext cx="212781" cy="278711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 sz="1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17" name="四角形: 角を丸くする 116">
                <a:extLst>
                  <a:ext uri="{FF2B5EF4-FFF2-40B4-BE49-F238E27FC236}">
                    <a16:creationId xmlns:a16="http://schemas.microsoft.com/office/drawing/2014/main" id="{3A52DC58-2F51-B126-8A7B-B24336BADF39}"/>
                  </a:ext>
                </a:extLst>
              </p:cNvPr>
              <p:cNvSpPr/>
              <p:nvPr/>
            </p:nvSpPr>
            <p:spPr bwMode="gray">
              <a:xfrm>
                <a:off x="9811813" y="1495693"/>
                <a:ext cx="148820" cy="277200"/>
              </a:xfrm>
              <a:prstGeom prst="roundRect">
                <a:avLst/>
              </a:prstGeom>
              <a:solidFill>
                <a:schemeClr val="tx1"/>
              </a:solidFill>
              <a:ln w="12700">
                <a:noFill/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結果</a:t>
                </a:r>
              </a:p>
            </p:txBody>
          </p:sp>
          <p:sp>
            <p:nvSpPr>
              <p:cNvPr id="118" name="正方形/長方形 117">
                <a:extLst>
                  <a:ext uri="{FF2B5EF4-FFF2-40B4-BE49-F238E27FC236}">
                    <a16:creationId xmlns:a16="http://schemas.microsoft.com/office/drawing/2014/main" id="{E61E9761-52C1-F5B4-9E3E-8BF8B5FC5136}"/>
                  </a:ext>
                </a:extLst>
              </p:cNvPr>
              <p:cNvSpPr/>
              <p:nvPr/>
            </p:nvSpPr>
            <p:spPr>
              <a:xfrm>
                <a:off x="10003812" y="1505918"/>
                <a:ext cx="212781" cy="278711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 sz="1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19" name="正方形/長方形 118">
                <a:extLst>
                  <a:ext uri="{FF2B5EF4-FFF2-40B4-BE49-F238E27FC236}">
                    <a16:creationId xmlns:a16="http://schemas.microsoft.com/office/drawing/2014/main" id="{902C0F2A-6BA6-C9C4-CD04-F0394DE889CF}"/>
                  </a:ext>
                </a:extLst>
              </p:cNvPr>
              <p:cNvSpPr/>
              <p:nvPr/>
            </p:nvSpPr>
            <p:spPr>
              <a:xfrm>
                <a:off x="10264053" y="1510878"/>
                <a:ext cx="212781" cy="278711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 sz="1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</p:grpSp>
      </p:grpSp>
      <p:cxnSp>
        <p:nvCxnSpPr>
          <p:cNvPr id="142" name="コネクタ: カギ線 141">
            <a:extLst>
              <a:ext uri="{FF2B5EF4-FFF2-40B4-BE49-F238E27FC236}">
                <a16:creationId xmlns:a16="http://schemas.microsoft.com/office/drawing/2014/main" id="{E2179F63-A871-4321-F7CB-9E9470A7F259}"/>
              </a:ext>
            </a:extLst>
          </p:cNvPr>
          <p:cNvCxnSpPr>
            <a:cxnSpLocks/>
            <a:stCxn id="31" idx="2"/>
            <a:endCxn id="117" idx="2"/>
          </p:cNvCxnSpPr>
          <p:nvPr/>
        </p:nvCxnSpPr>
        <p:spPr bwMode="gray">
          <a:xfrm rot="10800000">
            <a:off x="9960872" y="2090143"/>
            <a:ext cx="750419" cy="1395827"/>
          </a:xfrm>
          <a:prstGeom prst="bentConnector2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  <a:prstDash val="sysDash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5" name="グループ化 174">
            <a:extLst>
              <a:ext uri="{FF2B5EF4-FFF2-40B4-BE49-F238E27FC236}">
                <a16:creationId xmlns:a16="http://schemas.microsoft.com/office/drawing/2014/main" id="{6948DBE9-B1FC-930B-F651-541B707A277F}"/>
              </a:ext>
            </a:extLst>
          </p:cNvPr>
          <p:cNvGrpSpPr/>
          <p:nvPr/>
        </p:nvGrpSpPr>
        <p:grpSpPr>
          <a:xfrm>
            <a:off x="9416120" y="2519923"/>
            <a:ext cx="717317" cy="281616"/>
            <a:chOff x="9341472" y="2202674"/>
            <a:chExt cx="717317" cy="281616"/>
          </a:xfrm>
        </p:grpSpPr>
        <p:sp>
          <p:nvSpPr>
            <p:cNvPr id="96" name="四角形: 角を丸くする 95">
              <a:extLst>
                <a:ext uri="{FF2B5EF4-FFF2-40B4-BE49-F238E27FC236}">
                  <a16:creationId xmlns:a16="http://schemas.microsoft.com/office/drawing/2014/main" id="{B6CD87C5-98CA-F4B0-5503-92ECC14062A6}"/>
                </a:ext>
              </a:extLst>
            </p:cNvPr>
            <p:cNvSpPr/>
            <p:nvPr/>
          </p:nvSpPr>
          <p:spPr bwMode="gray">
            <a:xfrm>
              <a:off x="9341472" y="2207090"/>
              <a:ext cx="148820" cy="277200"/>
            </a:xfrm>
            <a:prstGeom prst="roundRect">
              <a:avLst/>
            </a:prstGeom>
            <a:solidFill>
              <a:schemeClr val="tx1"/>
            </a:solidFill>
            <a:ln w="12700">
              <a:noFill/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結果</a:t>
              </a:r>
            </a:p>
          </p:txBody>
        </p:sp>
        <p:grpSp>
          <p:nvGrpSpPr>
            <p:cNvPr id="170" name="グループ化 169">
              <a:extLst>
                <a:ext uri="{FF2B5EF4-FFF2-40B4-BE49-F238E27FC236}">
                  <a16:creationId xmlns:a16="http://schemas.microsoft.com/office/drawing/2014/main" id="{0C6A4A6C-67F5-23CF-244E-B2E54725F8F9}"/>
                </a:ext>
              </a:extLst>
            </p:cNvPr>
            <p:cNvGrpSpPr/>
            <p:nvPr/>
          </p:nvGrpSpPr>
          <p:grpSpPr>
            <a:xfrm>
              <a:off x="9553691" y="2202674"/>
              <a:ext cx="505098" cy="278842"/>
              <a:chOff x="9553691" y="2202674"/>
              <a:chExt cx="505098" cy="278842"/>
            </a:xfrm>
          </p:grpSpPr>
          <p:sp>
            <p:nvSpPr>
              <p:cNvPr id="114" name="四角形: 角を丸くする 113">
                <a:extLst>
                  <a:ext uri="{FF2B5EF4-FFF2-40B4-BE49-F238E27FC236}">
                    <a16:creationId xmlns:a16="http://schemas.microsoft.com/office/drawing/2014/main" id="{334F9E32-DFEE-0DBB-9AC1-C7685A15C793}"/>
                  </a:ext>
                </a:extLst>
              </p:cNvPr>
              <p:cNvSpPr/>
              <p:nvPr/>
            </p:nvSpPr>
            <p:spPr bwMode="gray">
              <a:xfrm>
                <a:off x="9909969" y="2202674"/>
                <a:ext cx="148820" cy="277200"/>
              </a:xfrm>
              <a:prstGeom prst="roundRect">
                <a:avLst/>
              </a:prstGeom>
              <a:solidFill>
                <a:schemeClr val="tx1"/>
              </a:solidFill>
              <a:ln w="12700">
                <a:noFill/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結果</a:t>
                </a:r>
              </a:p>
            </p:txBody>
          </p:sp>
          <p:sp>
            <p:nvSpPr>
              <p:cNvPr id="112" name="正方形/長方形 111">
                <a:extLst>
                  <a:ext uri="{FF2B5EF4-FFF2-40B4-BE49-F238E27FC236}">
                    <a16:creationId xmlns:a16="http://schemas.microsoft.com/office/drawing/2014/main" id="{D3F03ABE-A0F1-A87B-48F2-0DC56B6CBDEB}"/>
                  </a:ext>
                </a:extLst>
              </p:cNvPr>
              <p:cNvSpPr/>
              <p:nvPr/>
            </p:nvSpPr>
            <p:spPr>
              <a:xfrm>
                <a:off x="9553691" y="2202805"/>
                <a:ext cx="248603" cy="278711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 sz="1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</p:grpSp>
      </p:grpSp>
      <p:grpSp>
        <p:nvGrpSpPr>
          <p:cNvPr id="174" name="グループ化 173">
            <a:extLst>
              <a:ext uri="{FF2B5EF4-FFF2-40B4-BE49-F238E27FC236}">
                <a16:creationId xmlns:a16="http://schemas.microsoft.com/office/drawing/2014/main" id="{03AE8458-5F34-7E2F-F2E0-0548BE70F3DD}"/>
              </a:ext>
            </a:extLst>
          </p:cNvPr>
          <p:cNvGrpSpPr/>
          <p:nvPr/>
        </p:nvGrpSpPr>
        <p:grpSpPr>
          <a:xfrm>
            <a:off x="9419720" y="2162192"/>
            <a:ext cx="952111" cy="281236"/>
            <a:chOff x="9345072" y="1844943"/>
            <a:chExt cx="952111" cy="281236"/>
          </a:xfrm>
        </p:grpSpPr>
        <p:sp>
          <p:nvSpPr>
            <p:cNvPr id="95" name="四角形: 角を丸くする 94">
              <a:extLst>
                <a:ext uri="{FF2B5EF4-FFF2-40B4-BE49-F238E27FC236}">
                  <a16:creationId xmlns:a16="http://schemas.microsoft.com/office/drawing/2014/main" id="{9DEC3D59-606B-1ED4-A3BA-BE4ACC7072EC}"/>
                </a:ext>
              </a:extLst>
            </p:cNvPr>
            <p:cNvSpPr/>
            <p:nvPr/>
          </p:nvSpPr>
          <p:spPr bwMode="gray">
            <a:xfrm>
              <a:off x="9345072" y="1846434"/>
              <a:ext cx="148820" cy="277200"/>
            </a:xfrm>
            <a:prstGeom prst="roundRect">
              <a:avLst/>
            </a:prstGeom>
            <a:solidFill>
              <a:schemeClr val="tx1"/>
            </a:solidFill>
            <a:ln w="12700">
              <a:noFill/>
              <a:prstDash val="solid"/>
              <a:headEnd type="none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700" b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結果</a:t>
              </a:r>
            </a:p>
          </p:txBody>
        </p:sp>
        <p:grpSp>
          <p:nvGrpSpPr>
            <p:cNvPr id="169" name="グループ化 168">
              <a:extLst>
                <a:ext uri="{FF2B5EF4-FFF2-40B4-BE49-F238E27FC236}">
                  <a16:creationId xmlns:a16="http://schemas.microsoft.com/office/drawing/2014/main" id="{7D2B0368-1AF4-D394-8A8A-6E751C66F345}"/>
                </a:ext>
              </a:extLst>
            </p:cNvPr>
            <p:cNvGrpSpPr/>
            <p:nvPr/>
          </p:nvGrpSpPr>
          <p:grpSpPr>
            <a:xfrm>
              <a:off x="9559214" y="1844943"/>
              <a:ext cx="737969" cy="281236"/>
              <a:chOff x="9559214" y="1844943"/>
              <a:chExt cx="737969" cy="281236"/>
            </a:xfrm>
          </p:grpSpPr>
          <p:sp>
            <p:nvSpPr>
              <p:cNvPr id="120" name="正方形/長方形 119">
                <a:extLst>
                  <a:ext uri="{FF2B5EF4-FFF2-40B4-BE49-F238E27FC236}">
                    <a16:creationId xmlns:a16="http://schemas.microsoft.com/office/drawing/2014/main" id="{CA763061-E966-E22B-C112-30BC72D4159E}"/>
                  </a:ext>
                </a:extLst>
              </p:cNvPr>
              <p:cNvSpPr/>
              <p:nvPr/>
            </p:nvSpPr>
            <p:spPr>
              <a:xfrm>
                <a:off x="9559214" y="1847468"/>
                <a:ext cx="162496" cy="278711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27" name="四角形: 角を丸くする 126">
                <a:extLst>
                  <a:ext uri="{FF2B5EF4-FFF2-40B4-BE49-F238E27FC236}">
                    <a16:creationId xmlns:a16="http://schemas.microsoft.com/office/drawing/2014/main" id="{D4B6BA2A-AF5F-F48A-533E-3C47E6F7205B}"/>
                  </a:ext>
                </a:extLst>
              </p:cNvPr>
              <p:cNvSpPr/>
              <p:nvPr/>
            </p:nvSpPr>
            <p:spPr bwMode="gray">
              <a:xfrm>
                <a:off x="10148363" y="1844943"/>
                <a:ext cx="148820" cy="277200"/>
              </a:xfrm>
              <a:prstGeom prst="roundRect">
                <a:avLst/>
              </a:prstGeom>
              <a:solidFill>
                <a:schemeClr val="tx1"/>
              </a:solidFill>
              <a:ln w="12700">
                <a:noFill/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結果</a:t>
                </a:r>
              </a:p>
            </p:txBody>
          </p:sp>
          <p:sp>
            <p:nvSpPr>
              <p:cNvPr id="128" name="正方形/長方形 127">
                <a:extLst>
                  <a:ext uri="{FF2B5EF4-FFF2-40B4-BE49-F238E27FC236}">
                    <a16:creationId xmlns:a16="http://schemas.microsoft.com/office/drawing/2014/main" id="{B707C0AA-02C9-CAC3-2797-A711F5E05585}"/>
                  </a:ext>
                </a:extLst>
              </p:cNvPr>
              <p:cNvSpPr/>
              <p:nvPr/>
            </p:nvSpPr>
            <p:spPr>
              <a:xfrm>
                <a:off x="9946756" y="1847199"/>
                <a:ext cx="162496" cy="278711"/>
              </a:xfrm>
              <a:prstGeom prst="rect">
                <a:avLst/>
              </a:prstGeom>
              <a:solidFill>
                <a:schemeClr val="bg2">
                  <a:lumMod val="90000"/>
                </a:schemeClr>
              </a:solidFill>
              <a:ln w="190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 sz="1400" b="1">
                  <a:solidFill>
                    <a:schemeClr val="tx1">
                      <a:lumMod val="75000"/>
                      <a:lumOff val="2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endParaRPr>
              </a:p>
            </p:txBody>
          </p:sp>
          <p:sp>
            <p:nvSpPr>
              <p:cNvPr id="121" name="四角形: 角を丸くする 120">
                <a:extLst>
                  <a:ext uri="{FF2B5EF4-FFF2-40B4-BE49-F238E27FC236}">
                    <a16:creationId xmlns:a16="http://schemas.microsoft.com/office/drawing/2014/main" id="{1191C8EF-9734-5F69-0D72-95C7BAA51122}"/>
                  </a:ext>
                </a:extLst>
              </p:cNvPr>
              <p:cNvSpPr/>
              <p:nvPr/>
            </p:nvSpPr>
            <p:spPr bwMode="gray">
              <a:xfrm>
                <a:off x="9759823" y="1848869"/>
                <a:ext cx="148820" cy="277200"/>
              </a:xfrm>
              <a:prstGeom prst="roundRect">
                <a:avLst/>
              </a:prstGeom>
              <a:solidFill>
                <a:schemeClr val="tx1"/>
              </a:solidFill>
              <a:ln w="12700">
                <a:noFill/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結果</a:t>
                </a:r>
              </a:p>
            </p:txBody>
          </p:sp>
        </p:grpSp>
      </p:grpSp>
      <p:cxnSp>
        <p:nvCxnSpPr>
          <p:cNvPr id="153" name="コネクタ: カギ線 152">
            <a:extLst>
              <a:ext uri="{FF2B5EF4-FFF2-40B4-BE49-F238E27FC236}">
                <a16:creationId xmlns:a16="http://schemas.microsoft.com/office/drawing/2014/main" id="{295A6816-CBB8-CA23-AC1E-808B579B45C9}"/>
              </a:ext>
            </a:extLst>
          </p:cNvPr>
          <p:cNvCxnSpPr>
            <a:cxnSpLocks/>
            <a:stCxn id="31" idx="2"/>
            <a:endCxn id="114" idx="2"/>
          </p:cNvCxnSpPr>
          <p:nvPr/>
        </p:nvCxnSpPr>
        <p:spPr bwMode="gray">
          <a:xfrm rot="10800000">
            <a:off x="10059028" y="2797123"/>
            <a:ext cx="652263" cy="688846"/>
          </a:xfrm>
          <a:prstGeom prst="bentConnector2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  <a:prstDash val="sysDash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コネクタ: カギ線 155">
            <a:extLst>
              <a:ext uri="{FF2B5EF4-FFF2-40B4-BE49-F238E27FC236}">
                <a16:creationId xmlns:a16="http://schemas.microsoft.com/office/drawing/2014/main" id="{408E6C56-2421-1F93-DDBE-D4625FBEF994}"/>
              </a:ext>
            </a:extLst>
          </p:cNvPr>
          <p:cNvCxnSpPr>
            <a:cxnSpLocks/>
            <a:stCxn id="31" idx="2"/>
            <a:endCxn id="131" idx="2"/>
          </p:cNvCxnSpPr>
          <p:nvPr/>
        </p:nvCxnSpPr>
        <p:spPr bwMode="gray">
          <a:xfrm rot="10800000">
            <a:off x="10248582" y="3128793"/>
            <a:ext cx="462709" cy="357176"/>
          </a:xfrm>
          <a:prstGeom prst="bentConnector2">
            <a:avLst/>
          </a:prstGeom>
          <a:ln w="15875">
            <a:solidFill>
              <a:schemeClr val="tx1">
                <a:lumMod val="65000"/>
                <a:lumOff val="35000"/>
              </a:schemeClr>
            </a:solidFill>
            <a:prstDash val="sysDash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9" name="グループ化 178">
            <a:extLst>
              <a:ext uri="{FF2B5EF4-FFF2-40B4-BE49-F238E27FC236}">
                <a16:creationId xmlns:a16="http://schemas.microsoft.com/office/drawing/2014/main" id="{255E6538-CE09-3298-7B0D-E8C9C2611306}"/>
              </a:ext>
            </a:extLst>
          </p:cNvPr>
          <p:cNvGrpSpPr/>
          <p:nvPr/>
        </p:nvGrpSpPr>
        <p:grpSpPr>
          <a:xfrm>
            <a:off x="9908882" y="2439393"/>
            <a:ext cx="802409" cy="1046577"/>
            <a:chOff x="9908882" y="2439393"/>
            <a:chExt cx="802409" cy="1046577"/>
          </a:xfrm>
        </p:grpSpPr>
        <p:cxnSp>
          <p:nvCxnSpPr>
            <p:cNvPr id="139" name="コネクタ: カギ線 138">
              <a:extLst>
                <a:ext uri="{FF2B5EF4-FFF2-40B4-BE49-F238E27FC236}">
                  <a16:creationId xmlns:a16="http://schemas.microsoft.com/office/drawing/2014/main" id="{90BE0456-17A8-AD25-DCD5-754662771F40}"/>
                </a:ext>
              </a:extLst>
            </p:cNvPr>
            <p:cNvCxnSpPr>
              <a:cxnSpLocks/>
              <a:stCxn id="31" idx="2"/>
              <a:endCxn id="121" idx="2"/>
            </p:cNvCxnSpPr>
            <p:nvPr/>
          </p:nvCxnSpPr>
          <p:spPr bwMode="gray">
            <a:xfrm rot="10800000">
              <a:off x="9908882" y="2443319"/>
              <a:ext cx="802409" cy="1042651"/>
            </a:xfrm>
            <a:prstGeom prst="bentConnector2">
              <a:avLst/>
            </a:prstGeom>
            <a:ln w="15875">
              <a:solidFill>
                <a:schemeClr val="tx1">
                  <a:lumMod val="65000"/>
                  <a:lumOff val="35000"/>
                </a:schemeClr>
              </a:solidFill>
              <a:prstDash val="sysDash"/>
              <a:headEnd type="non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コネクタ: カギ線 164">
              <a:extLst>
                <a:ext uri="{FF2B5EF4-FFF2-40B4-BE49-F238E27FC236}">
                  <a16:creationId xmlns:a16="http://schemas.microsoft.com/office/drawing/2014/main" id="{1FC5D57B-6F2D-4056-EF37-E33A71713F8E}"/>
                </a:ext>
              </a:extLst>
            </p:cNvPr>
            <p:cNvCxnSpPr>
              <a:cxnSpLocks/>
              <a:stCxn id="31" idx="2"/>
              <a:endCxn id="127" idx="2"/>
            </p:cNvCxnSpPr>
            <p:nvPr/>
          </p:nvCxnSpPr>
          <p:spPr bwMode="gray">
            <a:xfrm rot="10800000">
              <a:off x="10297422" y="2439393"/>
              <a:ext cx="413869" cy="1046577"/>
            </a:xfrm>
            <a:prstGeom prst="bentConnector2">
              <a:avLst/>
            </a:prstGeom>
            <a:ln w="15875">
              <a:solidFill>
                <a:schemeClr val="tx1">
                  <a:lumMod val="65000"/>
                  <a:lumOff val="35000"/>
                </a:schemeClr>
              </a:solidFill>
              <a:prstDash val="sysDash"/>
              <a:headEnd type="non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8" name="グループ化 177">
            <a:extLst>
              <a:ext uri="{FF2B5EF4-FFF2-40B4-BE49-F238E27FC236}">
                <a16:creationId xmlns:a16="http://schemas.microsoft.com/office/drawing/2014/main" id="{A52F0A6B-BDF6-6EE6-67F4-507DEAE4FB6C}"/>
              </a:ext>
            </a:extLst>
          </p:cNvPr>
          <p:cNvGrpSpPr/>
          <p:nvPr/>
        </p:nvGrpSpPr>
        <p:grpSpPr>
          <a:xfrm>
            <a:off x="9425820" y="2851593"/>
            <a:ext cx="1348979" cy="605920"/>
            <a:chOff x="9351172" y="2534344"/>
            <a:chExt cx="1348979" cy="605920"/>
          </a:xfrm>
        </p:grpSpPr>
        <p:cxnSp>
          <p:nvCxnSpPr>
            <p:cNvPr id="137" name="直線コネクタ 136">
              <a:extLst>
                <a:ext uri="{FF2B5EF4-FFF2-40B4-BE49-F238E27FC236}">
                  <a16:creationId xmlns:a16="http://schemas.microsoft.com/office/drawing/2014/main" id="{0D52E04E-4AC5-3B14-4197-CF47A7A0120C}"/>
                </a:ext>
              </a:extLst>
            </p:cNvPr>
            <p:cNvCxnSpPr>
              <a:cxnSpLocks/>
              <a:stCxn id="135" idx="2"/>
            </p:cNvCxnSpPr>
            <p:nvPr/>
          </p:nvCxnSpPr>
          <p:spPr bwMode="gray">
            <a:xfrm>
              <a:off x="10388377" y="2818412"/>
              <a:ext cx="0" cy="83241"/>
            </a:xfrm>
            <a:prstGeom prst="line">
              <a:avLst/>
            </a:prstGeom>
            <a:ln w="15875">
              <a:solidFill>
                <a:schemeClr val="tx1">
                  <a:lumMod val="65000"/>
                  <a:lumOff val="35000"/>
                </a:schemeClr>
              </a:solidFill>
              <a:prstDash val="sysDash"/>
              <a:headEnd type="none" w="lg" len="lg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テキスト ボックス 137">
              <a:extLst>
                <a:ext uri="{FF2B5EF4-FFF2-40B4-BE49-F238E27FC236}">
                  <a16:creationId xmlns:a16="http://schemas.microsoft.com/office/drawing/2014/main" id="{8DF789F2-4F1E-62C5-A2C2-32B6563478A6}"/>
                </a:ext>
              </a:extLst>
            </p:cNvPr>
            <p:cNvSpPr txBox="1"/>
            <p:nvPr/>
          </p:nvSpPr>
          <p:spPr bwMode="auto">
            <a:xfrm>
              <a:off x="10228871" y="2911574"/>
              <a:ext cx="471280" cy="228690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horz" wrap="none" rtlCol="0" anchor="ctr">
              <a:noAutofit/>
            </a:bodyPr>
            <a:lstStyle/>
            <a:p>
              <a:pPr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b="1">
                  <a:solidFill>
                    <a:schemeClr val="accent2">
                      <a:lumMod val="90000"/>
                      <a:lumOff val="10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ツール</a:t>
              </a:r>
              <a:endParaRPr lang="en-US" altLang="ja-JP" sz="800" b="1">
                <a:solidFill>
                  <a:schemeClr val="accent2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  <a:p>
              <a:pPr algn="ctr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ja-JP" altLang="en-US" sz="800" b="1">
                  <a:solidFill>
                    <a:schemeClr val="accent2">
                      <a:lumMod val="90000"/>
                      <a:lumOff val="10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制御</a:t>
              </a:r>
              <a:endParaRPr kumimoji="1" lang="ja-JP" altLang="en-US" sz="800" b="1">
                <a:solidFill>
                  <a:schemeClr val="accent2">
                    <a:lumMod val="90000"/>
                    <a:lumOff val="10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endParaRPr>
            </a:p>
          </p:txBody>
        </p:sp>
        <p:grpSp>
          <p:nvGrpSpPr>
            <p:cNvPr id="176" name="グループ化 175">
              <a:extLst>
                <a:ext uri="{FF2B5EF4-FFF2-40B4-BE49-F238E27FC236}">
                  <a16:creationId xmlns:a16="http://schemas.microsoft.com/office/drawing/2014/main" id="{C0D56682-4CCB-8BC6-9945-9712798602EF}"/>
                </a:ext>
              </a:extLst>
            </p:cNvPr>
            <p:cNvGrpSpPr/>
            <p:nvPr/>
          </p:nvGrpSpPr>
          <p:grpSpPr>
            <a:xfrm>
              <a:off x="9351172" y="2534344"/>
              <a:ext cx="1143595" cy="295945"/>
              <a:chOff x="9351172" y="2534344"/>
              <a:chExt cx="1143595" cy="295945"/>
            </a:xfrm>
          </p:grpSpPr>
          <p:sp>
            <p:nvSpPr>
              <p:cNvPr id="97" name="四角形: 角を丸くする 96">
                <a:extLst>
                  <a:ext uri="{FF2B5EF4-FFF2-40B4-BE49-F238E27FC236}">
                    <a16:creationId xmlns:a16="http://schemas.microsoft.com/office/drawing/2014/main" id="{0308F121-1900-959B-5B60-E65BB40FCAE9}"/>
                  </a:ext>
                </a:extLst>
              </p:cNvPr>
              <p:cNvSpPr/>
              <p:nvPr/>
            </p:nvSpPr>
            <p:spPr bwMode="gray">
              <a:xfrm>
                <a:off x="9351172" y="2553089"/>
                <a:ext cx="148820" cy="277200"/>
              </a:xfrm>
              <a:prstGeom prst="roundRect">
                <a:avLst/>
              </a:prstGeom>
              <a:solidFill>
                <a:schemeClr val="tx1"/>
              </a:solidFill>
              <a:ln w="12700">
                <a:noFill/>
                <a:prstDash val="solid"/>
                <a:headEnd type="none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700" b="1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結果</a:t>
                </a:r>
              </a:p>
            </p:txBody>
          </p:sp>
          <p:grpSp>
            <p:nvGrpSpPr>
              <p:cNvPr id="171" name="グループ化 170">
                <a:extLst>
                  <a:ext uri="{FF2B5EF4-FFF2-40B4-BE49-F238E27FC236}">
                    <a16:creationId xmlns:a16="http://schemas.microsoft.com/office/drawing/2014/main" id="{EE53E541-1E2C-3F16-C80C-A674D85788D4}"/>
                  </a:ext>
                </a:extLst>
              </p:cNvPr>
              <p:cNvGrpSpPr/>
              <p:nvPr/>
            </p:nvGrpSpPr>
            <p:grpSpPr>
              <a:xfrm>
                <a:off x="9559213" y="2534344"/>
                <a:ext cx="935554" cy="290991"/>
                <a:chOff x="9559213" y="2534344"/>
                <a:chExt cx="935554" cy="290991"/>
              </a:xfrm>
            </p:grpSpPr>
            <p:sp>
              <p:nvSpPr>
                <p:cNvPr id="135" name="正方形/長方形 134">
                  <a:extLst>
                    <a:ext uri="{FF2B5EF4-FFF2-40B4-BE49-F238E27FC236}">
                      <a16:creationId xmlns:a16="http://schemas.microsoft.com/office/drawing/2014/main" id="{653C1A3F-8833-A546-EB23-ECF31F26534B}"/>
                    </a:ext>
                  </a:extLst>
                </p:cNvPr>
                <p:cNvSpPr/>
                <p:nvPr/>
              </p:nvSpPr>
              <p:spPr>
                <a:xfrm>
                  <a:off x="10281986" y="2539701"/>
                  <a:ext cx="212781" cy="278711"/>
                </a:xfrm>
                <a:prstGeom prst="rect">
                  <a:avLst/>
                </a:prstGeom>
                <a:solidFill>
                  <a:schemeClr val="bg2">
                    <a:lumMod val="90000"/>
                  </a:schemeClr>
                </a:solidFill>
                <a:ln w="190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kumimoji="1" lang="ja-JP" altLang="en-US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30" name="正方形/長方形 129">
                  <a:extLst>
                    <a:ext uri="{FF2B5EF4-FFF2-40B4-BE49-F238E27FC236}">
                      <a16:creationId xmlns:a16="http://schemas.microsoft.com/office/drawing/2014/main" id="{5C6A2981-9146-92C1-4FAE-C22874A2EB35}"/>
                    </a:ext>
                  </a:extLst>
                </p:cNvPr>
                <p:cNvSpPr/>
                <p:nvPr/>
              </p:nvSpPr>
              <p:spPr>
                <a:xfrm>
                  <a:off x="9559213" y="2546624"/>
                  <a:ext cx="500840" cy="278711"/>
                </a:xfrm>
                <a:prstGeom prst="rect">
                  <a:avLst/>
                </a:prstGeom>
                <a:solidFill>
                  <a:schemeClr val="bg2">
                    <a:lumMod val="90000"/>
                  </a:schemeClr>
                </a:solidFill>
                <a:ln w="1905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kumimoji="1" lang="ja-JP" altLang="en-US" sz="1400" b="1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</a:endParaRPr>
                </a:p>
              </p:txBody>
            </p:sp>
            <p:sp>
              <p:nvSpPr>
                <p:cNvPr id="131" name="四角形: 角を丸くする 130">
                  <a:extLst>
                    <a:ext uri="{FF2B5EF4-FFF2-40B4-BE49-F238E27FC236}">
                      <a16:creationId xmlns:a16="http://schemas.microsoft.com/office/drawing/2014/main" id="{21C169B3-8433-7486-4AD5-959CDCFD37F4}"/>
                    </a:ext>
                  </a:extLst>
                </p:cNvPr>
                <p:cNvSpPr/>
                <p:nvPr/>
              </p:nvSpPr>
              <p:spPr bwMode="gray">
                <a:xfrm>
                  <a:off x="10099523" y="2534344"/>
                  <a:ext cx="148820" cy="277200"/>
                </a:xfrm>
                <a:prstGeom prst="roundRect">
                  <a:avLst/>
                </a:prstGeom>
                <a:solidFill>
                  <a:schemeClr val="tx1"/>
                </a:solidFill>
                <a:ln w="12700">
                  <a:noFill/>
                  <a:prstDash val="solid"/>
                  <a:headEnd type="none" w="lg" len="lg"/>
                  <a:tailEnd type="non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700" b="1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rPr>
                    <a:t>結果</a:t>
                  </a:r>
                </a:p>
              </p:txBody>
            </p:sp>
          </p:grpSp>
        </p:grpSp>
      </p:grpSp>
      <p:cxnSp>
        <p:nvCxnSpPr>
          <p:cNvPr id="98" name="直線コネクタ 97">
            <a:extLst>
              <a:ext uri="{FF2B5EF4-FFF2-40B4-BE49-F238E27FC236}">
                <a16:creationId xmlns:a16="http://schemas.microsoft.com/office/drawing/2014/main" id="{01479680-19ED-5613-5A4A-DD4A1B631C74}"/>
              </a:ext>
            </a:extLst>
          </p:cNvPr>
          <p:cNvCxnSpPr>
            <a:cxnSpLocks/>
          </p:cNvCxnSpPr>
          <p:nvPr/>
        </p:nvCxnSpPr>
        <p:spPr bwMode="gray">
          <a:xfrm>
            <a:off x="5573207" y="663154"/>
            <a:ext cx="0" cy="6067234"/>
          </a:xfrm>
          <a:prstGeom prst="line">
            <a:avLst/>
          </a:prstGeom>
          <a:ln w="15875">
            <a:solidFill>
              <a:schemeClr val="bg1">
                <a:lumMod val="50000"/>
              </a:schemeClr>
            </a:solidFill>
            <a:prstDash val="solid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テキスト ボックス 104">
            <a:extLst>
              <a:ext uri="{FF2B5EF4-FFF2-40B4-BE49-F238E27FC236}">
                <a16:creationId xmlns:a16="http://schemas.microsoft.com/office/drawing/2014/main" id="{F4442A94-A928-A274-105B-390C23749D1D}"/>
              </a:ext>
            </a:extLst>
          </p:cNvPr>
          <p:cNvSpPr txBox="1"/>
          <p:nvPr/>
        </p:nvSpPr>
        <p:spPr bwMode="auto">
          <a:xfrm>
            <a:off x="338328" y="64008"/>
            <a:ext cx="9771678" cy="411480"/>
          </a:xfrm>
          <a:prstGeom prst="rect">
            <a:avLst/>
          </a:prstGeom>
          <a:noFill/>
          <a:ln w="9525">
            <a:noFill/>
          </a:ln>
        </p:spPr>
        <p:txBody>
          <a:bodyPr vert="horz" wrap="none" rtlCol="0" anchor="ctr">
            <a:noAutofit/>
          </a:bodyPr>
          <a:lstStyle/>
          <a:p>
            <a:pPr algn="l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業務支援の現状と自己判断</a:t>
            </a:r>
            <a:r>
              <a:rPr lang="en-US" altLang="ja-JP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AI®</a:t>
            </a:r>
            <a:r>
              <a:rPr lang="ja-JP" alt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による変革のイメージ </a:t>
            </a:r>
            <a:r>
              <a:rPr lang="en-US" altLang="ja-JP" b="1" dirty="0">
                <a:solidFill>
                  <a:schemeClr val="accent4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(</a:t>
            </a:r>
            <a:r>
              <a:rPr lang="ja-JP" altLang="en-US" b="1" dirty="0">
                <a:solidFill>
                  <a:schemeClr val="accent4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游ゴシック" panose="020B0400000000000000" pitchFamily="50" charset="-128"/>
                <a:ea typeface="游ゴシック" panose="020B0400000000000000" pitchFamily="50" charset="-128"/>
              </a:rPr>
              <a:t>例：製造業）</a:t>
            </a:r>
            <a:endParaRPr kumimoji="1" lang="ja-JP" altLang="en-US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F36DCC55-BC14-49E0-1E78-98B4D7B460BC}"/>
              </a:ext>
            </a:extLst>
          </p:cNvPr>
          <p:cNvSpPr/>
          <p:nvPr/>
        </p:nvSpPr>
        <p:spPr bwMode="gray">
          <a:xfrm>
            <a:off x="85725" y="641629"/>
            <a:ext cx="305193" cy="5919570"/>
          </a:xfrm>
          <a:prstGeom prst="roundRect">
            <a:avLst/>
          </a:prstGeom>
          <a:solidFill>
            <a:schemeClr val="accent2">
              <a:lumMod val="75000"/>
              <a:lumOff val="25000"/>
            </a:schemeClr>
          </a:solidFill>
          <a:ln w="19050">
            <a:noFill/>
            <a:prstDash val="solid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従来</a:t>
            </a:r>
          </a:p>
        </p:txBody>
      </p:sp>
      <p:sp>
        <p:nvSpPr>
          <p:cNvPr id="92" name="四角形: 角を丸くする 91">
            <a:extLst>
              <a:ext uri="{FF2B5EF4-FFF2-40B4-BE49-F238E27FC236}">
                <a16:creationId xmlns:a16="http://schemas.microsoft.com/office/drawing/2014/main" id="{BD6B7C23-F582-6C85-A595-102E6733A391}"/>
              </a:ext>
            </a:extLst>
          </p:cNvPr>
          <p:cNvSpPr/>
          <p:nvPr/>
        </p:nvSpPr>
        <p:spPr bwMode="gray">
          <a:xfrm>
            <a:off x="11800689" y="663155"/>
            <a:ext cx="305193" cy="5898044"/>
          </a:xfrm>
          <a:prstGeom prst="roundRect">
            <a:avLst/>
          </a:prstGeom>
          <a:solidFill>
            <a:schemeClr val="accent1">
              <a:lumMod val="90000"/>
              <a:lumOff val="10000"/>
            </a:schemeClr>
          </a:solidFill>
          <a:ln w="19050">
            <a:noFill/>
            <a:prstDash val="solid"/>
            <a:headEnd type="non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今後</a:t>
            </a:r>
          </a:p>
        </p:txBody>
      </p:sp>
      <p:sp>
        <p:nvSpPr>
          <p:cNvPr id="93" name="吹き出し: 折線 92">
            <a:extLst>
              <a:ext uri="{FF2B5EF4-FFF2-40B4-BE49-F238E27FC236}">
                <a16:creationId xmlns:a16="http://schemas.microsoft.com/office/drawing/2014/main" id="{36D7D02E-04D7-660B-9651-98679AF52852}"/>
              </a:ext>
            </a:extLst>
          </p:cNvPr>
          <p:cNvSpPr/>
          <p:nvPr/>
        </p:nvSpPr>
        <p:spPr bwMode="gray">
          <a:xfrm>
            <a:off x="10248582" y="1059714"/>
            <a:ext cx="1306539" cy="333536"/>
          </a:xfrm>
          <a:prstGeom prst="borderCallout2">
            <a:avLst>
              <a:gd name="adj1" fmla="val 50164"/>
              <a:gd name="adj2" fmla="val -131"/>
              <a:gd name="adj3" fmla="val 50164"/>
              <a:gd name="adj4" fmla="val -7554"/>
              <a:gd name="adj5" fmla="val 225303"/>
              <a:gd name="adj6" fmla="val -39012"/>
            </a:avLst>
          </a:prstGeom>
          <a:solidFill>
            <a:schemeClr val="accent2">
              <a:lumMod val="10000"/>
              <a:lumOff val="90000"/>
            </a:schemeClr>
          </a:solidFill>
          <a:ln w="19050">
            <a:solidFill>
              <a:schemeClr val="bg1">
                <a:lumMod val="50000"/>
              </a:schemeClr>
            </a:solidFill>
            <a:prstDash val="solid"/>
            <a:headEnd type="none" w="lg" len="lg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ja-JP" altLang="en-US" sz="1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自動化できずに部門が関与していた処理</a:t>
            </a:r>
            <a:endParaRPr kumimoji="1" lang="ja-JP" altLang="en-US" sz="1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01" name="直線コネクタ 100">
            <a:extLst>
              <a:ext uri="{FF2B5EF4-FFF2-40B4-BE49-F238E27FC236}">
                <a16:creationId xmlns:a16="http://schemas.microsoft.com/office/drawing/2014/main" id="{D7DB939C-30A4-425A-6657-3F7F19608FF9}"/>
              </a:ext>
            </a:extLst>
          </p:cNvPr>
          <p:cNvCxnSpPr>
            <a:stCxn id="43" idx="2"/>
            <a:endCxn id="31" idx="1"/>
          </p:cNvCxnSpPr>
          <p:nvPr/>
        </p:nvCxnSpPr>
        <p:spPr bwMode="gray">
          <a:xfrm flipH="1">
            <a:off x="11133764" y="3158435"/>
            <a:ext cx="498" cy="135147"/>
          </a:xfrm>
          <a:prstGeom prst="line">
            <a:avLst/>
          </a:prstGeom>
          <a:ln w="38100">
            <a:solidFill>
              <a:schemeClr val="tx1">
                <a:lumMod val="75000"/>
                <a:lumOff val="25000"/>
              </a:schemeClr>
            </a:solidFill>
            <a:prstDash val="sysDot"/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096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>
        <p:fade/>
      </p:transition>
    </mc:Choice>
    <mc:Fallback>
      <p:transition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5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5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5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250"/>
                            </p:stCondLst>
                            <p:childTnLst>
                              <p:par>
                                <p:cTn id="4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75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3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3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75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75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25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1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750"/>
                            </p:stCondLst>
                            <p:childTnLst>
                              <p:par>
                                <p:cTn id="8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250"/>
                            </p:stCondLst>
                            <p:childTnLst>
                              <p:par>
                                <p:cTn id="8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675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8250"/>
                            </p:stCondLst>
                            <p:childTnLst>
                              <p:par>
                                <p:cTn id="1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8750"/>
                            </p:stCondLst>
                            <p:childTnLst>
                              <p:par>
                                <p:cTn id="10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1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10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250"/>
                            </p:stCondLst>
                            <p:childTnLst>
                              <p:par>
                                <p:cTn id="1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1750"/>
                            </p:stCondLst>
                            <p:childTnLst>
                              <p:par>
                                <p:cTn id="1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2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22" presetClass="entr" presetSubtype="8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10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3250"/>
                                        <p:tgtEl>
                                          <p:spTgt spid="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3250"/>
                                        <p:tgtEl>
                                          <p:spTgt spid="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3750"/>
                                        <p:tgtEl>
                                          <p:spTgt spid="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3250"/>
                                        <p:tgtEl>
                                          <p:spTgt spid="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4000"/>
                                        <p:tgtEl>
                                          <p:spTgt spid="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3250"/>
                                        <p:tgtEl>
                                          <p:spTgt spid="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4000"/>
                                        <p:tgtEl>
                                          <p:spTgt spid="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2250"/>
                                        <p:tgtEl>
                                          <p:spTgt spid="8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3750"/>
                                        <p:tgtEl>
                                          <p:spTgt spid="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4000"/>
                                        <p:tgtEl>
                                          <p:spTgt spid="8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4000"/>
                            </p:stCondLst>
                            <p:childTnLst>
                              <p:par>
                                <p:cTn id="19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3" dur="1750"/>
                                        <p:tgtEl>
                                          <p:spTgt spid="8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4000"/>
                                        <p:tgtEl>
                                          <p:spTgt spid="8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4000"/>
                            </p:stCondLst>
                            <p:childTnLst>
                              <p:par>
                                <p:cTn id="2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2500"/>
                                        <p:tgtEl>
                                          <p:spTgt spid="8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4000"/>
                                        <p:tgtEl>
                                          <p:spTgt spid="8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3500"/>
                                        <p:tgtEl>
                                          <p:spTgt spid="8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 animBg="1"/>
      <p:bldP spid="82" grpId="0" uiExpand="1" build="p"/>
      <p:bldP spid="43" grpId="0" animBg="1"/>
      <p:bldP spid="31" grpId="0" animBg="1"/>
      <p:bldP spid="94" grpId="0"/>
      <p:bldP spid="38" grpId="0" animBg="1"/>
      <p:bldP spid="105" grpId="0"/>
      <p:bldP spid="37" grpId="0" animBg="1"/>
      <p:bldP spid="92" grpId="0" animBg="1"/>
      <p:bldP spid="93" grpId="0" animBg="1"/>
    </p:bldLst>
  </p:timing>
</p:sld>
</file>

<file path=ppt/theme/theme1.xml><?xml version="1.0" encoding="utf-8"?>
<a:theme xmlns:a="http://schemas.openxmlformats.org/drawingml/2006/main" name="PLMRevolution_20230820">
  <a:themeElements>
    <a:clrScheme name="ユーザー定義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2336"/>
      </a:accent1>
      <a:accent2>
        <a:srgbClr val="300A0C"/>
      </a:accent2>
      <a:accent3>
        <a:srgbClr val="262626"/>
      </a:accent3>
      <a:accent4>
        <a:srgbClr val="584300"/>
      </a:accent4>
      <a:accent5>
        <a:srgbClr val="0F1A2F"/>
      </a:accent5>
      <a:accent6>
        <a:srgbClr val="2A421A"/>
      </a:accent6>
      <a:hlink>
        <a:srgbClr val="033669"/>
      </a:hlink>
      <a:folHlink>
        <a:srgbClr val="492738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ln w="19050">
          <a:solidFill>
            <a:schemeClr val="tx1">
              <a:lumMod val="75000"/>
              <a:lumOff val="25000"/>
            </a:schemeClr>
          </a:solidFill>
          <a:prstDash val="solid"/>
          <a:headEnd type="none" w="lg" len="lg"/>
          <a:tailEnd type="none"/>
        </a:ln>
      </a:spPr>
      <a:bodyPr rtlCol="0" anchor="ctr"/>
      <a:lstStyle>
        <a:defPPr algn="ctr">
          <a:defRPr kumimoji="1"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 bwMode="gray">
        <a:ln w="15875">
          <a:solidFill>
            <a:schemeClr val="bg1">
              <a:lumMod val="50000"/>
            </a:schemeClr>
          </a:solidFill>
          <a:prstDash val="solid"/>
          <a:headEnd type="none" w="med" len="med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</a:ln>
      </a:spPr>
      <a:bodyPr vert="horz" wrap="square" rtlCol="0" anchor="t">
        <a:noAutofit/>
      </a:bodyPr>
      <a:lstStyle>
        <a:defPPr algn="l" fontAlgn="base">
          <a:lnSpc>
            <a:spcPct val="110000"/>
          </a:lnSpc>
          <a:spcBef>
            <a:spcPct val="0"/>
          </a:spcBef>
          <a:spcAft>
            <a:spcPct val="0"/>
          </a:spcAft>
          <a:defRPr kumimoji="1" sz="1400" b="1" smtClean="0">
            <a:latin typeface="游ゴシック" panose="020B0400000000000000" pitchFamily="50" charset="-128"/>
            <a:ea typeface="游ゴシック" panose="020B0400000000000000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LMRevolution_20230820" id="{F82CAAE0-694B-46BD-8A15-F90517141F33}" vid="{5D9F4CF9-FA58-4E2E-BAA3-A53C964B439C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220589</TotalTime>
  <Words>582</Words>
  <Application>Microsoft Office PowerPoint</Application>
  <PresentationFormat>ワイド画面</PresentationFormat>
  <Paragraphs>73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游ゴシック</vt:lpstr>
      <vt:lpstr>游ゴシック Light</vt:lpstr>
      <vt:lpstr>游ゴシック Medium</vt:lpstr>
      <vt:lpstr>Arial</vt:lpstr>
      <vt:lpstr>Calibri</vt:lpstr>
      <vt:lpstr>Calibri Light</vt:lpstr>
      <vt:lpstr>PLMRevolution_20230820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加藤幸司</dc:creator>
  <cp:lastModifiedBy>Koji Kato</cp:lastModifiedBy>
  <cp:revision>11290</cp:revision>
  <cp:lastPrinted>2025-08-11T09:12:53Z</cp:lastPrinted>
  <dcterms:created xsi:type="dcterms:W3CDTF">2014-08-31T08:28:54Z</dcterms:created>
  <dcterms:modified xsi:type="dcterms:W3CDTF">2025-10-29T04:22:07Z</dcterms:modified>
</cp:coreProperties>
</file>