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notesMasterIdLst>
    <p:notesMasterId r:id="rId3"/>
  </p:notesMasterIdLst>
  <p:handoutMasterIdLst>
    <p:handoutMasterId r:id="rId4"/>
  </p:handoutMasterIdLst>
  <p:sldIdLst>
    <p:sldId id="2134805897" r:id="rId2"/>
  </p:sldIdLst>
  <p:sldSz cx="12192000" cy="6858000"/>
  <p:notesSz cx="10018713" cy="6888163"/>
  <p:defaultTextStyle>
    <a:defPPr>
      <a:defRPr lang="ja-JP"/>
    </a:defPPr>
    <a:lvl1pPr marL="0" algn="l" defTabSz="91425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129" algn="l" defTabSz="91425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257" algn="l" defTabSz="91425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387" algn="l" defTabSz="91425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516" algn="l" defTabSz="91425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5645" algn="l" defTabSz="91425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2773" algn="l" defTabSz="91425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199902" algn="l" defTabSz="91425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032" algn="l" defTabSz="91425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IavOy0ACqc+6l7hRFEmwAA==" hashData="4ZRncVg2+UKVCyfdFSbwCkoj8/YaCXYPUn0Qs+k7D0/MP2KJUe5q94Mb0hy9XaBVJbIjVdGCMjzQ+VfJOoBXzQ=="/>
  <p:extLst>
    <p:ext uri="{521415D9-36F7-43E2-AB2F-B90AF26B5E84}">
      <p14:sectionLst xmlns:p14="http://schemas.microsoft.com/office/powerpoint/2010/main">
        <p14:section name="既定のセクション" id="{82336B34-139A-4BFC-80AA-021A1587562B}">
          <p14:sldIdLst>
            <p14:sldId id="21348058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加藤幸司" initials="加藤幸司" lastIdx="2" clrIdx="0">
    <p:extLst>
      <p:ext uri="{19B8F6BF-5375-455C-9EA6-DF929625EA0E}">
        <p15:presenceInfo xmlns:p15="http://schemas.microsoft.com/office/powerpoint/2012/main" userId="加藤幸司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BCCCE"/>
    <a:srgbClr val="E7E8E8"/>
    <a:srgbClr val="000000"/>
    <a:srgbClr val="4C216D"/>
    <a:srgbClr val="25005C"/>
    <a:srgbClr val="004164"/>
    <a:srgbClr val="FFFFFF"/>
    <a:srgbClr val="616161"/>
    <a:srgbClr val="4F4F4F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スタイル (中間)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61" autoAdjust="0"/>
    <p:restoredTop sz="96242" autoAdjust="0"/>
  </p:normalViewPr>
  <p:slideViewPr>
    <p:cSldViewPr snapToGrid="0">
      <p:cViewPr varScale="1">
        <p:scale>
          <a:sx n="110" d="100"/>
          <a:sy n="110" d="100"/>
        </p:scale>
        <p:origin x="876" y="114"/>
      </p:cViewPr>
      <p:guideLst>
        <p:guide orient="horz" pos="2161"/>
        <p:guide pos="3841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546" y="114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74977" y="7"/>
            <a:ext cx="4341443" cy="345605"/>
          </a:xfrm>
          <a:prstGeom prst="rect">
            <a:avLst/>
          </a:prstGeom>
        </p:spPr>
        <p:txBody>
          <a:bodyPr vert="horz" lIns="96491" tIns="48246" rIns="96491" bIns="48246" rtlCol="0"/>
          <a:lstStyle>
            <a:lvl1pPr algn="r">
              <a:defRPr sz="1200"/>
            </a:lvl1pPr>
          </a:lstStyle>
          <a:p>
            <a:r>
              <a:rPr kumimoji="1" lang="en-US" altLang="ja-JP"/>
              <a:t>2018/6/12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74977" y="6542569"/>
            <a:ext cx="4341443" cy="345603"/>
          </a:xfrm>
          <a:prstGeom prst="rect">
            <a:avLst/>
          </a:prstGeom>
        </p:spPr>
        <p:txBody>
          <a:bodyPr vert="horz" lIns="96491" tIns="48246" rIns="96491" bIns="48246" rtlCol="0" anchor="b"/>
          <a:lstStyle>
            <a:lvl1pPr algn="r">
              <a:defRPr sz="1200"/>
            </a:lvl1pPr>
          </a:lstStyle>
          <a:p>
            <a:fld id="{ECAA7688-8FB2-4D9D-AF58-86A895A0C23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ヘッダー プレースホルダー 5"/>
          <p:cNvSpPr>
            <a:spLocks noGrp="1"/>
          </p:cNvSpPr>
          <p:nvPr>
            <p:ph type="hdr" sz="quarter"/>
          </p:nvPr>
        </p:nvSpPr>
        <p:spPr>
          <a:xfrm>
            <a:off x="27" y="7"/>
            <a:ext cx="4341443" cy="345605"/>
          </a:xfrm>
          <a:prstGeom prst="rect">
            <a:avLst/>
          </a:prstGeom>
        </p:spPr>
        <p:txBody>
          <a:bodyPr vert="horz" lIns="96491" tIns="48246" rIns="96491" bIns="4824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2"/>
          </p:nvPr>
        </p:nvSpPr>
        <p:spPr>
          <a:xfrm>
            <a:off x="27" y="6542569"/>
            <a:ext cx="4341443" cy="345603"/>
          </a:xfrm>
          <a:prstGeom prst="rect">
            <a:avLst/>
          </a:prstGeom>
        </p:spPr>
        <p:txBody>
          <a:bodyPr vert="horz" lIns="96491" tIns="48246" rIns="96491" bIns="48246" rtlCol="0" anchor="b"/>
          <a:lstStyle>
            <a:lvl1pPr algn="l">
              <a:defRPr sz="1200"/>
            </a:lvl1pPr>
          </a:lstStyle>
          <a:p>
            <a:r>
              <a:rPr kumimoji="1" lang="en-US" altLang="ja-JP"/>
              <a:t>© 2018 PLM Revolution Inc.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922824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7" y="7"/>
            <a:ext cx="4341443" cy="345605"/>
          </a:xfrm>
          <a:prstGeom prst="rect">
            <a:avLst/>
          </a:prstGeom>
        </p:spPr>
        <p:txBody>
          <a:bodyPr vert="horz" lIns="96491" tIns="48246" rIns="96491" bIns="4824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256021" y="7"/>
            <a:ext cx="4341443" cy="345605"/>
          </a:xfrm>
          <a:prstGeom prst="rect">
            <a:avLst/>
          </a:prstGeom>
        </p:spPr>
        <p:txBody>
          <a:bodyPr vert="horz" lIns="96491" tIns="48246" rIns="96491" bIns="48246" rtlCol="0"/>
          <a:lstStyle>
            <a:lvl1pPr algn="r">
              <a:defRPr sz="1200"/>
            </a:lvl1pPr>
          </a:lstStyle>
          <a:p>
            <a:r>
              <a:rPr kumimoji="1" lang="en-US" altLang="ja-JP"/>
              <a:t>2018/6/12</a:t>
            </a:r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01863" y="361950"/>
            <a:ext cx="5595937" cy="31480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91" tIns="48246" rIns="96491" bIns="4824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219784" y="3634794"/>
            <a:ext cx="8014970" cy="2712214"/>
          </a:xfrm>
          <a:prstGeom prst="rect">
            <a:avLst/>
          </a:prstGeom>
        </p:spPr>
        <p:txBody>
          <a:bodyPr vert="horz" lIns="96491" tIns="48246" rIns="96491" bIns="48246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35182" y="6542569"/>
            <a:ext cx="4341443" cy="345603"/>
          </a:xfrm>
          <a:prstGeom prst="rect">
            <a:avLst/>
          </a:prstGeom>
        </p:spPr>
        <p:txBody>
          <a:bodyPr vert="horz" lIns="96491" tIns="48246" rIns="96491" bIns="48246" rtlCol="0" anchor="b"/>
          <a:lstStyle>
            <a:lvl1pPr algn="l">
              <a:defRPr sz="1200"/>
            </a:lvl1pPr>
          </a:lstStyle>
          <a:p>
            <a:r>
              <a:rPr kumimoji="1" lang="en-US" altLang="ja-JP"/>
              <a:t>© 2018 PLM Revolution Inc.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339812" y="6542569"/>
            <a:ext cx="4341443" cy="345603"/>
          </a:xfrm>
          <a:prstGeom prst="rect">
            <a:avLst/>
          </a:prstGeom>
        </p:spPr>
        <p:txBody>
          <a:bodyPr vert="horz" lIns="96491" tIns="48246" rIns="96491" bIns="48246" rtlCol="0" anchor="b"/>
          <a:lstStyle>
            <a:lvl1pPr algn="r">
              <a:defRPr sz="1200"/>
            </a:lvl1pPr>
          </a:lstStyle>
          <a:p>
            <a:fld id="{21BA0EAC-54C0-4D1B-9A8D-9531CB1C1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86890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25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129" algn="l" defTabSz="91425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257" algn="l" defTabSz="91425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387" algn="l" defTabSz="91425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516" algn="l" defTabSz="91425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5645" algn="l" defTabSz="91425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2773" algn="l" defTabSz="91425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199902" algn="l" defTabSz="91425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032" algn="l" defTabSz="91425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b="1" dirty="0"/>
              <a:t>➡　リアルタイム自律判断</a:t>
            </a:r>
            <a:r>
              <a:rPr kumimoji="1" lang="en-US" altLang="ja-JP" b="1" dirty="0"/>
              <a:t>AI</a:t>
            </a:r>
            <a:r>
              <a:rPr kumimoji="1" lang="ja-JP" altLang="en-US" b="1" dirty="0"/>
              <a:t>は、　人が行う総合的な判断の流れを</a:t>
            </a:r>
            <a:endParaRPr kumimoji="1" lang="en-US" altLang="ja-JP" b="1" dirty="0"/>
          </a:p>
          <a:p>
            <a:r>
              <a:rPr kumimoji="1" lang="ja-JP" altLang="en-US" b="1" dirty="0"/>
              <a:t>　情報処理化したものです</a:t>
            </a:r>
            <a:endParaRPr kumimoji="1" lang="en-US" altLang="ja-JP" b="1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●表題の左側</a:t>
            </a:r>
            <a:r>
              <a:rPr kumimoji="1" lang="ja-JP" altLang="en-US" b="0" dirty="0"/>
              <a:t>が　</a:t>
            </a:r>
            <a:r>
              <a:rPr kumimoji="1" lang="ja-JP" altLang="en-US" b="1" dirty="0"/>
              <a:t>人が行う総合的な判断　の流れ</a:t>
            </a:r>
            <a:r>
              <a:rPr kumimoji="1" lang="ja-JP" altLang="en-US" b="0" dirty="0"/>
              <a:t>で</a:t>
            </a:r>
            <a:endParaRPr kumimoji="1" lang="en-US" altLang="ja-JP" b="0" dirty="0"/>
          </a:p>
          <a:p>
            <a:r>
              <a:rPr kumimoji="1" lang="ja-JP" altLang="en-US" b="0" dirty="0"/>
              <a:t>　</a:t>
            </a:r>
            <a:r>
              <a:rPr kumimoji="1" lang="ja-JP" altLang="en-US" b="1" dirty="0"/>
              <a:t>右側がリアルタイム　自律判断</a:t>
            </a:r>
            <a:r>
              <a:rPr kumimoji="1" lang="en-US" altLang="ja-JP" b="1" dirty="0"/>
              <a:t>AI</a:t>
            </a:r>
            <a:r>
              <a:rPr kumimoji="1" lang="ja-JP" altLang="en-US" b="1" dirty="0"/>
              <a:t>　</a:t>
            </a:r>
            <a:r>
              <a:rPr kumimoji="1" lang="ja-JP" altLang="en-US" b="0" dirty="0"/>
              <a:t>による　</a:t>
            </a:r>
            <a:r>
              <a:rPr kumimoji="1" lang="ja-JP" altLang="en-US" b="1" dirty="0"/>
              <a:t>処理の紹介です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１●説明は、</a:t>
            </a:r>
            <a:r>
              <a:rPr kumimoji="1" lang="ja-JP" altLang="en-US" b="1" dirty="0"/>
              <a:t>好みの車選定を例に紹介　</a:t>
            </a:r>
            <a:r>
              <a:rPr kumimoji="1" lang="ja-JP" altLang="en-US" dirty="0"/>
              <a:t>します</a:t>
            </a:r>
            <a:endParaRPr kumimoji="1" lang="en-US" altLang="ja-JP" dirty="0"/>
          </a:p>
          <a:p>
            <a:r>
              <a:rPr kumimoji="1" lang="ja-JP" altLang="en-US" dirty="0"/>
              <a:t>　</a:t>
            </a:r>
            <a:r>
              <a:rPr kumimoji="1" lang="ja-JP" altLang="en-US" b="1" i="0" baseline="0" dirty="0"/>
              <a:t>車を選定</a:t>
            </a:r>
            <a:r>
              <a:rPr kumimoji="1" lang="ja-JP" altLang="en-US" dirty="0"/>
              <a:t>するにあたり、人は選ぶために必要な　パワー、トルク、燃費、</a:t>
            </a:r>
            <a:endParaRPr kumimoji="1" lang="en-US" altLang="ja-JP" dirty="0"/>
          </a:p>
          <a:p>
            <a:r>
              <a:rPr kumimoji="1" lang="ja-JP" altLang="en-US" dirty="0"/>
              <a:t>　税金などの　</a:t>
            </a:r>
            <a:r>
              <a:rPr kumimoji="1" lang="ja-JP" altLang="en-US" b="1" dirty="0"/>
              <a:t>判断根拠となる情報　</a:t>
            </a:r>
            <a:r>
              <a:rPr kumimoji="1" lang="ja-JP" altLang="en-US" dirty="0"/>
              <a:t>について、</a:t>
            </a:r>
            <a:r>
              <a:rPr kumimoji="1" lang="ja-JP" altLang="en-US" b="1" dirty="0"/>
              <a:t>何を重視して決定</a:t>
            </a:r>
            <a:r>
              <a:rPr kumimoji="1" lang="ja-JP" altLang="en-US" dirty="0"/>
              <a:t>する</a:t>
            </a:r>
            <a:endParaRPr kumimoji="1" lang="en-US" altLang="ja-JP" dirty="0"/>
          </a:p>
          <a:p>
            <a:r>
              <a:rPr kumimoji="1" lang="ja-JP" altLang="en-US" dirty="0"/>
              <a:t>　のかを</a:t>
            </a:r>
            <a:r>
              <a:rPr kumimoji="1" lang="ja-JP" altLang="en-US" b="1" dirty="0"/>
              <a:t>考えます</a:t>
            </a:r>
            <a:endParaRPr kumimoji="1" lang="en-US" altLang="ja-JP" b="1" dirty="0"/>
          </a:p>
          <a:p>
            <a:endParaRPr kumimoji="1" lang="en-US" altLang="ja-JP" dirty="0"/>
          </a:p>
          <a:p>
            <a:r>
              <a:rPr kumimoji="1" lang="ja-JP" altLang="en-US" dirty="0"/>
              <a:t>●これに該当するのが、</a:t>
            </a:r>
            <a:r>
              <a:rPr kumimoji="1" lang="ja-JP" altLang="en-US" b="1" dirty="0"/>
              <a:t>重要度設定テーブル</a:t>
            </a:r>
            <a:r>
              <a:rPr kumimoji="1" lang="ja-JP" altLang="en-US" dirty="0"/>
              <a:t>に登録する　</a:t>
            </a:r>
            <a:r>
              <a:rPr kumimoji="1" lang="ja-JP" altLang="en-US" b="1" dirty="0"/>
              <a:t>重要度</a:t>
            </a:r>
            <a:r>
              <a:rPr kumimoji="1" lang="ja-JP" altLang="en-US" dirty="0"/>
              <a:t>です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２●次に、</a:t>
            </a:r>
            <a:r>
              <a:rPr kumimoji="1" lang="ja-JP" altLang="en-US" b="1" dirty="0"/>
              <a:t>判断対象としてどのような車が存在するのか？　人は　</a:t>
            </a:r>
            <a:endParaRPr kumimoji="1" lang="en-US" altLang="ja-JP" b="1" dirty="0"/>
          </a:p>
          <a:p>
            <a:r>
              <a:rPr kumimoji="1" lang="ja-JP" altLang="en-US" b="1" dirty="0"/>
              <a:t>　</a:t>
            </a:r>
            <a:r>
              <a:rPr kumimoji="1" lang="ja-JP" altLang="en-US" dirty="0"/>
              <a:t>その</a:t>
            </a:r>
            <a:r>
              <a:rPr kumimoji="1" lang="ja-JP" altLang="en-US" b="1" dirty="0"/>
              <a:t>詳細を知る</a:t>
            </a:r>
            <a:r>
              <a:rPr kumimoji="1" lang="ja-JP" altLang="en-US" dirty="0"/>
              <a:t>ために　</a:t>
            </a:r>
            <a:r>
              <a:rPr kumimoji="1" lang="ja-JP" altLang="en-US" b="1" dirty="0"/>
              <a:t>車のカタログ　</a:t>
            </a:r>
            <a:r>
              <a:rPr kumimoji="1" lang="ja-JP" altLang="en-US" dirty="0"/>
              <a:t>を収集します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●これに該当するのが、判断結果である　車名　と　パワーや燃費など　</a:t>
            </a:r>
            <a:endParaRPr kumimoji="1" lang="en-US" altLang="ja-JP" dirty="0"/>
          </a:p>
          <a:p>
            <a:r>
              <a:rPr kumimoji="1" lang="ja-JP" altLang="en-US" dirty="0"/>
              <a:t>　の属性　を登録した　</a:t>
            </a:r>
            <a:r>
              <a:rPr kumimoji="1" lang="ja-JP" altLang="en-US" b="1" dirty="0"/>
              <a:t>判断結果テーブル　</a:t>
            </a:r>
            <a:r>
              <a:rPr kumimoji="1" lang="ja-JP" altLang="en-US" dirty="0"/>
              <a:t>です</a:t>
            </a:r>
            <a:endParaRPr kumimoji="1" lang="en-US" altLang="ja-JP" dirty="0"/>
          </a:p>
          <a:p>
            <a:r>
              <a:rPr kumimoji="1" lang="ja-JP" altLang="en-US" dirty="0"/>
              <a:t>　自動車メーカーの　</a:t>
            </a:r>
            <a:r>
              <a:rPr kumimoji="1" lang="ja-JP" altLang="en-US" b="1" dirty="0"/>
              <a:t>性能諸元データ　</a:t>
            </a:r>
            <a:r>
              <a:rPr kumimoji="1" lang="ja-JP" altLang="en-US" dirty="0"/>
              <a:t>と考えていただいて　</a:t>
            </a:r>
            <a:r>
              <a:rPr kumimoji="1" lang="ja-JP" altLang="en-US" b="1" dirty="0"/>
              <a:t>問題ありません</a:t>
            </a:r>
            <a:endParaRPr kumimoji="1" lang="en-US" altLang="ja-JP" b="1" dirty="0"/>
          </a:p>
          <a:p>
            <a:r>
              <a:rPr kumimoji="1" lang="ja-JP" altLang="en-US" b="0" dirty="0"/>
              <a:t>　あくまでも</a:t>
            </a:r>
            <a:r>
              <a:rPr kumimoji="1" lang="ja-JP" altLang="en-US" b="1" dirty="0"/>
              <a:t>車の属性データで</a:t>
            </a:r>
            <a:r>
              <a:rPr kumimoji="1" lang="ja-JP" altLang="en-US" b="0" dirty="0"/>
              <a:t>あり</a:t>
            </a:r>
            <a:r>
              <a:rPr kumimoji="1" lang="ja-JP" altLang="en-US" b="1" dirty="0"/>
              <a:t>　強化学習や深層学習により生成した</a:t>
            </a:r>
            <a:endParaRPr kumimoji="1" lang="en-US" altLang="ja-JP" b="1" dirty="0"/>
          </a:p>
          <a:p>
            <a:r>
              <a:rPr kumimoji="1" lang="ja-JP" altLang="en-US" b="1" dirty="0"/>
              <a:t>　データ　</a:t>
            </a:r>
            <a:r>
              <a:rPr kumimoji="1" lang="ja-JP" altLang="en-US" dirty="0"/>
              <a:t>ではありません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３●次に　候補となるメーカーが　５社　それぞれに候補の車が　５台　</a:t>
            </a:r>
            <a:endParaRPr kumimoji="1" lang="en-US" altLang="ja-JP" dirty="0"/>
          </a:p>
          <a:p>
            <a:r>
              <a:rPr kumimoji="1" lang="ja-JP" altLang="en-US" dirty="0"/>
              <a:t>　トータル</a:t>
            </a:r>
            <a:r>
              <a:rPr kumimoji="1" lang="en-US" altLang="ja-JP" dirty="0"/>
              <a:t>25</a:t>
            </a:r>
            <a:r>
              <a:rPr kumimoji="1" lang="ja-JP" altLang="en-US" dirty="0"/>
              <a:t>台の　候補があったとしても、　人は、一通り確認した中から　</a:t>
            </a:r>
            <a:endParaRPr kumimoji="1" lang="en-US" altLang="ja-JP" dirty="0"/>
          </a:p>
          <a:p>
            <a:r>
              <a:rPr kumimoji="1" lang="ja-JP" altLang="en-US" b="1" dirty="0"/>
              <a:t>　直観的</a:t>
            </a:r>
            <a:r>
              <a:rPr kumimoji="1" lang="ja-JP" altLang="en-US" dirty="0"/>
              <a:t>に　</a:t>
            </a:r>
            <a:r>
              <a:rPr kumimoji="1" lang="ja-JP" altLang="en-US" b="1" dirty="0"/>
              <a:t>候補を数台に絞り込む　</a:t>
            </a:r>
            <a:r>
              <a:rPr kumimoji="1" lang="ja-JP" altLang="en-US" dirty="0"/>
              <a:t>ことができます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●情報処理の仕組みに　</a:t>
            </a:r>
            <a:r>
              <a:rPr kumimoji="1" lang="ja-JP" altLang="en-US" b="1" dirty="0"/>
              <a:t>直観による処理　はありません　</a:t>
            </a:r>
            <a:r>
              <a:rPr kumimoji="1" lang="ja-JP" altLang="en-US" dirty="0"/>
              <a:t>ので、</a:t>
            </a:r>
            <a:endParaRPr kumimoji="1" lang="en-US" altLang="ja-JP" dirty="0"/>
          </a:p>
          <a:p>
            <a:r>
              <a:rPr kumimoji="1" lang="ja-JP" altLang="en-US" b="1" dirty="0"/>
              <a:t>　代替処理　</a:t>
            </a:r>
            <a:r>
              <a:rPr kumimoji="1" lang="ja-JP" altLang="en-US" dirty="0"/>
              <a:t>として　</a:t>
            </a:r>
            <a:r>
              <a:rPr kumimoji="1" lang="ja-JP" altLang="en-US" b="1" dirty="0"/>
              <a:t>判断根拠情報の　全組み合わせを網羅したデータ　</a:t>
            </a:r>
            <a:endParaRPr kumimoji="1" lang="en-US" altLang="ja-JP" b="1" dirty="0"/>
          </a:p>
          <a:p>
            <a:r>
              <a:rPr kumimoji="1" lang="ja-JP" altLang="en-US" b="1" dirty="0"/>
              <a:t>　</a:t>
            </a:r>
            <a:r>
              <a:rPr kumimoji="1" lang="ja-JP" altLang="en-US" dirty="0"/>
              <a:t>を生成することにより　</a:t>
            </a:r>
            <a:r>
              <a:rPr kumimoji="1" lang="ja-JP" altLang="en-US" b="1" dirty="0"/>
              <a:t>検討すべき　全ての判断根拠情報</a:t>
            </a:r>
            <a:r>
              <a:rPr kumimoji="1" lang="ja-JP" altLang="en-US" b="0" dirty="0"/>
              <a:t>を</a:t>
            </a:r>
            <a:r>
              <a:rPr kumimoji="1" lang="ja-JP" altLang="en-US" b="1" dirty="0"/>
              <a:t>　結果に反映</a:t>
            </a:r>
            <a:endParaRPr kumimoji="1" lang="en-US" altLang="ja-JP" b="1" dirty="0"/>
          </a:p>
          <a:p>
            <a:r>
              <a:rPr kumimoji="1" lang="ja-JP" altLang="en-US" b="1" dirty="0"/>
              <a:t>　</a:t>
            </a:r>
            <a:r>
              <a:rPr kumimoji="1" lang="ja-JP" altLang="en-US" b="0" dirty="0"/>
              <a:t>できるようにしています</a:t>
            </a:r>
            <a:endParaRPr kumimoji="1" lang="en-US" altLang="ja-JP" b="0" dirty="0"/>
          </a:p>
          <a:p>
            <a:endParaRPr kumimoji="1" lang="en-US" altLang="ja-JP" dirty="0"/>
          </a:p>
          <a:p>
            <a:r>
              <a:rPr kumimoji="1" lang="ja-JP" altLang="en-US" dirty="0"/>
              <a:t>４●人は</a:t>
            </a:r>
            <a:r>
              <a:rPr kumimoji="1" lang="ja-JP" altLang="en-US" b="1" dirty="0"/>
              <a:t>絞り込んだ対象車　</a:t>
            </a:r>
            <a:r>
              <a:rPr kumimoji="1" lang="ja-JP" altLang="en-US" dirty="0"/>
              <a:t>の情報を</a:t>
            </a:r>
            <a:r>
              <a:rPr kumimoji="1" lang="ja-JP" altLang="en-US" b="1" dirty="0"/>
              <a:t>再確認</a:t>
            </a:r>
            <a:r>
              <a:rPr kumimoji="1" lang="ja-JP" altLang="en-US" dirty="0"/>
              <a:t>し、</a:t>
            </a:r>
            <a:r>
              <a:rPr kumimoji="1" lang="ja-JP" altLang="en-US" b="1" dirty="0"/>
              <a:t>各判断材料</a:t>
            </a:r>
            <a:r>
              <a:rPr kumimoji="1" lang="ja-JP" altLang="en-US" dirty="0"/>
              <a:t>に対し</a:t>
            </a:r>
            <a:endParaRPr kumimoji="1" lang="en-US" altLang="ja-JP" dirty="0"/>
          </a:p>
          <a:p>
            <a:r>
              <a:rPr kumimoji="1" lang="ja-JP" altLang="en-US" dirty="0"/>
              <a:t>　</a:t>
            </a:r>
            <a:r>
              <a:rPr kumimoji="1" lang="ja-JP" altLang="en-US" b="1" dirty="0"/>
              <a:t>十分に納得できる車　</a:t>
            </a:r>
            <a:r>
              <a:rPr kumimoji="1" lang="ja-JP" altLang="en-US" dirty="0"/>
              <a:t>であることを確認して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５●</a:t>
            </a:r>
            <a:r>
              <a:rPr kumimoji="1" lang="ja-JP" altLang="en-US" b="1" dirty="0"/>
              <a:t>車を最終決定　</a:t>
            </a:r>
            <a:r>
              <a:rPr kumimoji="1" lang="ja-JP" altLang="en-US" dirty="0"/>
              <a:t>することができます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●人は</a:t>
            </a:r>
            <a:r>
              <a:rPr kumimoji="1" lang="ja-JP" altLang="en-US" b="1" dirty="0"/>
              <a:t>再確認</a:t>
            </a:r>
            <a:r>
              <a:rPr kumimoji="1" lang="ja-JP" altLang="en-US" dirty="0"/>
              <a:t>により　判断の</a:t>
            </a:r>
            <a:r>
              <a:rPr kumimoji="1" lang="ja-JP" altLang="en-US" b="1" dirty="0"/>
              <a:t>精度を上げ　決定につなげる　</a:t>
            </a:r>
            <a:r>
              <a:rPr kumimoji="1" lang="ja-JP" altLang="en-US" dirty="0"/>
              <a:t>ことが</a:t>
            </a:r>
            <a:endParaRPr kumimoji="1" lang="en-US" altLang="ja-JP" dirty="0"/>
          </a:p>
          <a:p>
            <a:r>
              <a:rPr kumimoji="1" lang="ja-JP" altLang="en-US" dirty="0"/>
              <a:t>　できますが、情報処理に使用する</a:t>
            </a:r>
            <a:r>
              <a:rPr kumimoji="1" lang="ja-JP" altLang="en-US" b="1" dirty="0"/>
              <a:t>プログラム言語</a:t>
            </a:r>
            <a:r>
              <a:rPr kumimoji="1" lang="ja-JP" altLang="en-US" dirty="0"/>
              <a:t>に　「</a:t>
            </a:r>
            <a:r>
              <a:rPr kumimoji="1" lang="ja-JP" altLang="en-US" b="1" dirty="0"/>
              <a:t>判断</a:t>
            </a:r>
            <a:r>
              <a:rPr kumimoji="1" lang="ja-JP" altLang="en-US" dirty="0"/>
              <a:t>」　の</a:t>
            </a:r>
            <a:endParaRPr kumimoji="1" lang="en-US" altLang="ja-JP" dirty="0"/>
          </a:p>
          <a:p>
            <a:r>
              <a:rPr kumimoji="1" lang="ja-JP" altLang="en-US" b="1" dirty="0"/>
              <a:t>　機能はありません</a:t>
            </a:r>
            <a:r>
              <a:rPr kumimoji="1" lang="ja-JP" altLang="en-US" dirty="0"/>
              <a:t>し、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b="1" dirty="0"/>
              <a:t>　分岐処理</a:t>
            </a:r>
            <a:r>
              <a:rPr kumimoji="1" lang="ja-JP" altLang="en-US" dirty="0"/>
              <a:t>を利用したのでは、</a:t>
            </a:r>
            <a:r>
              <a:rPr kumimoji="1" lang="ja-JP" altLang="en-US" b="1" dirty="0"/>
              <a:t>総合的な判断</a:t>
            </a:r>
            <a:r>
              <a:rPr kumimoji="1" lang="ja-JP" altLang="en-US" b="0" dirty="0"/>
              <a:t>に</a:t>
            </a:r>
            <a:r>
              <a:rPr kumimoji="1" lang="ja-JP" altLang="en-US" dirty="0"/>
              <a:t>なりませんので、</a:t>
            </a:r>
            <a:endParaRPr kumimoji="1" lang="en-US" altLang="ja-JP" dirty="0"/>
          </a:p>
          <a:p>
            <a:r>
              <a:rPr kumimoji="1" lang="ja-JP" altLang="en-US" b="1" dirty="0"/>
              <a:t>　代替処理</a:t>
            </a:r>
            <a:r>
              <a:rPr kumimoji="1" lang="ja-JP" altLang="en-US" dirty="0"/>
              <a:t>として　網羅した判断根拠情報の</a:t>
            </a:r>
            <a:r>
              <a:rPr kumimoji="1" lang="ja-JP" altLang="en-US" b="1" dirty="0"/>
              <a:t>全組み合わせデータ　</a:t>
            </a:r>
            <a:r>
              <a:rPr kumimoji="1" lang="ja-JP" altLang="en-US" dirty="0"/>
              <a:t>に対し、</a:t>
            </a:r>
            <a:endParaRPr kumimoji="1" lang="en-US" altLang="ja-JP" dirty="0"/>
          </a:p>
          <a:p>
            <a:r>
              <a:rPr kumimoji="1" lang="ja-JP" altLang="en-US" dirty="0"/>
              <a:t>　</a:t>
            </a:r>
            <a:endParaRPr kumimoji="1" lang="en-US" altLang="ja-JP" dirty="0"/>
          </a:p>
          <a:p>
            <a:r>
              <a:rPr kumimoji="1" lang="ja-JP" altLang="en-US" dirty="0"/>
              <a:t>　事前に登録した　</a:t>
            </a:r>
            <a:r>
              <a:rPr kumimoji="1" lang="ja-JP" altLang="en-US" b="1" dirty="0"/>
              <a:t>重要度を反映</a:t>
            </a:r>
            <a:r>
              <a:rPr kumimoji="1" lang="ja-JP" altLang="en-US" dirty="0"/>
              <a:t>して、</a:t>
            </a:r>
            <a:r>
              <a:rPr kumimoji="1" lang="ja-JP" altLang="en-US" b="1" dirty="0"/>
              <a:t>判断根拠情報の組み合わせ重要度　</a:t>
            </a:r>
            <a:endParaRPr kumimoji="1" lang="en-US" altLang="ja-JP" b="1" dirty="0"/>
          </a:p>
          <a:p>
            <a:r>
              <a:rPr kumimoji="1" lang="ja-JP" altLang="en-US" b="1" dirty="0"/>
              <a:t>　</a:t>
            </a:r>
            <a:r>
              <a:rPr kumimoji="1" lang="ja-JP" altLang="en-US" dirty="0"/>
              <a:t>を算出することで　判断に利用できる</a:t>
            </a:r>
            <a:r>
              <a:rPr kumimoji="1" lang="ja-JP" altLang="en-US" b="0" dirty="0"/>
              <a:t>　</a:t>
            </a:r>
            <a:r>
              <a:rPr kumimoji="1" lang="ja-JP" altLang="en-US" b="1" dirty="0"/>
              <a:t>「総合的な判断の考え方データ」　</a:t>
            </a:r>
            <a:endParaRPr kumimoji="1" lang="en-US" altLang="ja-JP" b="1" dirty="0"/>
          </a:p>
          <a:p>
            <a:r>
              <a:rPr kumimoji="1" lang="ja-JP" altLang="en-US" b="1" dirty="0"/>
              <a:t>　</a:t>
            </a:r>
            <a:r>
              <a:rPr kumimoji="1" lang="ja-JP" altLang="en-US" b="0" dirty="0"/>
              <a:t>を</a:t>
            </a:r>
            <a:r>
              <a:rPr kumimoji="1" lang="ja-JP" altLang="en-US" b="1" dirty="0"/>
              <a:t>生成　</a:t>
            </a:r>
            <a:r>
              <a:rPr kumimoji="1" lang="ja-JP" altLang="en-US" dirty="0"/>
              <a:t>しています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●この生成されたデータを　</a:t>
            </a:r>
            <a:r>
              <a:rPr kumimoji="1" lang="ja-JP" altLang="en-US" b="1" dirty="0"/>
              <a:t>総合的な判断の考え方データ　</a:t>
            </a:r>
            <a:r>
              <a:rPr kumimoji="1" lang="ja-JP" altLang="en-US" dirty="0"/>
              <a:t>と呼んでいます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●そして、これを</a:t>
            </a:r>
            <a:r>
              <a:rPr kumimoji="1" lang="ja-JP" altLang="en-US" b="1" dirty="0"/>
              <a:t>判断の要求に　沿う方向に</a:t>
            </a:r>
            <a:r>
              <a:rPr kumimoji="1" lang="ja-JP" altLang="en-US" dirty="0"/>
              <a:t>　</a:t>
            </a:r>
            <a:r>
              <a:rPr kumimoji="1" lang="ja-JP" altLang="en-US" b="1" dirty="0"/>
              <a:t>並べ替え</a:t>
            </a:r>
            <a:r>
              <a:rPr kumimoji="1" lang="ja-JP" altLang="en-US" b="0" dirty="0"/>
              <a:t>ます</a:t>
            </a:r>
            <a:endParaRPr kumimoji="1" lang="en-US" altLang="ja-JP" b="0" dirty="0"/>
          </a:p>
          <a:p>
            <a:r>
              <a:rPr kumimoji="1" lang="ja-JP" altLang="en-US" b="1" dirty="0"/>
              <a:t>　車選定例　の場合</a:t>
            </a:r>
            <a:r>
              <a:rPr kumimoji="1" lang="ja-JP" altLang="en-US" dirty="0"/>
              <a:t>は　組み合わせ重要度が　</a:t>
            </a:r>
            <a:r>
              <a:rPr kumimoji="1" lang="ja-JP" altLang="en-US" b="1" dirty="0"/>
              <a:t>高いものから並べ替え</a:t>
            </a:r>
            <a:r>
              <a:rPr kumimoji="1" lang="ja-JP" altLang="en-US" dirty="0"/>
              <a:t>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　並べ替えられた　</a:t>
            </a:r>
            <a:r>
              <a:rPr kumimoji="1" lang="ja-JP" altLang="en-US" b="1" dirty="0"/>
              <a:t>判断根拠情報の組み合わせ　</a:t>
            </a:r>
            <a:r>
              <a:rPr kumimoji="1" lang="ja-JP" altLang="en-US" dirty="0"/>
              <a:t>を基に　</a:t>
            </a:r>
            <a:r>
              <a:rPr kumimoji="1" lang="ja-JP" altLang="en-US" b="1" dirty="0"/>
              <a:t>判断結果テーブル</a:t>
            </a:r>
            <a:r>
              <a:rPr kumimoji="1" lang="ja-JP" altLang="en-US" dirty="0"/>
              <a:t>の</a:t>
            </a:r>
            <a:endParaRPr kumimoji="1" lang="en-US" altLang="ja-JP" dirty="0"/>
          </a:p>
          <a:p>
            <a:r>
              <a:rPr kumimoji="1" lang="ja-JP" altLang="en-US" b="1" dirty="0"/>
              <a:t>　判断根拠情報を検索</a:t>
            </a:r>
            <a:r>
              <a:rPr kumimoji="1" lang="ja-JP" altLang="en-US" dirty="0"/>
              <a:t>することで　</a:t>
            </a:r>
            <a:r>
              <a:rPr kumimoji="1" lang="ja-JP" altLang="en-US" b="1" dirty="0"/>
              <a:t>好みを反映</a:t>
            </a:r>
            <a:r>
              <a:rPr kumimoji="1" lang="ja-JP" altLang="en-US" dirty="0"/>
              <a:t>した</a:t>
            </a:r>
            <a:r>
              <a:rPr kumimoji="1" lang="ja-JP" altLang="en-US" b="1" dirty="0"/>
              <a:t>順番</a:t>
            </a:r>
            <a:r>
              <a:rPr kumimoji="1" lang="ja-JP" altLang="en-US" dirty="0"/>
              <a:t>の</a:t>
            </a:r>
            <a:r>
              <a:rPr kumimoji="1" lang="ja-JP" altLang="en-US" b="1" dirty="0"/>
              <a:t>車名リストを生成　</a:t>
            </a:r>
            <a:endParaRPr kumimoji="1" lang="en-US" altLang="ja-JP" b="1" dirty="0"/>
          </a:p>
          <a:p>
            <a:r>
              <a:rPr kumimoji="1" lang="ja-JP" altLang="en-US" b="1" dirty="0"/>
              <a:t>　</a:t>
            </a:r>
            <a:r>
              <a:rPr kumimoji="1" lang="ja-JP" altLang="en-US" dirty="0"/>
              <a:t>します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　このリストの一番上の車が　全ての判断材料に関する　</a:t>
            </a:r>
            <a:r>
              <a:rPr kumimoji="1" lang="ja-JP" altLang="en-US" b="1" dirty="0"/>
              <a:t>重み付け　</a:t>
            </a:r>
            <a:r>
              <a:rPr kumimoji="1" lang="ja-JP" altLang="en-US" b="0" dirty="0"/>
              <a:t>を</a:t>
            </a:r>
            <a:r>
              <a:rPr kumimoji="1" lang="ja-JP" altLang="en-US" dirty="0"/>
              <a:t>反映した</a:t>
            </a:r>
            <a:endParaRPr kumimoji="1" lang="en-US" altLang="ja-JP" dirty="0"/>
          </a:p>
          <a:p>
            <a:r>
              <a:rPr kumimoji="1" lang="ja-JP" altLang="en-US" dirty="0"/>
              <a:t>　</a:t>
            </a:r>
            <a:r>
              <a:rPr kumimoji="1" lang="ja-JP" altLang="en-US" b="1" i="0" baseline="0" dirty="0"/>
              <a:t>好みの車　</a:t>
            </a:r>
            <a:r>
              <a:rPr kumimoji="1" lang="ja-JP" altLang="en-US" dirty="0"/>
              <a:t>となります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このデータは</a:t>
            </a:r>
            <a:r>
              <a:rPr kumimoji="1" lang="ja-JP" altLang="en-US" b="1" dirty="0"/>
              <a:t>考え方をまとめたデータ</a:t>
            </a:r>
            <a:r>
              <a:rPr kumimoji="1" lang="ja-JP" altLang="en-US" dirty="0"/>
              <a:t>ですので、</a:t>
            </a:r>
            <a:r>
              <a:rPr kumimoji="1" lang="ja-JP" altLang="en-US" b="1" dirty="0"/>
              <a:t>車の販売が終了して</a:t>
            </a:r>
            <a:endParaRPr kumimoji="1" lang="en-US" altLang="ja-JP" b="1" dirty="0"/>
          </a:p>
          <a:p>
            <a:r>
              <a:rPr kumimoji="1" lang="ja-JP" altLang="en-US" dirty="0"/>
              <a:t>カタログデータから削除　されたとしても、</a:t>
            </a:r>
            <a:r>
              <a:rPr kumimoji="1" lang="ja-JP" altLang="en-US" b="1" dirty="0"/>
              <a:t>考え方</a:t>
            </a:r>
            <a:r>
              <a:rPr kumimoji="1" lang="ja-JP" altLang="en-US" dirty="0"/>
              <a:t>　が変わらない限り、</a:t>
            </a:r>
            <a:endParaRPr kumimoji="1" lang="en-US" altLang="ja-JP" dirty="0"/>
          </a:p>
          <a:p>
            <a:r>
              <a:rPr kumimoji="1" lang="ja-JP" altLang="en-US" b="1" dirty="0"/>
              <a:t>個人の選定に関する考え方データ</a:t>
            </a:r>
            <a:r>
              <a:rPr kumimoji="1" lang="ja-JP" altLang="en-US" dirty="0"/>
              <a:t>として　継続利用が可能です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●リアルタイム自律判断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は　</a:t>
            </a:r>
            <a:r>
              <a:rPr kumimoji="1" lang="ja-JP" altLang="en-US" b="1" dirty="0"/>
              <a:t>総合的な判断機能を持たない</a:t>
            </a:r>
            <a:endParaRPr kumimoji="1" lang="en-US" altLang="ja-JP" b="1" dirty="0"/>
          </a:p>
          <a:p>
            <a:r>
              <a:rPr kumimoji="1" lang="ja-JP" altLang="en-US" b="1" dirty="0"/>
              <a:t>　既存プログラム言語</a:t>
            </a:r>
            <a:r>
              <a:rPr kumimoji="1" lang="ja-JP" altLang="en-US" dirty="0"/>
              <a:t>による　</a:t>
            </a:r>
            <a:r>
              <a:rPr kumimoji="1" lang="ja-JP" altLang="en-US" b="1" dirty="0"/>
              <a:t>コンピュータ処理機能の限界　</a:t>
            </a:r>
            <a:r>
              <a:rPr kumimoji="1" lang="ja-JP" altLang="en-US" dirty="0"/>
              <a:t>を超えるため</a:t>
            </a:r>
            <a:endParaRPr kumimoji="1" lang="en-US" altLang="ja-JP" dirty="0"/>
          </a:p>
          <a:p>
            <a:r>
              <a:rPr kumimoji="1" lang="ja-JP" altLang="en-US" dirty="0"/>
              <a:t>　「</a:t>
            </a:r>
            <a:r>
              <a:rPr kumimoji="1" lang="ja-JP" altLang="en-US" b="1" dirty="0"/>
              <a:t>既存プログラムによる　処理の方法</a:t>
            </a:r>
            <a:r>
              <a:rPr kumimoji="1" lang="ja-JP" altLang="en-US" dirty="0"/>
              <a:t>」　を　工夫　することで　</a:t>
            </a:r>
            <a:endParaRPr kumimoji="1" lang="en-US" altLang="ja-JP" dirty="0"/>
          </a:p>
          <a:p>
            <a:r>
              <a:rPr kumimoji="1" lang="ja-JP" altLang="en-US" b="1" dirty="0"/>
              <a:t>　総合的な判断を　実現した特許技術　</a:t>
            </a:r>
            <a:r>
              <a:rPr kumimoji="1" lang="ja-JP" altLang="en-US" dirty="0"/>
              <a:t>です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●自ら判断する機能を持たない　</a:t>
            </a:r>
            <a:r>
              <a:rPr kumimoji="1" lang="ja-JP" altLang="en-US" b="1" i="0" baseline="0" dirty="0"/>
              <a:t>従来型全ての</a:t>
            </a:r>
            <a:r>
              <a:rPr kumimoji="1" lang="en-US" altLang="ja-JP" b="1" i="0" baseline="0" dirty="0"/>
              <a:t>AI</a:t>
            </a:r>
            <a:r>
              <a:rPr kumimoji="1" lang="ja-JP" altLang="en-US" dirty="0"/>
              <a:t>による　</a:t>
            </a:r>
            <a:r>
              <a:rPr kumimoji="1" lang="ja-JP" altLang="en-US" b="1" dirty="0"/>
              <a:t>特定のタスクを</a:t>
            </a:r>
            <a:endParaRPr kumimoji="1" lang="en-US" altLang="ja-JP" b="1" dirty="0"/>
          </a:p>
          <a:p>
            <a:r>
              <a:rPr kumimoji="1" lang="ja-JP" altLang="en-US" b="1" dirty="0"/>
              <a:t>　限りなく便利</a:t>
            </a:r>
            <a:r>
              <a:rPr kumimoji="1" lang="ja-JP" altLang="en-US" dirty="0"/>
              <a:t>に、かつ</a:t>
            </a:r>
            <a:r>
              <a:rPr kumimoji="1" lang="ja-JP" altLang="en-US" b="1" dirty="0"/>
              <a:t>効率良く</a:t>
            </a:r>
            <a:r>
              <a:rPr kumimoji="1" lang="ja-JP" altLang="en-US" dirty="0"/>
              <a:t>、そして</a:t>
            </a:r>
            <a:r>
              <a:rPr kumimoji="1" lang="ja-JP" altLang="en-US" b="1" dirty="0"/>
              <a:t>面白くする</a:t>
            </a:r>
            <a:r>
              <a:rPr kumimoji="1" lang="en-US" altLang="ja-JP" dirty="0"/>
              <a:t>‥</a:t>
            </a:r>
            <a:r>
              <a:rPr kumimoji="1" lang="ja-JP" altLang="en-US" dirty="0"/>
              <a:t>などの　</a:t>
            </a:r>
            <a:endParaRPr kumimoji="1" lang="en-US" altLang="ja-JP" dirty="0"/>
          </a:p>
          <a:p>
            <a:r>
              <a:rPr kumimoji="1" lang="ja-JP" altLang="en-US" b="1" dirty="0"/>
              <a:t>　方向性をもった</a:t>
            </a:r>
            <a:r>
              <a:rPr kumimoji="1" lang="en-US" altLang="ja-JP" b="1" dirty="0"/>
              <a:t>AI</a:t>
            </a:r>
            <a:r>
              <a:rPr kumimoji="1" lang="ja-JP" altLang="en-US" b="1" dirty="0"/>
              <a:t>　</a:t>
            </a:r>
            <a:r>
              <a:rPr kumimoji="1" lang="ja-JP" altLang="en-US" b="0" dirty="0"/>
              <a:t>では　ありません  </a:t>
            </a:r>
            <a:endParaRPr kumimoji="1" lang="en-US" altLang="ja-JP" b="0" dirty="0"/>
          </a:p>
          <a:p>
            <a:endParaRPr kumimoji="1" lang="en-US" altLang="ja-JP" b="0" dirty="0"/>
          </a:p>
          <a:p>
            <a:r>
              <a:rPr kumimoji="1" lang="ja-JP" altLang="en-US" b="0" dirty="0"/>
              <a:t>●人の判断に依存してきた</a:t>
            </a:r>
            <a:r>
              <a:rPr kumimoji="1" lang="ja-JP" altLang="en-US" b="1" dirty="0"/>
              <a:t>業務の</a:t>
            </a:r>
            <a:r>
              <a:rPr kumimoji="1" lang="en-US" altLang="ja-JP" b="1" dirty="0"/>
              <a:t>AI</a:t>
            </a:r>
            <a:r>
              <a:rPr kumimoji="1" lang="ja-JP" altLang="en-US" b="1" dirty="0"/>
              <a:t>エージェント化　</a:t>
            </a:r>
            <a:r>
              <a:rPr kumimoji="1" lang="ja-JP" altLang="en-US" b="0" dirty="0"/>
              <a:t>により、</a:t>
            </a:r>
            <a:r>
              <a:rPr kumimoji="1" lang="ja-JP" altLang="en-US" b="1" dirty="0"/>
              <a:t>仕事の変革</a:t>
            </a:r>
            <a:r>
              <a:rPr kumimoji="1" lang="en-US" altLang="ja-JP" b="0" dirty="0"/>
              <a:t>/</a:t>
            </a:r>
          </a:p>
          <a:p>
            <a:r>
              <a:rPr kumimoji="1" lang="ja-JP" altLang="en-US" b="0" dirty="0"/>
              <a:t>　</a:t>
            </a:r>
            <a:r>
              <a:rPr kumimoji="1" lang="ja-JP" altLang="en-US" b="1" dirty="0"/>
              <a:t>産業の変革実現</a:t>
            </a:r>
            <a:r>
              <a:rPr kumimoji="1" lang="ja-JP" altLang="en-US" b="0" dirty="0"/>
              <a:t>を　</a:t>
            </a:r>
            <a:r>
              <a:rPr kumimoji="1" lang="ja-JP" altLang="en-US" b="1" dirty="0"/>
              <a:t>支援</a:t>
            </a:r>
            <a:r>
              <a:rPr kumimoji="1" lang="ja-JP" altLang="en-US" b="0" dirty="0"/>
              <a:t>し　</a:t>
            </a:r>
            <a:r>
              <a:rPr kumimoji="1" lang="ja-JP" altLang="en-US" b="1" dirty="0"/>
              <a:t>推進</a:t>
            </a:r>
            <a:r>
              <a:rPr kumimoji="1" lang="ja-JP" altLang="en-US" b="0" dirty="0"/>
              <a:t>するための　</a:t>
            </a:r>
            <a:r>
              <a:rPr kumimoji="1" lang="en-US" altLang="ja-JP" b="1" dirty="0"/>
              <a:t>AI</a:t>
            </a:r>
            <a:r>
              <a:rPr kumimoji="1" lang="ja-JP" altLang="en-US" b="0" dirty="0"/>
              <a:t>　です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kumimoji="1" lang="en-US" altLang="ja-JP"/>
              <a:t>2018/6/12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-US" altLang="ja-JP"/>
              <a:t>© 2018 PLM Revolution Inc.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A0EAC-54C0-4D1B-9A8D-9531CB1C1DB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8379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8A99D3-2F2B-2F9F-37F5-3B3B8CB030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55121" y="6561198"/>
            <a:ext cx="647700" cy="365125"/>
          </a:xfrm>
        </p:spPr>
        <p:txBody>
          <a:bodyPr/>
          <a:lstStyle>
            <a:lvl1pPr>
              <a:defRPr kumimoj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fld id="{C82DA442-602A-4D47-B9E7-55C427C6B738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85D8A23-7FC1-D03E-EC06-BBB6CB5DE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3032" y="6532272"/>
            <a:ext cx="2342562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</a:lstStyle>
          <a:p>
            <a:r>
              <a:rPr lang="en-US" altLang="ja-JP"/>
              <a:t>© 2018 PLM Revolution Inc.</a:t>
            </a:r>
            <a:endParaRPr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01FE7AD7-F181-0D88-E2C8-CFABBE6ECA17}"/>
              </a:ext>
            </a:extLst>
          </p:cNvPr>
          <p:cNvCxnSpPr/>
          <p:nvPr/>
        </p:nvCxnSpPr>
        <p:spPr bwMode="gray">
          <a:xfrm>
            <a:off x="0" y="522615"/>
            <a:ext cx="1219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olid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683AD91B-9F37-B3D3-CF8F-7E1707993762}"/>
              </a:ext>
            </a:extLst>
          </p:cNvPr>
          <p:cNvCxnSpPr/>
          <p:nvPr/>
        </p:nvCxnSpPr>
        <p:spPr bwMode="gray">
          <a:xfrm>
            <a:off x="0" y="522615"/>
            <a:ext cx="12192000" cy="0"/>
          </a:xfrm>
          <a:prstGeom prst="line">
            <a:avLst/>
          </a:prstGeom>
          <a:ln w="12700">
            <a:solidFill>
              <a:schemeClr val="bg1"/>
            </a:solidFill>
            <a:prstDash val="solid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3064DEC8-97C0-A77A-98F8-A1CF9BC50ECB}"/>
              </a:ext>
            </a:extLst>
          </p:cNvPr>
          <p:cNvCxnSpPr/>
          <p:nvPr/>
        </p:nvCxnSpPr>
        <p:spPr bwMode="gray">
          <a:xfrm>
            <a:off x="0" y="522615"/>
            <a:ext cx="1219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olid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86AC52E5-B738-52CE-D9B8-02FFBAC08CE3}"/>
              </a:ext>
            </a:extLst>
          </p:cNvPr>
          <p:cNvCxnSpPr/>
          <p:nvPr/>
        </p:nvCxnSpPr>
        <p:spPr bwMode="gray">
          <a:xfrm>
            <a:off x="0" y="522615"/>
            <a:ext cx="12192000" cy="0"/>
          </a:xfrm>
          <a:prstGeom prst="line">
            <a:avLst/>
          </a:prstGeom>
          <a:ln w="12700">
            <a:solidFill>
              <a:schemeClr val="bg1"/>
            </a:solidFill>
            <a:prstDash val="solid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1E84DD6A-A387-6094-DA38-2607A04AAFD5}"/>
              </a:ext>
            </a:extLst>
          </p:cNvPr>
          <p:cNvCxnSpPr/>
          <p:nvPr userDrawn="1"/>
        </p:nvCxnSpPr>
        <p:spPr bwMode="gray">
          <a:xfrm>
            <a:off x="0" y="522615"/>
            <a:ext cx="1219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olid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1BD09BF8-62A8-BC5C-4959-D0D323E49E2C}"/>
              </a:ext>
            </a:extLst>
          </p:cNvPr>
          <p:cNvCxnSpPr/>
          <p:nvPr userDrawn="1"/>
        </p:nvCxnSpPr>
        <p:spPr bwMode="gray">
          <a:xfrm>
            <a:off x="0" y="522615"/>
            <a:ext cx="12192000" cy="0"/>
          </a:xfrm>
          <a:prstGeom prst="line">
            <a:avLst/>
          </a:prstGeom>
          <a:ln w="12700">
            <a:solidFill>
              <a:schemeClr val="bg1"/>
            </a:solidFill>
            <a:prstDash val="solid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6">
            <a:extLst>
              <a:ext uri="{FF2B5EF4-FFF2-40B4-BE49-F238E27FC236}">
                <a16:creationId xmlns:a16="http://schemas.microsoft.com/office/drawing/2014/main" id="{5BA6A3AA-546C-1AC8-AF49-8D9F867A2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5" b="12849"/>
          <a:stretch/>
        </p:blipFill>
        <p:spPr bwMode="auto">
          <a:xfrm>
            <a:off x="2286000" y="0"/>
            <a:ext cx="9914400" cy="52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6F45036-63DA-4879-8B91-099F0E7E7E42}"/>
              </a:ext>
            </a:extLst>
          </p:cNvPr>
          <p:cNvSpPr/>
          <p:nvPr userDrawn="1"/>
        </p:nvSpPr>
        <p:spPr bwMode="gray">
          <a:xfrm>
            <a:off x="0" y="1756"/>
            <a:ext cx="2335609" cy="521390"/>
          </a:xfrm>
          <a:prstGeom prst="rect">
            <a:avLst/>
          </a:prstGeom>
          <a:solidFill>
            <a:srgbClr val="656565"/>
          </a:solidFill>
          <a:ln w="12700">
            <a:noFill/>
            <a:prstDash val="solid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479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CC812AE-F0A3-4A6F-A47C-D04C1C472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6983" y="6582067"/>
            <a:ext cx="653936" cy="317501"/>
          </a:xfrm>
        </p:spPr>
        <p:txBody>
          <a:bodyPr/>
          <a:lstStyle/>
          <a:p>
            <a:fld id="{C2DB7713-C8B9-400C-9441-50EEF11B13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A46868C-093D-8047-BF1C-0DAF8FDAE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9823" y="6644082"/>
            <a:ext cx="2088913" cy="23548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defRPr>
            </a:lvl1pPr>
          </a:lstStyle>
          <a:p>
            <a:r>
              <a:rPr lang="en-US" altLang="ja-JP"/>
              <a:t>© 2018 PLM Revolution Inc.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06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89980" y="6492878"/>
            <a:ext cx="495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B7713-C8B9-400C-9441-50EEF11B13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F644B9E-93E5-9FE2-66B7-D0E0626C1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19569" y="6644082"/>
            <a:ext cx="2088913" cy="23548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defRPr>
            </a:lvl1pPr>
          </a:lstStyle>
          <a:p>
            <a:r>
              <a:rPr lang="en-US" altLang="ja-JP"/>
              <a:t>© 2018 PLM Revolution Inc.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5383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3" r:id="rId2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 dt="0"/>
  <p:txStyles>
    <p:titleStyle>
      <a:lvl1pPr algn="l" defTabSz="914422" rtl="0" eaLnBrk="1" latinLnBrk="0" hangingPunct="1">
        <a:lnSpc>
          <a:spcPct val="90000"/>
        </a:lnSpc>
        <a:spcBef>
          <a:spcPct val="0"/>
        </a:spcBef>
        <a:buNone/>
        <a:defRPr kumimoji="1"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6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7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7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8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9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9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1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1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0" algn="l" defTabSz="91442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2" algn="l" defTabSz="91442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2" algn="l" defTabSz="91442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3" algn="l" defTabSz="91442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3" algn="l" defTabSz="91442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5" algn="l" defTabSz="91442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75" algn="l" defTabSz="91442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85" algn="l" defTabSz="91442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A8C1364-82B7-7FB7-DC5B-0DFCC87DE6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B7713-C8B9-400C-9441-50EEF11B13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pPr/>
              <a:t>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596F23E-AAC6-731D-93DC-A78C688B9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© 2018 PLM Revolution Inc.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30BC088-4493-651C-2E4E-7F76B4B00884}"/>
              </a:ext>
            </a:extLst>
          </p:cNvPr>
          <p:cNvSpPr txBox="1"/>
          <p:nvPr/>
        </p:nvSpPr>
        <p:spPr bwMode="auto">
          <a:xfrm>
            <a:off x="338327" y="64008"/>
            <a:ext cx="8048027" cy="411480"/>
          </a:xfrm>
          <a:prstGeom prst="rect">
            <a:avLst/>
          </a:prstGeom>
          <a:noFill/>
          <a:ln w="9525">
            <a:noFill/>
          </a:ln>
        </p:spPr>
        <p:txBody>
          <a:bodyPr vert="horz" wrap="none" rtlCol="0" anchor="ctr">
            <a:noAutofit/>
          </a:bodyPr>
          <a:lstStyle/>
          <a:p>
            <a:pPr algn="l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人が行う総合的な判断の流れを</a:t>
            </a:r>
            <a:r>
              <a:rPr lang="ja-JP" altLang="en-US" sz="2400" b="1" dirty="0">
                <a:solidFill>
                  <a:schemeClr val="accent4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そのまま情報処理化した</a:t>
            </a:r>
            <a:r>
              <a:rPr lang="en-US" altLang="ja-JP" sz="2400" b="1" dirty="0">
                <a:solidFill>
                  <a:schemeClr val="accent4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AI</a:t>
            </a:r>
            <a:endParaRPr kumimoji="1" lang="ja-JP" altLang="en-US" sz="1400" dirty="0">
              <a:solidFill>
                <a:schemeClr val="accent4">
                  <a:lumMod val="25000"/>
                  <a:lumOff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A777F1CD-C6F9-9DF1-ECDA-B650B78866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544586"/>
              </p:ext>
            </p:extLst>
          </p:nvPr>
        </p:nvGraphicFramePr>
        <p:xfrm>
          <a:off x="335999" y="1696730"/>
          <a:ext cx="11520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652030187"/>
                    </a:ext>
                  </a:extLst>
                </a:gridCol>
                <a:gridCol w="5400000">
                  <a:extLst>
                    <a:ext uri="{9D8B030D-6E8A-4147-A177-3AD203B41FA5}">
                      <a16:colId xmlns:a16="http://schemas.microsoft.com/office/drawing/2014/main" val="262251595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31130061"/>
                    </a:ext>
                  </a:extLst>
                </a:gridCol>
                <a:gridCol w="5400000">
                  <a:extLst>
                    <a:ext uri="{9D8B030D-6E8A-4147-A177-3AD203B41FA5}">
                      <a16:colId xmlns:a16="http://schemas.microsoft.com/office/drawing/2014/main" val="4175138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人が行う複数の判断材料を基に総合的な判断を行う流れ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リアルタイム自律判断</a:t>
                      </a:r>
                      <a:r>
                        <a:rPr kumimoji="1" lang="en-US" altLang="ja-JP" sz="1600" b="1" dirty="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AI</a:t>
                      </a:r>
                      <a:r>
                        <a:rPr kumimoji="1" lang="ja-JP" altLang="en-US" sz="1600" b="1" dirty="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により人の判断を代替する処理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457462"/>
                  </a:ext>
                </a:extLst>
              </a:tr>
            </a:tbl>
          </a:graphicData>
        </a:graphic>
      </p:graphicFrame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EEFD07F4-7634-2854-4A90-ED87CDC88A1C}"/>
              </a:ext>
            </a:extLst>
          </p:cNvPr>
          <p:cNvGrpSpPr/>
          <p:nvPr/>
        </p:nvGrpSpPr>
        <p:grpSpPr>
          <a:xfrm>
            <a:off x="6753224" y="693144"/>
            <a:ext cx="4714876" cy="914400"/>
            <a:chOff x="6753224" y="771525"/>
            <a:chExt cx="4714876" cy="914400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4B11367-2D0A-A95D-1F87-C94F62291977}"/>
                </a:ext>
              </a:extLst>
            </p:cNvPr>
            <p:cNvSpPr txBox="1"/>
            <p:nvPr/>
          </p:nvSpPr>
          <p:spPr bwMode="auto">
            <a:xfrm>
              <a:off x="6753224" y="771525"/>
              <a:ext cx="4714876" cy="91440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none" rtlCol="0" anchor="t">
              <a:noAutofit/>
            </a:bodyPr>
            <a:lstStyle/>
            <a:p>
              <a:pPr algn="l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➡：人の認識や必要とする情報に該当するデータの登録</a:t>
              </a:r>
              <a:endPara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algn="l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ja-JP" altLang="en-US" sz="1400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⇒：人が持つ直観や判断する能力を代替する処理</a:t>
              </a:r>
              <a:endParaRPr kumimoji="1"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algn="l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　：総合的な判断の考え方データ</a:t>
              </a:r>
              <a:endParaRPr kumimoji="1"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64893ED0-596C-8DD1-F082-D6292C2CD4BD}"/>
                </a:ext>
              </a:extLst>
            </p:cNvPr>
            <p:cNvSpPr/>
            <p:nvPr/>
          </p:nvSpPr>
          <p:spPr bwMode="gray">
            <a:xfrm>
              <a:off x="6829425" y="1333500"/>
              <a:ext cx="190500" cy="123825"/>
            </a:xfrm>
            <a:prstGeom prst="rect">
              <a:avLst/>
            </a:prstGeom>
            <a:ln w="28575">
              <a:solidFill>
                <a:schemeClr val="accent4">
                  <a:lumMod val="75000"/>
                  <a:lumOff val="25000"/>
                </a:schemeClr>
              </a:solidFill>
              <a:prstDash val="solid"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8BEAAE38-CCE3-8FD1-37D9-F1CFA68B6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297837"/>
              </p:ext>
            </p:extLst>
          </p:nvPr>
        </p:nvGraphicFramePr>
        <p:xfrm>
          <a:off x="331642" y="2070320"/>
          <a:ext cx="5760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652030187"/>
                    </a:ext>
                  </a:extLst>
                </a:gridCol>
                <a:gridCol w="5400000">
                  <a:extLst>
                    <a:ext uri="{9D8B030D-6E8A-4147-A177-3AD203B41FA5}">
                      <a16:colId xmlns:a16="http://schemas.microsoft.com/office/drawing/2014/main" val="2622515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</a:t>
                      </a:r>
                      <a:endParaRPr kumimoji="1" lang="en-US" altLang="ja-JP" sz="1600" b="1" dirty="0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>
                    <a:solidFill>
                      <a:srgbClr val="CBCC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複数ある判断根拠情報の</a:t>
                      </a:r>
                      <a:r>
                        <a:rPr lang="ja-JP" altLang="en-US" sz="1600" b="1" dirty="0">
                          <a:solidFill>
                            <a:schemeClr val="accent1">
                              <a:lumMod val="75000"/>
                              <a:lumOff val="25000"/>
                            </a:schemeClr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重みを認識　　　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  <a:lumOff val="25000"/>
                          </a:schemeClr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>
                    <a:solidFill>
                      <a:srgbClr val="CBC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207145"/>
                  </a:ext>
                </a:extLst>
              </a:tr>
            </a:tbl>
          </a:graphicData>
        </a:graphic>
      </p:graphicFrame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id="{59F1DCDD-2465-61A9-FD6D-36E9E8B48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387929"/>
              </p:ext>
            </p:extLst>
          </p:nvPr>
        </p:nvGraphicFramePr>
        <p:xfrm>
          <a:off x="328659" y="2437989"/>
          <a:ext cx="5760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652030187"/>
                    </a:ext>
                  </a:extLst>
                </a:gridCol>
                <a:gridCol w="5400000">
                  <a:extLst>
                    <a:ext uri="{9D8B030D-6E8A-4147-A177-3AD203B41FA5}">
                      <a16:colId xmlns:a16="http://schemas.microsoft.com/office/drawing/2014/main" val="2622515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</a:t>
                      </a:r>
                    </a:p>
                  </a:txBody>
                  <a:tcPr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solidFill>
                            <a:schemeClr val="accent1">
                              <a:lumMod val="75000"/>
                              <a:lumOff val="25000"/>
                            </a:schemeClr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判断対象の情報</a:t>
                      </a: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を収集する</a:t>
                      </a:r>
                    </a:p>
                  </a:txBody>
                  <a:tcPr>
                    <a:solidFill>
                      <a:srgbClr val="E7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314646"/>
                  </a:ext>
                </a:extLst>
              </a:tr>
            </a:tbl>
          </a:graphicData>
        </a:graphic>
      </p:graphicFrame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875A2F15-2214-9E23-EA75-6C6130A44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986829"/>
              </p:ext>
            </p:extLst>
          </p:nvPr>
        </p:nvGraphicFramePr>
        <p:xfrm>
          <a:off x="328659" y="2796158"/>
          <a:ext cx="5760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652030187"/>
                    </a:ext>
                  </a:extLst>
                </a:gridCol>
                <a:gridCol w="5400000">
                  <a:extLst>
                    <a:ext uri="{9D8B030D-6E8A-4147-A177-3AD203B41FA5}">
                      <a16:colId xmlns:a16="http://schemas.microsoft.com/office/drawing/2014/main" val="2622515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３</a:t>
                      </a:r>
                    </a:p>
                  </a:txBody>
                  <a:tcPr>
                    <a:solidFill>
                      <a:srgbClr val="CBCC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好みによる直観的な</a:t>
                      </a:r>
                      <a:r>
                        <a:rPr kumimoji="1" lang="ja-JP" altLang="en-US" sz="1600" b="1" dirty="0">
                          <a:solidFill>
                            <a:schemeClr val="accent1">
                              <a:lumMod val="75000"/>
                              <a:lumOff val="25000"/>
                            </a:schemeClr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絞り込み</a:t>
                      </a:r>
                    </a:p>
                  </a:txBody>
                  <a:tcPr>
                    <a:solidFill>
                      <a:srgbClr val="CBC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153573"/>
                  </a:ext>
                </a:extLst>
              </a:tr>
            </a:tbl>
          </a:graphicData>
        </a:graphic>
      </p:graphicFrame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id="{B76351D4-CCA3-A11F-0949-CF4867FE6D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478860"/>
              </p:ext>
            </p:extLst>
          </p:nvPr>
        </p:nvGraphicFramePr>
        <p:xfrm>
          <a:off x="328659" y="3159871"/>
          <a:ext cx="5760000" cy="5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652030187"/>
                    </a:ext>
                  </a:extLst>
                </a:gridCol>
                <a:gridCol w="5400000">
                  <a:extLst>
                    <a:ext uri="{9D8B030D-6E8A-4147-A177-3AD203B41FA5}">
                      <a16:colId xmlns:a16="http://schemas.microsoft.com/office/drawing/2014/main" val="2622515959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４</a:t>
                      </a:r>
                    </a:p>
                  </a:txBody>
                  <a:tcPr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絞り込んだ対象の詳細を</a:t>
                      </a:r>
                      <a:r>
                        <a:rPr kumimoji="1" lang="ja-JP" altLang="en-US" sz="1600" b="1" dirty="0">
                          <a:solidFill>
                            <a:schemeClr val="accent1">
                              <a:lumMod val="75000"/>
                              <a:lumOff val="25000"/>
                            </a:schemeClr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再確認</a:t>
                      </a:r>
                    </a:p>
                  </a:txBody>
                  <a:tcPr>
                    <a:solidFill>
                      <a:srgbClr val="E7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808604"/>
                  </a:ext>
                </a:extLst>
              </a:tr>
            </a:tbl>
          </a:graphicData>
        </a:graphic>
      </p:graphicFrame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EEE45941-402E-CD67-EEA2-CD4EEF832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272524"/>
              </p:ext>
            </p:extLst>
          </p:nvPr>
        </p:nvGraphicFramePr>
        <p:xfrm>
          <a:off x="328659" y="3735053"/>
          <a:ext cx="5760000" cy="57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652030187"/>
                    </a:ext>
                  </a:extLst>
                </a:gridCol>
                <a:gridCol w="5400000">
                  <a:extLst>
                    <a:ext uri="{9D8B030D-6E8A-4147-A177-3AD203B41FA5}">
                      <a16:colId xmlns:a16="http://schemas.microsoft.com/office/drawing/2014/main" val="2622515959"/>
                    </a:ext>
                  </a:extLst>
                </a:gridCol>
              </a:tblGrid>
              <a:tr h="5796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５</a:t>
                      </a:r>
                    </a:p>
                  </a:txBody>
                  <a:tcPr>
                    <a:solidFill>
                      <a:srgbClr val="CBCC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最終</a:t>
                      </a:r>
                      <a:r>
                        <a:rPr kumimoji="1" lang="ja-JP" altLang="en-US" sz="1600" b="1" dirty="0">
                          <a:solidFill>
                            <a:srgbClr val="0070C0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決定</a:t>
                      </a: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（判断）</a:t>
                      </a:r>
                    </a:p>
                  </a:txBody>
                  <a:tcPr>
                    <a:solidFill>
                      <a:srgbClr val="CBC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986770"/>
                  </a:ext>
                </a:extLst>
              </a:tr>
            </a:tbl>
          </a:graphicData>
        </a:graphic>
      </p:graphicFrame>
      <p:graphicFrame>
        <p:nvGraphicFramePr>
          <p:cNvPr id="18" name="表 17">
            <a:extLst>
              <a:ext uri="{FF2B5EF4-FFF2-40B4-BE49-F238E27FC236}">
                <a16:creationId xmlns:a16="http://schemas.microsoft.com/office/drawing/2014/main" id="{AA86DB37-98D3-93D1-99E8-D12633F27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434070"/>
              </p:ext>
            </p:extLst>
          </p:nvPr>
        </p:nvGraphicFramePr>
        <p:xfrm>
          <a:off x="6095721" y="2066685"/>
          <a:ext cx="5760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931130061"/>
                    </a:ext>
                  </a:extLst>
                </a:gridCol>
                <a:gridCol w="5400000">
                  <a:extLst>
                    <a:ext uri="{9D8B030D-6E8A-4147-A177-3AD203B41FA5}">
                      <a16:colId xmlns:a16="http://schemas.microsoft.com/office/drawing/2014/main" val="4175138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➡</a:t>
                      </a:r>
                    </a:p>
                  </a:txBody>
                  <a:tcPr>
                    <a:solidFill>
                      <a:srgbClr val="CBCC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重要度設定テーブルに判断根拠情報の</a:t>
                      </a:r>
                      <a:r>
                        <a:rPr kumimoji="1" lang="ja-JP" altLang="en-US" sz="1600" b="1" dirty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重要度を設定</a:t>
                      </a:r>
                    </a:p>
                  </a:txBody>
                  <a:tcPr>
                    <a:solidFill>
                      <a:srgbClr val="CBC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207145"/>
                  </a:ext>
                </a:extLst>
              </a:tr>
            </a:tbl>
          </a:graphicData>
        </a:graphic>
      </p:graphicFrame>
      <p:graphicFrame>
        <p:nvGraphicFramePr>
          <p:cNvPr id="19" name="表 18">
            <a:extLst>
              <a:ext uri="{FF2B5EF4-FFF2-40B4-BE49-F238E27FC236}">
                <a16:creationId xmlns:a16="http://schemas.microsoft.com/office/drawing/2014/main" id="{7391F3D0-B811-0BB7-CA88-D06DFA2F60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230443"/>
              </p:ext>
            </p:extLst>
          </p:nvPr>
        </p:nvGraphicFramePr>
        <p:xfrm>
          <a:off x="6088659" y="2434965"/>
          <a:ext cx="5760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931130061"/>
                    </a:ext>
                  </a:extLst>
                </a:gridCol>
                <a:gridCol w="5400000">
                  <a:extLst>
                    <a:ext uri="{9D8B030D-6E8A-4147-A177-3AD203B41FA5}">
                      <a16:colId xmlns:a16="http://schemas.microsoft.com/office/drawing/2014/main" val="4175138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➡</a:t>
                      </a:r>
                    </a:p>
                  </a:txBody>
                  <a:tcPr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判断結果テーブルに</a:t>
                      </a:r>
                      <a:r>
                        <a:rPr kumimoji="1" lang="ja-JP" altLang="en-US" sz="1600" b="1" dirty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判断結果とその属性を登録</a:t>
                      </a:r>
                    </a:p>
                  </a:txBody>
                  <a:tcPr>
                    <a:solidFill>
                      <a:srgbClr val="E7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314646"/>
                  </a:ext>
                </a:extLst>
              </a:tr>
            </a:tbl>
          </a:graphicData>
        </a:graphic>
      </p:graphicFrame>
      <p:graphicFrame>
        <p:nvGraphicFramePr>
          <p:cNvPr id="20" name="表 19">
            <a:extLst>
              <a:ext uri="{FF2B5EF4-FFF2-40B4-BE49-F238E27FC236}">
                <a16:creationId xmlns:a16="http://schemas.microsoft.com/office/drawing/2014/main" id="{297CA921-1061-F2AC-4786-BC03DA950D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20720"/>
              </p:ext>
            </p:extLst>
          </p:nvPr>
        </p:nvGraphicFramePr>
        <p:xfrm>
          <a:off x="6085114" y="2801042"/>
          <a:ext cx="5760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931130061"/>
                    </a:ext>
                  </a:extLst>
                </a:gridCol>
                <a:gridCol w="5400000">
                  <a:extLst>
                    <a:ext uri="{9D8B030D-6E8A-4147-A177-3AD203B41FA5}">
                      <a16:colId xmlns:a16="http://schemas.microsoft.com/office/drawing/2014/main" val="4175138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⇒</a:t>
                      </a:r>
                    </a:p>
                  </a:txBody>
                  <a:tcPr>
                    <a:solidFill>
                      <a:srgbClr val="CBCC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判断根拠情報の</a:t>
                      </a:r>
                      <a:r>
                        <a:rPr kumimoji="1" lang="ja-JP" altLang="en-US" sz="1600" b="1" dirty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全組み合わせを網羅</a:t>
                      </a: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したデータの生成</a:t>
                      </a:r>
                    </a:p>
                  </a:txBody>
                  <a:tcPr>
                    <a:solidFill>
                      <a:srgbClr val="CBC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153573"/>
                  </a:ext>
                </a:extLst>
              </a:tr>
            </a:tbl>
          </a:graphicData>
        </a:graphic>
      </p:graphicFrame>
      <p:graphicFrame>
        <p:nvGraphicFramePr>
          <p:cNvPr id="21" name="表 20">
            <a:extLst>
              <a:ext uri="{FF2B5EF4-FFF2-40B4-BE49-F238E27FC236}">
                <a16:creationId xmlns:a16="http://schemas.microsoft.com/office/drawing/2014/main" id="{CC40B741-D7E2-C1B9-8CF8-6D1760F56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975144"/>
              </p:ext>
            </p:extLst>
          </p:nvPr>
        </p:nvGraphicFramePr>
        <p:xfrm>
          <a:off x="6092734" y="3155933"/>
          <a:ext cx="57600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931130061"/>
                    </a:ext>
                  </a:extLst>
                </a:gridCol>
                <a:gridCol w="5400000">
                  <a:extLst>
                    <a:ext uri="{9D8B030D-6E8A-4147-A177-3AD203B41FA5}">
                      <a16:colId xmlns:a16="http://schemas.microsoft.com/office/drawing/2014/main" val="4175138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⇒</a:t>
                      </a:r>
                    </a:p>
                  </a:txBody>
                  <a:tcPr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網羅したデータに設定した判断根拠情報の重要度を反映して「</a:t>
                      </a:r>
                      <a:r>
                        <a:rPr kumimoji="1" lang="ja-JP" altLang="en-US" sz="1600" b="1" dirty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組み合わせ重要度</a:t>
                      </a: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」を算出</a:t>
                      </a:r>
                    </a:p>
                  </a:txBody>
                  <a:tcPr>
                    <a:solidFill>
                      <a:srgbClr val="E7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808604"/>
                  </a:ext>
                </a:extLst>
              </a:tr>
            </a:tbl>
          </a:graphicData>
        </a:graphic>
      </p:graphicFrame>
      <p:graphicFrame>
        <p:nvGraphicFramePr>
          <p:cNvPr id="22" name="表 21">
            <a:extLst>
              <a:ext uri="{FF2B5EF4-FFF2-40B4-BE49-F238E27FC236}">
                <a16:creationId xmlns:a16="http://schemas.microsoft.com/office/drawing/2014/main" id="{E498BD27-20A2-CD0E-D25D-338D845C1A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888715"/>
              </p:ext>
            </p:extLst>
          </p:nvPr>
        </p:nvGraphicFramePr>
        <p:xfrm>
          <a:off x="6096991" y="3734599"/>
          <a:ext cx="57600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931130061"/>
                    </a:ext>
                  </a:extLst>
                </a:gridCol>
                <a:gridCol w="5400000">
                  <a:extLst>
                    <a:ext uri="{9D8B030D-6E8A-4147-A177-3AD203B41FA5}">
                      <a16:colId xmlns:a16="http://schemas.microsoft.com/office/drawing/2014/main" val="4175138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⇒</a:t>
                      </a:r>
                    </a:p>
                  </a:txBody>
                  <a:tcPr>
                    <a:solidFill>
                      <a:srgbClr val="CBCC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重要度順に並べ替え、</a:t>
                      </a:r>
                      <a:r>
                        <a:rPr kumimoji="1" lang="ja-JP" altLang="en-US" sz="1600" b="1" dirty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要求に沿った方向で判断結果テーブル検索し、指定された条件で結果（判断）を出力</a:t>
                      </a: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する</a:t>
                      </a:r>
                    </a:p>
                  </a:txBody>
                  <a:tcPr>
                    <a:solidFill>
                      <a:srgbClr val="CBC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986770"/>
                  </a:ext>
                </a:extLst>
              </a:tr>
            </a:tbl>
          </a:graphicData>
        </a:graphic>
      </p:graphicFrame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C974EEC-CAB5-A408-1C6E-C3C0D0B6FD86}"/>
              </a:ext>
            </a:extLst>
          </p:cNvPr>
          <p:cNvSpPr/>
          <p:nvPr/>
        </p:nvSpPr>
        <p:spPr bwMode="gray">
          <a:xfrm>
            <a:off x="6445250" y="3152123"/>
            <a:ext cx="5382000" cy="590550"/>
          </a:xfrm>
          <a:prstGeom prst="rect">
            <a:avLst/>
          </a:prstGeom>
          <a:ln w="34925">
            <a:solidFill>
              <a:schemeClr val="accent4">
                <a:lumMod val="75000"/>
                <a:lumOff val="25000"/>
              </a:schemeClr>
            </a:solidFill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B36AB79-7078-A5F2-79D0-80C330B36130}"/>
              </a:ext>
            </a:extLst>
          </p:cNvPr>
          <p:cNvSpPr txBox="1"/>
          <p:nvPr/>
        </p:nvSpPr>
        <p:spPr bwMode="auto">
          <a:xfrm>
            <a:off x="335999" y="4554480"/>
            <a:ext cx="11705580" cy="13095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rtlCol="0" anchor="t">
            <a:noAutofit/>
          </a:bodyPr>
          <a:lstStyle/>
          <a:p>
            <a:pPr algn="l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リアルタイム自律判断</a:t>
            </a:r>
            <a:r>
              <a:rPr kumimoji="1" lang="en-US" altLang="ja-JP" sz="1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AI</a:t>
            </a:r>
            <a:r>
              <a:rPr kumimoji="1" lang="ja-JP" altLang="en-US" sz="1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は、総合的な判断機能を持たない既存プログラム言語による</a:t>
            </a:r>
            <a:r>
              <a:rPr kumimoji="1" lang="ja-JP" altLang="en-US" sz="175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コンピュータ処理機能の限界</a:t>
            </a:r>
            <a:endParaRPr kumimoji="1" lang="en-US" altLang="ja-JP" sz="175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を超えるため</a:t>
            </a:r>
            <a:r>
              <a:rPr lang="ja-JP" altLang="en-US" sz="175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「</a:t>
            </a:r>
            <a:r>
              <a:rPr kumimoji="1" lang="ja-JP" altLang="en-US" sz="175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既存プログラムによる処理の方法</a:t>
            </a:r>
            <a:r>
              <a:rPr kumimoji="1" lang="ja-JP" altLang="en-US" sz="175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」</a:t>
            </a:r>
            <a:r>
              <a:rPr kumimoji="1" lang="ja-JP" altLang="en-US" sz="175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を</a:t>
            </a:r>
            <a:r>
              <a:rPr lang="ja-JP" altLang="en-US" sz="175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工夫する</a:t>
            </a:r>
            <a:r>
              <a:rPr lang="ja-JP" altLang="en-US" sz="1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ことで</a:t>
            </a:r>
            <a:r>
              <a:rPr lang="ja-JP" altLang="en-US" sz="175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総合的な判断を可能にした特許技術</a:t>
            </a:r>
            <a:r>
              <a:rPr lang="ja-JP" altLang="en-US" sz="1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です</a:t>
            </a:r>
            <a:endParaRPr lang="en-US" altLang="ja-JP" sz="1750" b="1" dirty="0">
              <a:solidFill>
                <a:schemeClr val="tx1">
                  <a:lumMod val="50000"/>
                  <a:lumOff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ja-JP" sz="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　</a:t>
            </a:r>
            <a:r>
              <a:rPr kumimoji="1"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※ </a:t>
            </a:r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自ら判断する機能を持たない従来型全ての</a:t>
            </a:r>
            <a:r>
              <a:rPr kumimoji="1"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AI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（パターン認識やアーキテクチャ等を利用して事前学習した判断や文章などを再現する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AI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）</a:t>
            </a:r>
            <a:r>
              <a:rPr kumimoji="1" lang="ja-JP" alt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endParaRPr kumimoji="1" lang="en-US" altLang="ja-JP" sz="1300" b="1" dirty="0">
              <a:solidFill>
                <a:schemeClr val="tx1">
                  <a:lumMod val="65000"/>
                  <a:lumOff val="3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           </a:t>
            </a:r>
            <a:r>
              <a:rPr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による</a:t>
            </a:r>
            <a:r>
              <a:rPr lang="ja-JP" altLang="en-US" sz="14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特定のタスク</a:t>
            </a:r>
            <a:r>
              <a:rPr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を限りなく便利に、かつ効率良く、そして面白くする</a:t>
            </a:r>
            <a:r>
              <a: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‥</a:t>
            </a:r>
            <a:r>
              <a:rPr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などの方向性を持った</a:t>
            </a:r>
            <a:r>
              <a: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AI</a:t>
            </a:r>
            <a:r>
              <a:rPr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ではありません  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5391AE1-F591-A24B-6B1B-C9681CD6199C}"/>
              </a:ext>
            </a:extLst>
          </p:cNvPr>
          <p:cNvSpPr txBox="1"/>
          <p:nvPr/>
        </p:nvSpPr>
        <p:spPr bwMode="auto">
          <a:xfrm>
            <a:off x="335999" y="6114791"/>
            <a:ext cx="11705580" cy="365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txBody>
          <a:bodyPr vert="horz" wrap="square" rtlCol="0" anchor="t">
            <a:noAutofit/>
          </a:bodyPr>
          <a:lstStyle/>
          <a:p>
            <a:pPr algn="l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人の判断に依存してきた</a:t>
            </a:r>
            <a:r>
              <a:rPr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業務の</a:t>
            </a:r>
            <a:r>
              <a:rPr lang="en-US" altLang="ja-JP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AI</a:t>
            </a:r>
            <a:r>
              <a:rPr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エージェント化</a:t>
            </a:r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により、仕事の変革</a:t>
            </a:r>
            <a:r>
              <a:rPr lang="en-US" altLang="ja-JP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/</a:t>
            </a:r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産業の変革実現を支援～推進する</a:t>
            </a:r>
            <a:r>
              <a:rPr lang="en-US" altLang="ja-JP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AI</a:t>
            </a:r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です</a:t>
            </a:r>
            <a:endParaRPr kumimoji="1" lang="ja-JP" altLang="en-US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58" name="オーディオ 57">
            <a:hlinkClick r:id="" action="ppaction://media"/>
            <a:extLst>
              <a:ext uri="{FF2B5EF4-FFF2-40B4-BE49-F238E27FC236}">
                <a16:creationId xmlns:a16="http://schemas.microsoft.com/office/drawing/2014/main" id="{EE8E0093-33CF-9368-AE40-31FA1F8290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11468100" y="-766990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6763980"/>
      </p:ext>
    </p:extLst>
  </p:cSld>
  <p:clrMapOvr>
    <a:masterClrMapping/>
  </p:clrMapOvr>
  <p:transition spd="med" advTm="2770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475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75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4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" grpId="0"/>
      <p:bldP spid="9" grpId="0" animBg="1"/>
      <p:bldP spid="23" grpId="0" uiExpand="1" build="p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0|17.8|6.4|10.4|24.9|16.5|18.7|11|4.6|38.1|7.5|54|20.6|15.9"/>
</p:tagLst>
</file>

<file path=ppt/theme/theme1.xml><?xml version="1.0" encoding="utf-8"?>
<a:theme xmlns:a="http://schemas.openxmlformats.org/drawingml/2006/main" name="PLMRevolution_20230820">
  <a:themeElements>
    <a:clrScheme name="ユーザー定義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336"/>
      </a:accent1>
      <a:accent2>
        <a:srgbClr val="300A0C"/>
      </a:accent2>
      <a:accent3>
        <a:srgbClr val="262626"/>
      </a:accent3>
      <a:accent4>
        <a:srgbClr val="584300"/>
      </a:accent4>
      <a:accent5>
        <a:srgbClr val="0F1A2F"/>
      </a:accent5>
      <a:accent6>
        <a:srgbClr val="2A421A"/>
      </a:accent6>
      <a:hlink>
        <a:srgbClr val="033669"/>
      </a:hlink>
      <a:folHlink>
        <a:srgbClr val="492738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ln w="19050">
          <a:solidFill>
            <a:schemeClr val="tx1">
              <a:lumMod val="75000"/>
              <a:lumOff val="25000"/>
            </a:schemeClr>
          </a:solidFill>
          <a:prstDash val="solid"/>
          <a:headEnd type="none" w="lg" len="lg"/>
          <a:tailEnd type="none"/>
        </a:ln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 bwMode="gray">
        <a:ln w="9525">
          <a:solidFill>
            <a:schemeClr val="tx1">
              <a:lumMod val="65000"/>
              <a:lumOff val="35000"/>
            </a:schemeClr>
          </a:solidFill>
          <a:prstDash val="dash"/>
          <a:headEnd type="none" w="med" len="med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</a:ln>
      </a:spPr>
      <a:bodyPr vert="horz" wrap="square" rtlCol="0" anchor="t">
        <a:noAutofit/>
      </a:bodyPr>
      <a:lstStyle>
        <a:defPPr algn="l" fontAlgn="base">
          <a:lnSpc>
            <a:spcPct val="110000"/>
          </a:lnSpc>
          <a:spcBef>
            <a:spcPct val="0"/>
          </a:spcBef>
          <a:spcAft>
            <a:spcPct val="0"/>
          </a:spcAft>
          <a:defRPr kumimoji="1" sz="1400" b="1" smtClean="0">
            <a:latin typeface="游ゴシック" panose="020B0400000000000000" pitchFamily="50" charset="-128"/>
            <a:ea typeface="游ゴシック" panose="020B0400000000000000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LMRevolution_20230820" id="{F82CAAE0-694B-46BD-8A15-F90517141F33}" vid="{5D9F4CF9-FA58-4E2E-BAA3-A53C964B439C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227185</TotalTime>
  <Words>1098</Words>
  <Application>Microsoft Office PowerPoint</Application>
  <PresentationFormat>ワイド画面</PresentationFormat>
  <Paragraphs>112</Paragraphs>
  <Slides>1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游ゴシック</vt:lpstr>
      <vt:lpstr>游ゴシック Light</vt:lpstr>
      <vt:lpstr>游ゴシック Medium</vt:lpstr>
      <vt:lpstr>Arial</vt:lpstr>
      <vt:lpstr>Calibri</vt:lpstr>
      <vt:lpstr>Calibri Light</vt:lpstr>
      <vt:lpstr>PLMRevolution_20230820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加藤幸司</dc:creator>
  <cp:lastModifiedBy>Koji Kato</cp:lastModifiedBy>
  <cp:revision>11624</cp:revision>
  <cp:lastPrinted>2025-10-05T06:02:38Z</cp:lastPrinted>
  <dcterms:created xsi:type="dcterms:W3CDTF">2014-08-31T08:28:54Z</dcterms:created>
  <dcterms:modified xsi:type="dcterms:W3CDTF">2025-11-04T02:35:09Z</dcterms:modified>
</cp:coreProperties>
</file>