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notesMasterIdLst>
    <p:notesMasterId r:id="rId3"/>
  </p:notesMasterIdLst>
  <p:handoutMasterIdLst>
    <p:handoutMasterId r:id="rId4"/>
  </p:handoutMasterIdLst>
  <p:sldIdLst>
    <p:sldId id="2134805809" r:id="rId2"/>
  </p:sldIdLst>
  <p:sldSz cx="12192000" cy="6858000"/>
  <p:notesSz cx="10018713" cy="6888163"/>
  <p:defaultTextStyle>
    <a:defPPr>
      <a:defRPr lang="ja-JP"/>
    </a:defPPr>
    <a:lvl1pPr marL="0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516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773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902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032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skCQXIbbdVmtgrb90KBYnA==" hashData="gFH2fspyneaYuweTYJseI72idvw/nsUre2k1dD/aztgRQtFWIi2buy9o56LjyxWDCqRMow+dOE37BlfIpG1wUg=="/>
  <p:extLst>
    <p:ext uri="{521415D9-36F7-43E2-AB2F-B90AF26B5E84}">
      <p14:sectionLst xmlns:p14="http://schemas.microsoft.com/office/powerpoint/2010/main">
        <p14:section name="既定のセクション" id="{82336B34-139A-4BFC-80AA-021A1587562B}">
          <p14:sldIdLst>
            <p14:sldId id="21348058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加藤幸司" initials="加藤幸司" lastIdx="2" clrIdx="0">
    <p:extLst>
      <p:ext uri="{19B8F6BF-5375-455C-9EA6-DF929625EA0E}">
        <p15:presenceInfo xmlns:p15="http://schemas.microsoft.com/office/powerpoint/2012/main" userId="加藤幸司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C216D"/>
    <a:srgbClr val="CBA9E5"/>
    <a:srgbClr val="FFFAEB"/>
    <a:srgbClr val="25005C"/>
    <a:srgbClr val="E6EAEF"/>
    <a:srgbClr val="551215"/>
    <a:srgbClr val="E5FFFF"/>
    <a:srgbClr val="300A0C"/>
    <a:srgbClr val="481F67"/>
    <a:srgbClr val="FFE6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424" autoAdjust="0"/>
    <p:restoredTop sz="95307" autoAdjust="0"/>
  </p:normalViewPr>
  <p:slideViewPr>
    <p:cSldViewPr snapToGrid="0">
      <p:cViewPr varScale="1">
        <p:scale>
          <a:sx n="90" d="100"/>
          <a:sy n="90" d="100"/>
        </p:scale>
        <p:origin x="300" y="33"/>
      </p:cViewPr>
      <p:guideLst>
        <p:guide orient="horz" pos="2161"/>
        <p:guide pos="3841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546" y="114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7497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r">
              <a:defRPr sz="1200"/>
            </a:lvl1pPr>
          </a:lstStyle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74977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r">
              <a:defRPr sz="1200"/>
            </a:lvl1pPr>
          </a:lstStyle>
          <a:p>
            <a:fld id="{ECAA7688-8FB2-4D9D-AF58-86A895A0C23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ヘッダー プレースホルダー 5"/>
          <p:cNvSpPr>
            <a:spLocks noGrp="1"/>
          </p:cNvSpPr>
          <p:nvPr>
            <p:ph type="hdr" sz="quarter"/>
          </p:nvPr>
        </p:nvSpPr>
        <p:spPr>
          <a:xfrm>
            <a:off x="2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2"/>
          </p:nvPr>
        </p:nvSpPr>
        <p:spPr>
          <a:xfrm>
            <a:off x="27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22824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256021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r">
              <a:defRPr sz="1200"/>
            </a:lvl1pPr>
          </a:lstStyle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1863" y="361950"/>
            <a:ext cx="5595937" cy="31480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91" tIns="48246" rIns="96491" bIns="4824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219784" y="3634794"/>
            <a:ext cx="8014970" cy="2712214"/>
          </a:xfrm>
          <a:prstGeom prst="rect">
            <a:avLst/>
          </a:prstGeom>
        </p:spPr>
        <p:txBody>
          <a:bodyPr vert="horz" lIns="96491" tIns="48246" rIns="96491" bIns="48246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35182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339812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r">
              <a:defRPr sz="1200"/>
            </a:lvl1pPr>
          </a:lstStyle>
          <a:p>
            <a:fld id="{21BA0EAC-54C0-4D1B-9A8D-9531CB1C1D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86890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16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773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902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032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="1"/>
              <a:t>AI</a:t>
            </a:r>
            <a:r>
              <a:rPr kumimoji="1" lang="ja-JP" altLang="en-US" b="1"/>
              <a:t>の定義　</a:t>
            </a:r>
            <a:r>
              <a:rPr kumimoji="1" lang="ja-JP" altLang="en-US" b="0"/>
              <a:t>について</a:t>
            </a:r>
            <a:r>
              <a:rPr kumimoji="1" lang="ja-JP" altLang="en-US" b="1"/>
              <a:t>共有</a:t>
            </a:r>
            <a:r>
              <a:rPr kumimoji="1" lang="ja-JP" altLang="en-US" b="0"/>
              <a:t>させてください</a:t>
            </a:r>
            <a:r>
              <a:rPr kumimoji="1" lang="ja-JP" altLang="en-US"/>
              <a:t>。</a:t>
            </a:r>
            <a:endParaRPr kumimoji="1" lang="en-US" altLang="ja-JP"/>
          </a:p>
          <a:p>
            <a:r>
              <a:rPr kumimoji="1" lang="ja-JP" altLang="en-US"/>
              <a:t>１．</a:t>
            </a:r>
            <a:r>
              <a:rPr kumimoji="1" lang="en-US" altLang="ja-JP"/>
              <a:t>AI</a:t>
            </a:r>
            <a:r>
              <a:rPr kumimoji="1" lang="ja-JP" altLang="en-US"/>
              <a:t>は、</a:t>
            </a:r>
            <a:r>
              <a:rPr kumimoji="1" lang="ja-JP" altLang="en-US" b="1"/>
              <a:t>人間が知能によって遂行</a:t>
            </a:r>
            <a:r>
              <a:rPr kumimoji="1" lang="ja-JP" altLang="en-US"/>
              <a:t>している　</a:t>
            </a:r>
            <a:r>
              <a:rPr kumimoji="1" lang="ja-JP" altLang="en-US" b="1"/>
              <a:t>問題解決</a:t>
            </a:r>
            <a:r>
              <a:rPr kumimoji="1" lang="ja-JP" altLang="en-US"/>
              <a:t>や</a:t>
            </a:r>
            <a:r>
              <a:rPr kumimoji="1" lang="ja-JP" altLang="en-US" b="1"/>
              <a:t>意思決定　</a:t>
            </a:r>
            <a:r>
              <a:rPr kumimoji="1" lang="ja-JP" altLang="en-US"/>
              <a:t>といった能力を</a:t>
            </a:r>
            <a:endParaRPr kumimoji="1" lang="en-US" altLang="ja-JP"/>
          </a:p>
          <a:p>
            <a:r>
              <a:rPr kumimoji="1" lang="ja-JP" altLang="en-US"/>
              <a:t>　　　　</a:t>
            </a:r>
            <a:r>
              <a:rPr kumimoji="1" lang="ja-JP" altLang="en-US" b="1"/>
              <a:t>コンピュータをはじめとする機械</a:t>
            </a:r>
            <a:r>
              <a:rPr kumimoji="1" lang="ja-JP" altLang="en-US"/>
              <a:t>を用いて</a:t>
            </a:r>
            <a:r>
              <a:rPr kumimoji="1" lang="ja-JP" altLang="en-US" b="1"/>
              <a:t>模倣</a:t>
            </a:r>
            <a:r>
              <a:rPr kumimoji="1" lang="ja-JP" altLang="en-US"/>
              <a:t>および</a:t>
            </a:r>
            <a:r>
              <a:rPr kumimoji="1" lang="ja-JP" altLang="en-US" b="1"/>
              <a:t>再現</a:t>
            </a:r>
            <a:r>
              <a:rPr kumimoji="1" lang="ja-JP" altLang="en-US"/>
              <a:t>するもの　</a:t>
            </a:r>
            <a:r>
              <a:rPr kumimoji="1" lang="ja-JP" altLang="en-US" b="1"/>
              <a:t>との記載</a:t>
            </a:r>
            <a:r>
              <a:rPr kumimoji="1" lang="ja-JP" altLang="en-US"/>
              <a:t>が</a:t>
            </a:r>
            <a:endParaRPr kumimoji="1" lang="en-US" altLang="ja-JP"/>
          </a:p>
          <a:p>
            <a:endParaRPr kumimoji="1" lang="en-US" altLang="ja-JP"/>
          </a:p>
          <a:p>
            <a:r>
              <a:rPr kumimoji="1" lang="ja-JP" altLang="en-US"/>
              <a:t>　　　あります。　</a:t>
            </a:r>
            <a:r>
              <a:rPr kumimoji="1" lang="ja-JP" altLang="en-US" b="1"/>
              <a:t>現在普及　</a:t>
            </a:r>
            <a:r>
              <a:rPr kumimoji="1" lang="ja-JP" altLang="en-US"/>
              <a:t>している</a:t>
            </a:r>
            <a:r>
              <a:rPr kumimoji="1" lang="en-US" altLang="ja-JP" b="1"/>
              <a:t>AI</a:t>
            </a:r>
            <a:r>
              <a:rPr kumimoji="1" lang="ja-JP" altLang="en-US"/>
              <a:t>は、</a:t>
            </a:r>
            <a:r>
              <a:rPr kumimoji="1" lang="ja-JP" altLang="en-US" b="1"/>
              <a:t>自ら判断を行う機能</a:t>
            </a:r>
            <a:r>
              <a:rPr kumimoji="1" lang="ja-JP" altLang="en-US"/>
              <a:t>を持っていないことから、</a:t>
            </a:r>
            <a:endParaRPr kumimoji="1" lang="en-US" altLang="ja-JP"/>
          </a:p>
          <a:p>
            <a:r>
              <a:rPr kumimoji="1" lang="ja-JP" altLang="en-US" b="1"/>
              <a:t>　　　　</a:t>
            </a:r>
            <a:r>
              <a:rPr kumimoji="1" lang="en-US" altLang="ja-JP" b="1"/>
              <a:t>AI</a:t>
            </a:r>
            <a:r>
              <a:rPr kumimoji="1" lang="ja-JP" altLang="en-US" b="1"/>
              <a:t>の実態を分かり易く、かつ適切に表現</a:t>
            </a:r>
            <a:r>
              <a:rPr kumimoji="1" lang="ja-JP" altLang="en-US"/>
              <a:t>した</a:t>
            </a:r>
            <a:r>
              <a:rPr kumimoji="1" lang="ja-JP" altLang="en-US" b="1"/>
              <a:t>内容</a:t>
            </a:r>
            <a:r>
              <a:rPr kumimoji="1" lang="ja-JP" altLang="en-US"/>
              <a:t>であると考えています。</a:t>
            </a:r>
            <a:endParaRPr kumimoji="1" lang="en-US" altLang="ja-JP"/>
          </a:p>
          <a:p>
            <a:endParaRPr kumimoji="1" lang="ja-JP" altLang="en-US"/>
          </a:p>
          <a:p>
            <a:r>
              <a:rPr kumimoji="1" lang="ja-JP" altLang="en-US"/>
              <a:t>２．それでは、</a:t>
            </a:r>
            <a:r>
              <a:rPr kumimoji="1" lang="en-US" altLang="ja-JP"/>
              <a:t>AI</a:t>
            </a:r>
            <a:r>
              <a:rPr kumimoji="1" lang="ja-JP" altLang="en-US"/>
              <a:t>の分類を　</a:t>
            </a:r>
            <a:r>
              <a:rPr kumimoji="1" lang="ja-JP" altLang="en-US" b="1"/>
              <a:t>いくつか紹介　</a:t>
            </a:r>
            <a:r>
              <a:rPr kumimoji="1" lang="ja-JP" altLang="en-US"/>
              <a:t>します。</a:t>
            </a:r>
            <a:endParaRPr kumimoji="1" lang="en-US" altLang="ja-JP"/>
          </a:p>
          <a:p>
            <a:r>
              <a:rPr kumimoji="1" lang="ja-JP" altLang="en-US"/>
              <a:t>　　　　まず、</a:t>
            </a:r>
            <a:r>
              <a:rPr kumimoji="1" lang="ja-JP" altLang="en-US" b="1"/>
              <a:t>シミュレーション系　</a:t>
            </a:r>
            <a:r>
              <a:rPr kumimoji="1" lang="ja-JP" altLang="en-US"/>
              <a:t>の</a:t>
            </a:r>
            <a:r>
              <a:rPr kumimoji="1" lang="ja-JP" altLang="en-US" b="1"/>
              <a:t>将棋</a:t>
            </a:r>
            <a:r>
              <a:rPr kumimoji="1" lang="en-US" altLang="ja-JP" b="1"/>
              <a:t>AI</a:t>
            </a:r>
            <a:r>
              <a:rPr kumimoji="1" lang="ja-JP" altLang="en-US"/>
              <a:t>について紹介します。　</a:t>
            </a:r>
            <a:endParaRPr kumimoji="1" lang="en-US" altLang="ja-JP"/>
          </a:p>
          <a:p>
            <a:endParaRPr kumimoji="1" lang="en-US" altLang="ja-JP"/>
          </a:p>
          <a:p>
            <a:r>
              <a:rPr kumimoji="1" lang="ja-JP" altLang="en-US"/>
              <a:t>　　　これは、</a:t>
            </a:r>
            <a:r>
              <a:rPr kumimoji="1" lang="ja-JP" altLang="en-US" b="1"/>
              <a:t>探索アルゴリズム</a:t>
            </a:r>
            <a:r>
              <a:rPr kumimoji="1" lang="ja-JP" altLang="en-US"/>
              <a:t>などの技術を使い、膨大な局面を解析して</a:t>
            </a:r>
            <a:r>
              <a:rPr kumimoji="1" lang="ja-JP" altLang="en-US" b="1"/>
              <a:t>勝ちに繋がる</a:t>
            </a:r>
            <a:endParaRPr kumimoji="1" lang="en-US" altLang="ja-JP" b="1"/>
          </a:p>
          <a:p>
            <a:r>
              <a:rPr kumimoji="1" lang="ja-JP" altLang="en-US" b="1"/>
              <a:t>　　　最善の打ち手</a:t>
            </a:r>
            <a:r>
              <a:rPr kumimoji="1" lang="ja-JP" altLang="en-US"/>
              <a:t>を導き出す</a:t>
            </a:r>
            <a:r>
              <a:rPr kumimoji="1" lang="ja-JP" altLang="en-US" b="1"/>
              <a:t>仕組み</a:t>
            </a:r>
            <a:r>
              <a:rPr kumimoji="1" lang="ja-JP" altLang="en-US"/>
              <a:t>です。</a:t>
            </a:r>
            <a:endParaRPr kumimoji="1" lang="en-US" altLang="ja-JP"/>
          </a:p>
          <a:p>
            <a:endParaRPr kumimoji="1" lang="en-US" altLang="ja-JP"/>
          </a:p>
          <a:p>
            <a:r>
              <a:rPr kumimoji="1" lang="ja-JP" altLang="en-US"/>
              <a:t>３．➡　</a:t>
            </a:r>
            <a:r>
              <a:rPr kumimoji="1" lang="ja-JP" altLang="en-US" b="0"/>
              <a:t>勝ちに繋がる</a:t>
            </a:r>
            <a:r>
              <a:rPr kumimoji="1" lang="ja-JP" altLang="en-US" b="1"/>
              <a:t>最善のシミュレーション結果</a:t>
            </a:r>
            <a:r>
              <a:rPr kumimoji="1" lang="ja-JP" altLang="en-US" b="0"/>
              <a:t>を</a:t>
            </a:r>
            <a:r>
              <a:rPr kumimoji="1" lang="ja-JP" altLang="en-US" b="1"/>
              <a:t>選ぶ</a:t>
            </a:r>
            <a:r>
              <a:rPr kumimoji="1" lang="ja-JP" altLang="en-US" b="0"/>
              <a:t>よう人が</a:t>
            </a:r>
            <a:r>
              <a:rPr kumimoji="1" lang="ja-JP" altLang="en-US" b="1"/>
              <a:t>事前に指示</a:t>
            </a:r>
            <a:r>
              <a:rPr kumimoji="1" lang="ja-JP" altLang="en-US" b="0"/>
              <a:t>している</a:t>
            </a:r>
            <a:endParaRPr kumimoji="1" lang="en-US" altLang="ja-JP" b="0"/>
          </a:p>
          <a:p>
            <a:r>
              <a:rPr kumimoji="1" lang="ja-JP" altLang="en-US" b="0"/>
              <a:t>　　　　　 もので、</a:t>
            </a:r>
            <a:r>
              <a:rPr kumimoji="1" lang="en-US" altLang="ja-JP" b="1"/>
              <a:t>AI</a:t>
            </a:r>
            <a:r>
              <a:rPr kumimoji="1" lang="ja-JP" altLang="en-US" b="1"/>
              <a:t>は判断を行っていません。</a:t>
            </a:r>
            <a:endParaRPr kumimoji="1" lang="en-US" altLang="ja-JP" b="1"/>
          </a:p>
          <a:p>
            <a:endParaRPr kumimoji="1" lang="en-US" altLang="ja-JP"/>
          </a:p>
          <a:p>
            <a:r>
              <a:rPr kumimoji="1" lang="ja-JP" altLang="en-US"/>
              <a:t>４．次に、</a:t>
            </a:r>
            <a:r>
              <a:rPr kumimoji="1" lang="ja-JP" altLang="en-US" b="1"/>
              <a:t>自然言語処理系　</a:t>
            </a:r>
            <a:r>
              <a:rPr kumimoji="1" lang="ja-JP" altLang="en-US"/>
              <a:t>ということで、</a:t>
            </a:r>
            <a:r>
              <a:rPr kumimoji="1" lang="en-US" altLang="ja-JP" b="1"/>
              <a:t>ChatGPT</a:t>
            </a:r>
            <a:r>
              <a:rPr kumimoji="1" lang="ja-JP" altLang="en-US"/>
              <a:t>について紹介します。</a:t>
            </a:r>
            <a:endParaRPr kumimoji="1" lang="en-US" altLang="ja-JP"/>
          </a:p>
          <a:p>
            <a:r>
              <a:rPr kumimoji="1" lang="ja-JP" altLang="en-US"/>
              <a:t>　　　　これは、大量の</a:t>
            </a:r>
            <a:r>
              <a:rPr kumimoji="1" lang="ja-JP" altLang="en-US" b="1"/>
              <a:t>テキストデータ</a:t>
            </a:r>
            <a:r>
              <a:rPr kumimoji="1" lang="ja-JP" altLang="en-US"/>
              <a:t>を学習することで、</a:t>
            </a:r>
            <a:r>
              <a:rPr kumimoji="1" lang="ja-JP" altLang="en-US" b="1"/>
              <a:t>人間のような自然な対話</a:t>
            </a:r>
            <a:r>
              <a:rPr kumimoji="1" lang="ja-JP" altLang="en-US"/>
              <a:t>をしたり、</a:t>
            </a:r>
            <a:endParaRPr kumimoji="1" lang="en-US" altLang="ja-JP"/>
          </a:p>
          <a:p>
            <a:endParaRPr kumimoji="1" lang="en-US" altLang="ja-JP"/>
          </a:p>
          <a:p>
            <a:r>
              <a:rPr kumimoji="1" lang="ja-JP" altLang="en-US"/>
              <a:t>　　　　</a:t>
            </a:r>
            <a:r>
              <a:rPr kumimoji="1" lang="ja-JP" altLang="en-US" b="1"/>
              <a:t>質問に応える</a:t>
            </a:r>
            <a:r>
              <a:rPr kumimoji="1" lang="ja-JP" altLang="en-US"/>
              <a:t>など、</a:t>
            </a:r>
            <a:r>
              <a:rPr kumimoji="1" lang="ja-JP" altLang="en-US" b="1"/>
              <a:t>幅広い自然言語処理に対応する仕組みです</a:t>
            </a:r>
            <a:r>
              <a:rPr kumimoji="1" lang="ja-JP" altLang="en-US"/>
              <a:t>。</a:t>
            </a:r>
            <a:endParaRPr kumimoji="1" lang="en-US" altLang="ja-JP"/>
          </a:p>
          <a:p>
            <a:endParaRPr kumimoji="1" lang="en-US" altLang="ja-JP"/>
          </a:p>
          <a:p>
            <a:r>
              <a:rPr kumimoji="1" lang="ja-JP" altLang="en-US"/>
              <a:t>５．</a:t>
            </a:r>
            <a:r>
              <a:rPr kumimoji="1" lang="ja-JP" altLang="en-US" b="0"/>
              <a:t>➡人が</a:t>
            </a:r>
            <a:r>
              <a:rPr kumimoji="1" lang="ja-JP" altLang="en-US" b="1"/>
              <a:t>事前に設定</a:t>
            </a:r>
            <a:r>
              <a:rPr kumimoji="1" lang="ja-JP" altLang="en-US" b="0"/>
              <a:t>した</a:t>
            </a:r>
            <a:r>
              <a:rPr kumimoji="1" lang="ja-JP" altLang="en-US" b="1"/>
              <a:t>アーキテクチャ</a:t>
            </a:r>
            <a:r>
              <a:rPr kumimoji="1" lang="ja-JP" altLang="en-US" b="0"/>
              <a:t>により、</a:t>
            </a:r>
            <a:r>
              <a:rPr kumimoji="1" lang="ja-JP" altLang="en-US" b="1"/>
              <a:t>タスク</a:t>
            </a:r>
            <a:r>
              <a:rPr kumimoji="1" lang="ja-JP" altLang="en-US" b="0"/>
              <a:t>ごとの</a:t>
            </a:r>
            <a:r>
              <a:rPr kumimoji="1" lang="ja-JP" altLang="en-US" b="1"/>
              <a:t>トピック</a:t>
            </a:r>
            <a:r>
              <a:rPr kumimoji="1" lang="ja-JP" altLang="en-US" b="0"/>
              <a:t>や</a:t>
            </a:r>
            <a:r>
              <a:rPr kumimoji="1" lang="ja-JP" altLang="en-US" b="1"/>
              <a:t>文脈</a:t>
            </a:r>
            <a:r>
              <a:rPr kumimoji="1" lang="ja-JP" altLang="en-US" b="0"/>
              <a:t>を抽出して</a:t>
            </a:r>
            <a:endParaRPr kumimoji="1" lang="en-US" altLang="ja-JP" b="0"/>
          </a:p>
          <a:p>
            <a:r>
              <a:rPr kumimoji="1" lang="ja-JP" altLang="en-US" b="0"/>
              <a:t>　　　　 </a:t>
            </a:r>
            <a:r>
              <a:rPr kumimoji="1" lang="ja-JP" altLang="en-US" b="1"/>
              <a:t>利用</a:t>
            </a:r>
            <a:r>
              <a:rPr kumimoji="1" lang="ja-JP" altLang="en-US" b="0"/>
              <a:t>するもので </a:t>
            </a:r>
            <a:r>
              <a:rPr kumimoji="1" lang="en-US" altLang="ja-JP" b="1"/>
              <a:t>AI</a:t>
            </a:r>
            <a:r>
              <a:rPr kumimoji="1" lang="ja-JP" altLang="en-US" b="1"/>
              <a:t>は判断を行っていません。</a:t>
            </a:r>
            <a:endParaRPr kumimoji="1" lang="en-US" altLang="ja-JP" b="1"/>
          </a:p>
          <a:p>
            <a:endParaRPr kumimoji="1" lang="en-US" altLang="ja-JP" b="1"/>
          </a:p>
          <a:p>
            <a:endParaRPr kumimoji="1" lang="en-US" altLang="ja-JP" b="1"/>
          </a:p>
          <a:p>
            <a:endParaRPr kumimoji="1" lang="en-US" altLang="ja-JP" b="1"/>
          </a:p>
          <a:p>
            <a:r>
              <a:rPr kumimoji="1" lang="ja-JP" altLang="en-US" b="0"/>
              <a:t>６．認識系にはいくつもの種類があり、例えば</a:t>
            </a:r>
            <a:r>
              <a:rPr kumimoji="1" lang="ja-JP" altLang="en-US" b="1"/>
              <a:t>画像認識の場合</a:t>
            </a:r>
            <a:r>
              <a:rPr kumimoji="1" lang="ja-JP" altLang="en-US" b="0"/>
              <a:t>は、画像の局所的な</a:t>
            </a:r>
            <a:endParaRPr kumimoji="1" lang="en-US" altLang="ja-JP" b="0"/>
          </a:p>
          <a:p>
            <a:r>
              <a:rPr kumimoji="1" lang="ja-JP" altLang="en-US" b="0"/>
              <a:t>　　　パターンを、</a:t>
            </a:r>
            <a:r>
              <a:rPr kumimoji="1" lang="ja-JP" altLang="en-US" b="1"/>
              <a:t>抽象的な特徴に変換</a:t>
            </a:r>
            <a:r>
              <a:rPr kumimoji="1" lang="ja-JP" altLang="en-US" b="0"/>
              <a:t>し、</a:t>
            </a:r>
            <a:r>
              <a:rPr kumimoji="1" lang="ja-JP" altLang="en-US" b="1"/>
              <a:t>最終的に　この画像は　自動車　</a:t>
            </a:r>
            <a:r>
              <a:rPr kumimoji="1" lang="ja-JP" altLang="en-US" b="0"/>
              <a:t>といった</a:t>
            </a:r>
            <a:endParaRPr kumimoji="1" lang="en-US" altLang="ja-JP" b="0"/>
          </a:p>
          <a:p>
            <a:endParaRPr kumimoji="1" lang="en-US" altLang="ja-JP" b="0"/>
          </a:p>
          <a:p>
            <a:r>
              <a:rPr kumimoji="1" lang="ja-JP" altLang="en-US" b="0"/>
              <a:t>　　　</a:t>
            </a:r>
            <a:r>
              <a:rPr kumimoji="1" lang="ja-JP" altLang="en-US" b="1"/>
              <a:t>分類を行う仕組み</a:t>
            </a:r>
            <a:r>
              <a:rPr kumimoji="1" lang="ja-JP" altLang="en-US" b="0"/>
              <a:t>です。　　</a:t>
            </a:r>
            <a:endParaRPr kumimoji="1" lang="en-US" altLang="ja-JP" b="0"/>
          </a:p>
          <a:p>
            <a:r>
              <a:rPr kumimoji="1" lang="ja-JP" altLang="en-US" b="0"/>
              <a:t>　　　</a:t>
            </a:r>
            <a:endParaRPr kumimoji="1" lang="en-US" altLang="ja-JP" b="0"/>
          </a:p>
          <a:p>
            <a:r>
              <a:rPr kumimoji="1" lang="ja-JP" altLang="en-US" b="0"/>
              <a:t>７．➡ </a:t>
            </a:r>
            <a:r>
              <a:rPr kumimoji="1" lang="ja-JP" altLang="en-US" b="1"/>
              <a:t>画像認識</a:t>
            </a:r>
            <a:r>
              <a:rPr kumimoji="1" lang="en-US" altLang="ja-JP" b="1"/>
              <a:t>AI</a:t>
            </a:r>
            <a:r>
              <a:rPr kumimoji="1" lang="ja-JP" altLang="en-US" b="0"/>
              <a:t>の場合も、</a:t>
            </a:r>
            <a:r>
              <a:rPr kumimoji="1" lang="ja-JP" altLang="en-US" b="1"/>
              <a:t>類似画像の認識はできます</a:t>
            </a:r>
            <a:r>
              <a:rPr kumimoji="1" lang="ja-JP" altLang="en-US" b="0"/>
              <a:t>が、画像が何かの判断は、</a:t>
            </a:r>
            <a:endParaRPr kumimoji="1" lang="en-US" altLang="ja-JP" b="0"/>
          </a:p>
          <a:p>
            <a:r>
              <a:rPr kumimoji="1" lang="ja-JP" altLang="en-US" b="0"/>
              <a:t>　　　人が</a:t>
            </a:r>
            <a:r>
              <a:rPr kumimoji="1" lang="ja-JP" altLang="en-US" b="1"/>
              <a:t>事前</a:t>
            </a:r>
            <a:r>
              <a:rPr kumimoji="1" lang="ja-JP" altLang="en-US" b="0"/>
              <a:t>に行っており </a:t>
            </a:r>
            <a:r>
              <a:rPr kumimoji="1" lang="en-US" altLang="ja-JP" b="1"/>
              <a:t>AI</a:t>
            </a:r>
            <a:r>
              <a:rPr kumimoji="1" lang="ja-JP" altLang="en-US" b="1"/>
              <a:t>は判断を行っていません</a:t>
            </a:r>
            <a:r>
              <a:rPr kumimoji="1" lang="ja-JP" altLang="en-US" b="0"/>
              <a:t>。　　</a:t>
            </a:r>
            <a:endParaRPr kumimoji="1" lang="en-US" altLang="ja-JP" b="0"/>
          </a:p>
          <a:p>
            <a:endParaRPr kumimoji="1" lang="ja-JP" altLang="en-US" b="0"/>
          </a:p>
          <a:p>
            <a:r>
              <a:rPr kumimoji="1" lang="ja-JP" altLang="en-US"/>
              <a:t>８．次に、</a:t>
            </a:r>
            <a:r>
              <a:rPr kumimoji="1" lang="ja-JP" altLang="en-US" b="1"/>
              <a:t>制御系</a:t>
            </a:r>
            <a:r>
              <a:rPr kumimoji="1" lang="ja-JP" altLang="en-US"/>
              <a:t>ということで、</a:t>
            </a:r>
            <a:r>
              <a:rPr kumimoji="1" lang="ja-JP" altLang="en-US" b="1"/>
              <a:t>自動運転</a:t>
            </a:r>
            <a:r>
              <a:rPr kumimoji="1" lang="en-US" altLang="ja-JP" b="1"/>
              <a:t>AI</a:t>
            </a:r>
            <a:r>
              <a:rPr kumimoji="1" lang="ja-JP" altLang="en-US"/>
              <a:t>を紹介します。　</a:t>
            </a:r>
            <a:endParaRPr kumimoji="1" lang="en-US" altLang="ja-JP"/>
          </a:p>
          <a:p>
            <a:r>
              <a:rPr kumimoji="1" lang="ja-JP" altLang="en-US"/>
              <a:t>　　　車に取り付けられた</a:t>
            </a:r>
            <a:r>
              <a:rPr kumimoji="1" lang="ja-JP" altLang="en-US" b="1"/>
              <a:t>センサー</a:t>
            </a:r>
            <a:r>
              <a:rPr kumimoji="1" lang="ja-JP" altLang="en-US"/>
              <a:t>や</a:t>
            </a:r>
            <a:r>
              <a:rPr kumimoji="1" lang="ja-JP" altLang="en-US" b="1"/>
              <a:t>カメラ</a:t>
            </a:r>
            <a:r>
              <a:rPr kumimoji="1" lang="ja-JP" altLang="en-US"/>
              <a:t>、</a:t>
            </a:r>
            <a:r>
              <a:rPr kumimoji="1" lang="en-US" altLang="ja-JP" b="1"/>
              <a:t>GPS</a:t>
            </a:r>
            <a:r>
              <a:rPr kumimoji="1" lang="ja-JP" altLang="en-US"/>
              <a:t>などから得た</a:t>
            </a:r>
            <a:r>
              <a:rPr kumimoji="1" lang="ja-JP" altLang="en-US" b="1"/>
              <a:t>データを基</a:t>
            </a:r>
            <a:r>
              <a:rPr kumimoji="1" lang="ja-JP" altLang="en-US"/>
              <a:t>に</a:t>
            </a:r>
            <a:r>
              <a:rPr kumimoji="1" lang="en-US" altLang="ja-JP" b="1"/>
              <a:t>AI</a:t>
            </a:r>
            <a:r>
              <a:rPr kumimoji="1" lang="ja-JP" altLang="en-US" b="1"/>
              <a:t>が周囲の</a:t>
            </a:r>
            <a:endParaRPr kumimoji="1" lang="en-US" altLang="ja-JP" b="1"/>
          </a:p>
          <a:p>
            <a:endParaRPr kumimoji="1" lang="en-US" altLang="ja-JP" b="1"/>
          </a:p>
          <a:p>
            <a:r>
              <a:rPr kumimoji="1" lang="ja-JP" altLang="en-US" b="1"/>
              <a:t>　　　状況を認識</a:t>
            </a:r>
            <a:r>
              <a:rPr kumimoji="1" lang="ja-JP" altLang="en-US"/>
              <a:t>し、進行方向や速度を調整して、</a:t>
            </a:r>
            <a:r>
              <a:rPr kumimoji="1" lang="ja-JP" altLang="en-US" b="1"/>
              <a:t>安全かつ効率的な運転</a:t>
            </a:r>
            <a:r>
              <a:rPr kumimoji="1" lang="ja-JP" altLang="en-US"/>
              <a:t>を支援する</a:t>
            </a:r>
            <a:endParaRPr kumimoji="1" lang="en-US" altLang="ja-JP"/>
          </a:p>
          <a:p>
            <a:r>
              <a:rPr kumimoji="1" lang="ja-JP" altLang="en-US"/>
              <a:t>　　　仕組みです。</a:t>
            </a:r>
            <a:endParaRPr kumimoji="1" lang="en-US" altLang="ja-JP"/>
          </a:p>
          <a:p>
            <a:endParaRPr kumimoji="1" lang="ja-JP" altLang="en-US"/>
          </a:p>
          <a:p>
            <a:r>
              <a:rPr kumimoji="1" lang="ja-JP" altLang="en-US"/>
              <a:t>９．➡人が</a:t>
            </a:r>
            <a:r>
              <a:rPr kumimoji="1" lang="ja-JP" altLang="en-US" b="1"/>
              <a:t>事前に設定</a:t>
            </a:r>
            <a:r>
              <a:rPr kumimoji="1" lang="ja-JP" altLang="en-US"/>
              <a:t>した</a:t>
            </a:r>
            <a:r>
              <a:rPr kumimoji="1" lang="ja-JP" altLang="en-US" b="1"/>
              <a:t>状況シナリオ</a:t>
            </a:r>
            <a:r>
              <a:rPr kumimoji="1" lang="ja-JP" altLang="en-US"/>
              <a:t>に紐づく</a:t>
            </a:r>
            <a:r>
              <a:rPr kumimoji="1" lang="ja-JP" altLang="en-US" b="1"/>
              <a:t>操作シナリオ</a:t>
            </a:r>
            <a:r>
              <a:rPr kumimoji="1" lang="ja-JP" altLang="en-US"/>
              <a:t>の</a:t>
            </a:r>
            <a:r>
              <a:rPr kumimoji="1" lang="ja-JP" altLang="en-US" b="1"/>
              <a:t>評価を利用</a:t>
            </a:r>
            <a:r>
              <a:rPr kumimoji="1" lang="ja-JP" altLang="en-US"/>
              <a:t>するもので、</a:t>
            </a:r>
            <a:endParaRPr kumimoji="1" lang="en-US" altLang="ja-JP"/>
          </a:p>
          <a:p>
            <a:r>
              <a:rPr kumimoji="1" lang="ja-JP" altLang="en-US"/>
              <a:t>　　　</a:t>
            </a:r>
            <a:r>
              <a:rPr kumimoji="1" lang="ja-JP" altLang="en-US" b="1"/>
              <a:t>実状況　</a:t>
            </a:r>
            <a:r>
              <a:rPr kumimoji="1" lang="ja-JP" altLang="en-US"/>
              <a:t>と　</a:t>
            </a:r>
            <a:r>
              <a:rPr kumimoji="1" lang="ja-JP" altLang="en-US" b="1"/>
              <a:t>状況シナリオ</a:t>
            </a:r>
            <a:r>
              <a:rPr kumimoji="1" lang="ja-JP" altLang="en-US"/>
              <a:t>のマッチングにより、</a:t>
            </a:r>
            <a:r>
              <a:rPr kumimoji="1" lang="ja-JP" altLang="en-US" b="1"/>
              <a:t>評価の高い操作シナリオ</a:t>
            </a:r>
            <a:r>
              <a:rPr kumimoji="1" lang="ja-JP" altLang="en-US"/>
              <a:t>を</a:t>
            </a:r>
            <a:r>
              <a:rPr kumimoji="1" lang="ja-JP" altLang="en-US" b="1"/>
              <a:t>再現</a:t>
            </a:r>
            <a:r>
              <a:rPr kumimoji="1" lang="ja-JP" altLang="en-US"/>
              <a:t>して</a:t>
            </a:r>
            <a:endParaRPr kumimoji="1" lang="en-US" altLang="ja-JP"/>
          </a:p>
          <a:p>
            <a:endParaRPr kumimoji="1" lang="en-US" altLang="ja-JP"/>
          </a:p>
          <a:p>
            <a:r>
              <a:rPr kumimoji="1" lang="ja-JP" altLang="en-US"/>
              <a:t>　　　いるもので </a:t>
            </a:r>
            <a:r>
              <a:rPr kumimoji="1" lang="en-US" altLang="ja-JP" b="1"/>
              <a:t>AI</a:t>
            </a:r>
            <a:r>
              <a:rPr kumimoji="1" lang="ja-JP" altLang="en-US" b="1"/>
              <a:t>は判断を行っていません。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A0EAC-54C0-4D1B-9A8D-9531CB1C1DB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8412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E8A99D3-2F2B-2F9F-37F5-3B3B8CB030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555121" y="6561198"/>
            <a:ext cx="647700" cy="365125"/>
          </a:xfrm>
        </p:spPr>
        <p:txBody>
          <a:bodyPr/>
          <a:lstStyle>
            <a:lvl1pPr>
              <a:defRPr kumimoji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ea typeface="Osaka" charset="-128"/>
              </a:defRPr>
            </a:lvl1pPr>
          </a:lstStyle>
          <a:p>
            <a:fld id="{C82DA442-602A-4D47-B9E7-55C427C6B738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5D8A23-7FC1-D03E-EC06-BBB6CB5DE0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33032" y="6532272"/>
            <a:ext cx="2342562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7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01FE7AD7-F181-0D88-E2C8-CFABBE6ECA17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683AD91B-9F37-B3D3-CF8F-7E1707993762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3064DEC8-97C0-A77A-98F8-A1CF9BC50ECB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6AC52E5-B738-52CE-D9B8-02FFBAC08CE3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1E84DD6A-A387-6094-DA38-2607A04AAFD5}"/>
              </a:ext>
            </a:extLst>
          </p:cNvPr>
          <p:cNvCxnSpPr/>
          <p:nvPr userDrawn="1"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1BD09BF8-62A8-BC5C-4959-D0D323E49E2C}"/>
              </a:ext>
            </a:extLst>
          </p:cNvPr>
          <p:cNvCxnSpPr/>
          <p:nvPr userDrawn="1"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図 6">
            <a:extLst>
              <a:ext uri="{FF2B5EF4-FFF2-40B4-BE49-F238E27FC236}">
                <a16:creationId xmlns:a16="http://schemas.microsoft.com/office/drawing/2014/main" id="{5BA6A3AA-546C-1AC8-AF49-8D9F867A23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85" b="12849"/>
          <a:stretch/>
        </p:blipFill>
        <p:spPr bwMode="auto">
          <a:xfrm>
            <a:off x="2286000" y="-781"/>
            <a:ext cx="9906000" cy="523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6F45036-63DA-4879-8B91-099F0E7E7E42}"/>
              </a:ext>
            </a:extLst>
          </p:cNvPr>
          <p:cNvSpPr/>
          <p:nvPr userDrawn="1"/>
        </p:nvSpPr>
        <p:spPr bwMode="gray">
          <a:xfrm>
            <a:off x="0" y="-781"/>
            <a:ext cx="2286000" cy="523394"/>
          </a:xfrm>
          <a:prstGeom prst="rect">
            <a:avLst/>
          </a:prstGeom>
          <a:solidFill>
            <a:srgbClr val="666666"/>
          </a:solidFill>
          <a:ln w="12700">
            <a:noFill/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791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CC812AE-F0A3-4A6F-A47C-D04C1C472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6983" y="6582067"/>
            <a:ext cx="653936" cy="317501"/>
          </a:xfrm>
        </p:spPr>
        <p:txBody>
          <a:bodyPr/>
          <a:lstStyle/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2A46868C-093D-8047-BF1C-0DAF8FDAE4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759823" y="6644082"/>
            <a:ext cx="2088913" cy="23548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063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2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89980" y="6492878"/>
            <a:ext cx="4957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F644B9E-93E5-9FE2-66B7-D0E0626C1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19569" y="6644082"/>
            <a:ext cx="2088913" cy="23548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3830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3" r:id="rId2"/>
  </p:sldLayoutIdLst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hf hdr="0" dt="0"/>
  <p:txStyles>
    <p:titleStyle>
      <a:lvl1pPr algn="l" defTabSz="914422" rtl="0" eaLnBrk="1" latinLnBrk="0" hangingPunct="1">
        <a:lnSpc>
          <a:spcPct val="90000"/>
        </a:lnSpc>
        <a:spcBef>
          <a:spcPct val="0"/>
        </a:spcBef>
        <a:buNone/>
        <a:defRPr kumimoji="1"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6" indent="-228606" algn="l" defTabSz="91442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6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7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7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8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9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69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1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1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0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2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2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3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3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7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8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hyperlink" Target="https://www.ibm.com/jp-ja/topics/artificial-intelligenc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F3D2FC65-DDE4-BD8E-642A-9E1D8667D320}"/>
              </a:ext>
            </a:extLst>
          </p:cNvPr>
          <p:cNvGrpSpPr/>
          <p:nvPr/>
        </p:nvGrpSpPr>
        <p:grpSpPr>
          <a:xfrm>
            <a:off x="855675" y="3295372"/>
            <a:ext cx="10480650" cy="1812954"/>
            <a:chOff x="876941" y="1002561"/>
            <a:chExt cx="10480650" cy="1812954"/>
          </a:xfrm>
        </p:grpSpPr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87526710-703B-81E3-F7F9-ACB70BA7C3C4}"/>
                </a:ext>
              </a:extLst>
            </p:cNvPr>
            <p:cNvSpPr/>
            <p:nvPr/>
          </p:nvSpPr>
          <p:spPr bwMode="gray">
            <a:xfrm>
              <a:off x="876941" y="1002561"/>
              <a:ext cx="10480650" cy="1776546"/>
            </a:xfrm>
            <a:prstGeom prst="rect">
              <a:avLst/>
            </a:prstGeom>
            <a:solidFill>
              <a:srgbClr val="ECECEC"/>
            </a:solidFill>
            <a:ln w="12700">
              <a:noFill/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BF4E31A-083C-40FB-933C-5513D481A6E2}"/>
                </a:ext>
              </a:extLst>
            </p:cNvPr>
            <p:cNvSpPr txBox="1"/>
            <p:nvPr/>
          </p:nvSpPr>
          <p:spPr bwMode="auto">
            <a:xfrm>
              <a:off x="1357750" y="1033123"/>
              <a:ext cx="9554020" cy="1782392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rtlCol="0" anchor="t">
              <a:noAutofit/>
            </a:bodyPr>
            <a:lstStyle/>
            <a:p>
              <a:pPr algn="l" fontAlgn="base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ja-JP" sz="2400" b="1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IBM</a:t>
              </a:r>
              <a:r>
                <a:rPr lang="ja-JP" altLang="en-US" sz="2400" b="1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 </a:t>
              </a:r>
              <a:r>
                <a:rPr lang="en-US" altLang="ja-JP" sz="2400" b="1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Web</a:t>
              </a:r>
              <a:r>
                <a:rPr lang="ja-JP" altLang="en-US" sz="2400" b="1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ページからの引用</a:t>
              </a:r>
              <a:endParaRPr lang="en-US" altLang="ja-JP" sz="2400" b="1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  <a:p>
              <a:pPr algn="l" fontAlgn="base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30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  <a:p>
              <a:pPr algn="l" fontAlgn="base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kumimoji="1" lang="ja-JP" altLang="en-US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 ❖ </a:t>
              </a:r>
              <a:r>
                <a:rPr kumimoji="1" lang="en-US" altLang="ja-JP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Web</a:t>
              </a:r>
              <a:r>
                <a:rPr kumimoji="1" lang="ja-JP" altLang="en-US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ページタイトル ：</a:t>
              </a:r>
              <a:r>
                <a:rPr lang="ja-JP" altLang="en-US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人工</a:t>
              </a:r>
              <a:r>
                <a:rPr kumimoji="1" lang="ja-JP" altLang="en-US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知能（</a:t>
              </a:r>
              <a:r>
                <a:rPr kumimoji="1" lang="en-US" altLang="ja-JP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Artificial</a:t>
              </a:r>
              <a:r>
                <a:rPr kumimoji="1" lang="ja-JP" altLang="en-US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 </a:t>
              </a:r>
              <a:r>
                <a:rPr kumimoji="1" lang="en-US" altLang="ja-JP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Intelligence</a:t>
              </a:r>
              <a:r>
                <a:rPr kumimoji="1" lang="ja-JP" altLang="en-US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：</a:t>
              </a:r>
              <a:r>
                <a:rPr kumimoji="1" lang="en-US" altLang="ja-JP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AI</a:t>
              </a:r>
              <a:r>
                <a:rPr kumimoji="1" lang="ja-JP" altLang="en-US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）とは</a:t>
              </a:r>
              <a:endParaRPr kumimoji="1" lang="en-US" altLang="ja-JP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  <a:p>
              <a:pPr algn="l" fontAlgn="base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 ❖ </a:t>
              </a:r>
              <a:r>
                <a:rPr lang="en-US" altLang="ja-JP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URL</a:t>
              </a:r>
              <a:r>
                <a:rPr lang="ja-JP" altLang="en-US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　　　　　　　 ：</a:t>
              </a:r>
              <a:r>
                <a:rPr lang="en-US" altLang="ja-JP">
                  <a:latin typeface="游ゴシック" panose="020B0400000000000000" pitchFamily="50" charset="-128"/>
                  <a:ea typeface="游ゴシック" panose="020B0400000000000000" pitchFamily="50" charset="-128"/>
                  <a:hlinkClick r:id="rId4"/>
                </a:rPr>
                <a:t>https://www.ibm.com/jp-ja/topics/artificial-intelligence</a:t>
              </a:r>
              <a:endParaRPr lang="en-US" altLang="ja-JP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  <a:p>
              <a:pPr algn="l" fontAlgn="base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 ❖ アクセス日時　　　 ：</a:t>
              </a:r>
              <a:r>
                <a:rPr lang="en-US" altLang="ja-JP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2024</a:t>
              </a:r>
              <a:r>
                <a:rPr lang="ja-JP" altLang="en-US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年</a:t>
              </a:r>
              <a:r>
                <a:rPr lang="en-US" altLang="ja-JP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09</a:t>
              </a:r>
              <a:r>
                <a:rPr lang="ja-JP" altLang="en-US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月</a:t>
              </a:r>
              <a:r>
                <a:rPr lang="en-US" altLang="ja-JP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14</a:t>
              </a:r>
              <a:r>
                <a:rPr lang="ja-JP" altLang="en-US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日</a:t>
              </a:r>
              <a:endParaRPr lang="en-US" altLang="ja-JP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  <a:p>
              <a:pPr algn="l" fontAlgn="base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 ❖ 資料タイトル　　　 ：人工知能（</a:t>
              </a:r>
              <a:r>
                <a:rPr lang="en-US" altLang="ja-JP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AI</a:t>
              </a:r>
              <a:r>
                <a:rPr lang="ja-JP" altLang="en-US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）とは</a:t>
              </a:r>
              <a:endParaRPr lang="en-US" altLang="ja-JP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</p:grp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306A118-0B07-7C74-8D64-3EB6B93D7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pPr/>
              <a:t>1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20357D6-FB90-3945-258C-EFB0262298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>
                <a:latin typeface="游ゴシック" panose="020B0400000000000000" pitchFamily="50" charset="-128"/>
                <a:ea typeface="游ゴシック" panose="020B0400000000000000" pitchFamily="50" charset="-128"/>
              </a:rPr>
              <a:t>© 2018 PLM Revolution Inc.</a:t>
            </a:r>
            <a:endParaRPr lang="ja-JP" altLang="en-US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CDC6318-0154-688E-1134-47476106A540}"/>
              </a:ext>
            </a:extLst>
          </p:cNvPr>
          <p:cNvSpPr txBox="1"/>
          <p:nvPr/>
        </p:nvSpPr>
        <p:spPr bwMode="auto">
          <a:xfrm>
            <a:off x="767636" y="49077"/>
            <a:ext cx="974147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4800" b="1">
                <a:solidFill>
                  <a:schemeClr val="accent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IBM</a:t>
            </a:r>
            <a:r>
              <a:rPr lang="en-US" altLang="ja-JP" sz="1600" b="1">
                <a:solidFill>
                  <a:schemeClr val="bg1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(International Business Machines Corporation)</a:t>
            </a:r>
            <a:r>
              <a:rPr lang="ja-JP" altLang="en-US" sz="1600" b="1">
                <a:solidFill>
                  <a:schemeClr val="bg1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様の  </a:t>
            </a:r>
            <a:r>
              <a:rPr lang="en-US" altLang="ja-JP" sz="48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AI</a:t>
            </a:r>
            <a:r>
              <a:rPr lang="ja-JP" altLang="en-US" sz="48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定義</a:t>
            </a:r>
            <a:endParaRPr lang="en-US" altLang="ja-JP" sz="4800" b="1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D7F60A4-0A9D-D45A-D702-C93D6A66B283}"/>
              </a:ext>
            </a:extLst>
          </p:cNvPr>
          <p:cNvSpPr/>
          <p:nvPr/>
        </p:nvSpPr>
        <p:spPr bwMode="gray">
          <a:xfrm>
            <a:off x="1619248" y="1021659"/>
            <a:ext cx="8665396" cy="1976068"/>
          </a:xfrm>
          <a:prstGeom prst="rect">
            <a:avLst/>
          </a:prstGeom>
          <a:solidFill>
            <a:schemeClr val="bg1"/>
          </a:solidFill>
          <a:ln w="28575">
            <a:noFill/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t"/>
          <a:lstStyle/>
          <a:p>
            <a:r>
              <a:rPr kumimoji="1"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ja-JP" altLang="en-US" sz="3200" b="1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人工知能（</a:t>
            </a:r>
            <a:r>
              <a:rPr kumimoji="1" lang="en-US" altLang="ja-JP" sz="3200" b="1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AI</a:t>
            </a:r>
            <a:r>
              <a:rPr kumimoji="1" lang="ja-JP" altLang="en-US" sz="3200" b="1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r>
              <a:rPr kumimoji="1"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は人間が知能によって遂行</a:t>
            </a:r>
            <a:endParaRPr kumimoji="1" lang="en-US" altLang="ja-JP" sz="3200" b="1" dirty="0">
              <a:solidFill>
                <a:schemeClr val="tx1">
                  <a:lumMod val="75000"/>
                  <a:lumOff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し</a:t>
            </a:r>
            <a:r>
              <a:rPr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ている問題解決や意思決定といった能力</a:t>
            </a:r>
            <a:endParaRPr lang="en-US" altLang="ja-JP" sz="3200" b="1" dirty="0">
              <a:solidFill>
                <a:schemeClr val="tx1">
                  <a:lumMod val="75000"/>
                  <a:lumOff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を</a:t>
            </a:r>
            <a:r>
              <a:rPr kumimoji="1"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コンピュータをはじめとする機械を用い</a:t>
            </a:r>
            <a:endParaRPr kumimoji="1" lang="en-US" altLang="ja-JP" sz="3200" b="1" dirty="0">
              <a:solidFill>
                <a:schemeClr val="tx1">
                  <a:lumMod val="75000"/>
                  <a:lumOff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て</a:t>
            </a:r>
            <a:r>
              <a:rPr kumimoji="1" lang="ja-JP" altLang="en-US" sz="3200" b="1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模倣</a:t>
            </a:r>
            <a:r>
              <a:rPr kumimoji="1"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および</a:t>
            </a:r>
            <a:r>
              <a:rPr kumimoji="1" lang="ja-JP" altLang="en-US" sz="3200" b="1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再現</a:t>
            </a:r>
            <a:r>
              <a:rPr kumimoji="1"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するもの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16DB355C-376F-7D64-82FA-4B8B5076D787}"/>
              </a:ext>
            </a:extLst>
          </p:cNvPr>
          <p:cNvSpPr/>
          <p:nvPr/>
        </p:nvSpPr>
        <p:spPr bwMode="gray">
          <a:xfrm>
            <a:off x="892251" y="869352"/>
            <a:ext cx="10480650" cy="2284395"/>
          </a:xfrm>
          <a:prstGeom prst="roundRect">
            <a:avLst>
              <a:gd name="adj" fmla="val 8072"/>
            </a:avLst>
          </a:prstGeom>
          <a:noFill/>
          <a:ln w="57150">
            <a:solidFill>
              <a:schemeClr val="accent2">
                <a:lumMod val="75000"/>
                <a:lumOff val="2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A72247C-5CC8-35C3-E331-91295A4E7FC9}"/>
              </a:ext>
            </a:extLst>
          </p:cNvPr>
          <p:cNvSpPr txBox="1"/>
          <p:nvPr/>
        </p:nvSpPr>
        <p:spPr bwMode="auto">
          <a:xfrm>
            <a:off x="1134851" y="5712021"/>
            <a:ext cx="9987244" cy="870046"/>
          </a:xfrm>
          <a:prstGeom prst="rect">
            <a:avLst/>
          </a:prstGeom>
          <a:noFill/>
          <a:ln w="9525">
            <a:noFill/>
          </a:ln>
        </p:spPr>
        <p:txBody>
          <a:bodyPr vert="horz" wrap="square" rtlCol="0" anchor="t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24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自己判断</a:t>
            </a:r>
            <a:r>
              <a:rPr lang="en-US" altLang="ja-JP" sz="24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AI</a:t>
            </a:r>
            <a:r>
              <a:rPr lang="ja-JP" altLang="en-US" sz="24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は判断の結果を事前に設定する</a:t>
            </a:r>
            <a:r>
              <a:rPr lang="en-US" altLang="ja-JP" sz="24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AI</a:t>
            </a:r>
            <a:r>
              <a:rPr lang="ja-JP" altLang="en-US" sz="24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ではなく、</a:t>
            </a:r>
            <a:r>
              <a:rPr lang="ja-JP" altLang="en-US" sz="2400" b="1">
                <a:solidFill>
                  <a:schemeClr val="accent4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自ら判断する</a:t>
            </a:r>
            <a:r>
              <a:rPr lang="en-US" altLang="ja-JP" sz="2400" b="1">
                <a:solidFill>
                  <a:schemeClr val="accent4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AI</a:t>
            </a:r>
          </a:p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24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であるため、上記の定義は</a:t>
            </a:r>
            <a:r>
              <a:rPr kumimoji="1" lang="ja-JP" altLang="en-US" sz="24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  </a:t>
            </a:r>
            <a:r>
              <a:rPr kumimoji="1" lang="ja-JP" altLang="en-US" sz="2900" b="1">
                <a:solidFill>
                  <a:schemeClr val="accent1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自己判断</a:t>
            </a:r>
            <a:r>
              <a:rPr kumimoji="1" lang="en-US" altLang="ja-JP" sz="2900" b="1">
                <a:solidFill>
                  <a:schemeClr val="accent1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AI® </a:t>
            </a:r>
            <a:r>
              <a:rPr kumimoji="1" lang="ja-JP" altLang="en-US" sz="2900" b="1">
                <a:solidFill>
                  <a:schemeClr val="accent1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には当てはまらない！</a:t>
            </a:r>
          </a:p>
        </p:txBody>
      </p:sp>
      <p:sp>
        <p:nvSpPr>
          <p:cNvPr id="10" name="矢印: 上下 9">
            <a:extLst>
              <a:ext uri="{FF2B5EF4-FFF2-40B4-BE49-F238E27FC236}">
                <a16:creationId xmlns:a16="http://schemas.microsoft.com/office/drawing/2014/main" id="{59A3131B-5277-39D8-47D2-0765BD38495C}"/>
              </a:ext>
            </a:extLst>
          </p:cNvPr>
          <p:cNvSpPr/>
          <p:nvPr/>
        </p:nvSpPr>
        <p:spPr bwMode="gray">
          <a:xfrm>
            <a:off x="5983286" y="5138895"/>
            <a:ext cx="298579" cy="529749"/>
          </a:xfrm>
          <a:prstGeom prst="upDownArrow">
            <a:avLst/>
          </a:prstGeom>
          <a:solidFill>
            <a:schemeClr val="tx1">
              <a:lumMod val="65000"/>
              <a:lumOff val="35000"/>
            </a:schemeClr>
          </a:solidFill>
          <a:ln w="12700">
            <a:noFill/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6660944"/>
      </p:ext>
    </p:extLst>
  </p:cSld>
  <p:clrMapOvr>
    <a:masterClrMapping/>
  </p:clrMapOvr>
  <p:transition spd="slow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25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7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375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75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375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75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uiExpand="1" build="p" animBg="1"/>
      <p:bldP spid="5" grpId="0" animBg="1"/>
      <p:bldP spid="6" grpId="0"/>
      <p:bldP spid="1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26.7|20.6|9.8|19.4|11.5|15.5|11.2|20.9"/>
</p:tagLst>
</file>

<file path=ppt/theme/theme1.xml><?xml version="1.0" encoding="utf-8"?>
<a:theme xmlns:a="http://schemas.openxmlformats.org/drawingml/2006/main" name="PLMRevolution_20230820">
  <a:themeElements>
    <a:clrScheme name="ユーザー定義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2336"/>
      </a:accent1>
      <a:accent2>
        <a:srgbClr val="300A0C"/>
      </a:accent2>
      <a:accent3>
        <a:srgbClr val="262626"/>
      </a:accent3>
      <a:accent4>
        <a:srgbClr val="584300"/>
      </a:accent4>
      <a:accent5>
        <a:srgbClr val="0F1A2F"/>
      </a:accent5>
      <a:accent6>
        <a:srgbClr val="2A421A"/>
      </a:accent6>
      <a:hlink>
        <a:srgbClr val="033669"/>
      </a:hlink>
      <a:folHlink>
        <a:srgbClr val="492738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ln w="19050">
          <a:solidFill>
            <a:schemeClr val="tx1">
              <a:lumMod val="75000"/>
              <a:lumOff val="25000"/>
            </a:schemeClr>
          </a:solidFill>
          <a:prstDash val="solid"/>
          <a:headEnd type="none" w="lg" len="lg"/>
          <a:tailEnd type="none"/>
        </a:ln>
      </a:spPr>
      <a:bodyPr rtlCol="0" anchor="ctr"/>
      <a:lstStyle>
        <a:defPPr algn="ctr">
          <a:defRPr kumimoji="1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 bwMode="gray">
        <a:ln w="15875">
          <a:solidFill>
            <a:schemeClr val="bg1">
              <a:lumMod val="50000"/>
            </a:schemeClr>
          </a:solidFill>
          <a:prstDash val="solid"/>
          <a:headEnd type="none" w="med" len="med"/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</a:ln>
      </a:spPr>
      <a:bodyPr vert="horz" wrap="square" rtlCol="0" anchor="t">
        <a:noAutofit/>
      </a:bodyPr>
      <a:lstStyle>
        <a:defPPr algn="l" fontAlgn="base">
          <a:lnSpc>
            <a:spcPct val="110000"/>
          </a:lnSpc>
          <a:spcBef>
            <a:spcPct val="0"/>
          </a:spcBef>
          <a:spcAft>
            <a:spcPct val="0"/>
          </a:spcAft>
          <a:defRPr kumimoji="1" sz="1400" b="1" smtClean="0">
            <a:latin typeface="游ゴシック" panose="020B0400000000000000" pitchFamily="50" charset="-128"/>
            <a:ea typeface="游ゴシック" panose="020B0400000000000000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LMRevolution_20230820" id="{F82CAAE0-694B-46BD-8A15-F90517141F33}" vid="{5D9F4CF9-FA58-4E2E-BAA3-A53C964B439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220589</TotalTime>
  <Words>640</Words>
  <Application>Microsoft Office PowerPoint</Application>
  <PresentationFormat>ワイド画面</PresentationFormat>
  <Paragraphs>62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 Light</vt:lpstr>
      <vt:lpstr>游ゴシック Medium</vt:lpstr>
      <vt:lpstr>Arial</vt:lpstr>
      <vt:lpstr>Calibri</vt:lpstr>
      <vt:lpstr>Calibri Light</vt:lpstr>
      <vt:lpstr>PLMRevolution_20230820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加藤幸司</dc:creator>
  <cp:lastModifiedBy>Koji Kato</cp:lastModifiedBy>
  <cp:revision>11290</cp:revision>
  <cp:lastPrinted>2025-08-11T09:12:53Z</cp:lastPrinted>
  <dcterms:created xsi:type="dcterms:W3CDTF">2014-08-31T08:28:54Z</dcterms:created>
  <dcterms:modified xsi:type="dcterms:W3CDTF">2025-10-29T04:01:03Z</dcterms:modified>
</cp:coreProperties>
</file>