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3"/>
  </p:notesMasterIdLst>
  <p:handoutMasterIdLst>
    <p:handoutMasterId r:id="rId4"/>
  </p:handoutMasterIdLst>
  <p:sldIdLst>
    <p:sldId id="2134805866" r:id="rId2"/>
  </p:sldIdLst>
  <p:sldSz cx="12192000" cy="6858000"/>
  <p:notesSz cx="10018713" cy="6888163"/>
  <p:defaultTextStyle>
    <a:defPPr>
      <a:defRPr lang="ja-JP"/>
    </a:defPPr>
    <a:lvl1pPr marL="0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vPFYb3vU9+iZq5tNoRK8SQ==" hashData="Kb6cq1ALZMur8d4z1cWisciNkc7pGkhXpqflflNo67lMd3r0SVusCgD1py9UFWC8iVZeXyhuFX/3SfFrZgI2sA=="/>
  <p:extLst>
    <p:ext uri="{521415D9-36F7-43E2-AB2F-B90AF26B5E84}">
      <p14:sectionLst xmlns:p14="http://schemas.microsoft.com/office/powerpoint/2010/main">
        <p14:section name="既定のセクション" id="{82336B34-139A-4BFC-80AA-021A1587562B}">
          <p14:sldIdLst>
            <p14:sldId id="21348058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加藤幸司" initials="加藤幸司" lastIdx="2" clrIdx="0">
    <p:extLst>
      <p:ext uri="{19B8F6BF-5375-455C-9EA6-DF929625EA0E}">
        <p15:presenceInfo xmlns:p15="http://schemas.microsoft.com/office/powerpoint/2012/main" userId="加藤幸司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C216D"/>
    <a:srgbClr val="CBA9E5"/>
    <a:srgbClr val="FFFAEB"/>
    <a:srgbClr val="25005C"/>
    <a:srgbClr val="E6EAEF"/>
    <a:srgbClr val="551215"/>
    <a:srgbClr val="E5FFFF"/>
    <a:srgbClr val="300A0C"/>
    <a:srgbClr val="481F67"/>
    <a:srgbClr val="FFE6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424" autoAdjust="0"/>
    <p:restoredTop sz="95307" autoAdjust="0"/>
  </p:normalViewPr>
  <p:slideViewPr>
    <p:cSldViewPr snapToGrid="0">
      <p:cViewPr varScale="1">
        <p:scale>
          <a:sx n="110" d="100"/>
          <a:sy n="110" d="100"/>
        </p:scale>
        <p:origin x="1068" y="102"/>
      </p:cViewPr>
      <p:guideLst>
        <p:guide orient="horz" pos="2161"/>
        <p:guide pos="3841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546" y="114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7497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7497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ECAA7688-8FB2-4D9D-AF58-86A895A0C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ヘッダー プレースホルダー 5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2"/>
          </p:nvPr>
        </p:nvSpPr>
        <p:spPr>
          <a:xfrm>
            <a:off x="2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22824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256021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1863" y="361950"/>
            <a:ext cx="5595937" cy="31480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91" tIns="48246" rIns="96491" bIns="4824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219784" y="3634794"/>
            <a:ext cx="8014970" cy="2712214"/>
          </a:xfrm>
          <a:prstGeom prst="rect">
            <a:avLst/>
          </a:prstGeom>
        </p:spPr>
        <p:txBody>
          <a:bodyPr vert="horz" lIns="96491" tIns="48246" rIns="96491" bIns="48246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3518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33981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21BA0EAC-54C0-4D1B-9A8D-9531CB1C1D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86890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93BAD-9EBF-5FA9-138B-E30AD0682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6EB3530-353A-C95F-16F2-D03CC79E19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1611AF9-D9A7-38FC-9CD2-1276A12F4E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➡　</a:t>
            </a:r>
            <a:r>
              <a:rPr kumimoji="1" lang="en-US" altLang="ja-JP" dirty="0"/>
              <a:t>Yes/No</a:t>
            </a:r>
            <a:r>
              <a:rPr kumimoji="1" lang="ja-JP" altLang="en-US" dirty="0"/>
              <a:t>　の判断を自己判断</a:t>
            </a:r>
            <a:r>
              <a:rPr kumimoji="1" lang="en-US" altLang="ja-JP" dirty="0"/>
              <a:t>AI </a:t>
            </a:r>
            <a:r>
              <a:rPr kumimoji="1" lang="ja-JP" altLang="en-US" dirty="0"/>
              <a:t>で処理し　</a:t>
            </a:r>
            <a:r>
              <a:rPr kumimoji="1" lang="ja-JP" altLang="en-US" b="1" dirty="0"/>
              <a:t>プロセスの切り替えを行う前提</a:t>
            </a:r>
            <a:r>
              <a:rPr kumimoji="1" lang="ja-JP" altLang="en-US" dirty="0"/>
              <a:t>で</a:t>
            </a:r>
            <a:endParaRPr kumimoji="1" lang="en-US" altLang="ja-JP" dirty="0"/>
          </a:p>
          <a:p>
            <a:r>
              <a:rPr kumimoji="1" lang="ja-JP" altLang="en-US" b="1" i="0" baseline="0" dirty="0"/>
              <a:t>　　　自己判断</a:t>
            </a:r>
            <a:r>
              <a:rPr kumimoji="1" lang="en-US" altLang="ja-JP" b="1" i="0" baseline="0" dirty="0"/>
              <a:t>AI</a:t>
            </a:r>
            <a:r>
              <a:rPr kumimoji="1" lang="ja-JP" altLang="en-US" b="1" i="0" baseline="0" dirty="0"/>
              <a:t>　の仕組み構成と　処理について紹介</a:t>
            </a:r>
            <a:r>
              <a:rPr kumimoji="1" lang="ja-JP" altLang="en-US" dirty="0"/>
              <a:t>します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 プロセスを切り替えるための　</a:t>
            </a:r>
            <a:r>
              <a:rPr kumimoji="1" lang="en-US" altLang="ja-JP" b="1" dirty="0"/>
              <a:t>Yes</a:t>
            </a:r>
            <a:r>
              <a:rPr kumimoji="1" lang="ja-JP" altLang="en-US" b="1" dirty="0"/>
              <a:t>／</a:t>
            </a:r>
            <a:r>
              <a:rPr kumimoji="1" lang="en-US" altLang="ja-JP" b="1" dirty="0"/>
              <a:t>No</a:t>
            </a:r>
            <a:r>
              <a:rPr kumimoji="1" lang="ja-JP" altLang="en-US" b="1" dirty="0"/>
              <a:t>　の単純な判断</a:t>
            </a:r>
            <a:r>
              <a:rPr kumimoji="1" lang="ja-JP" altLang="en-US" dirty="0"/>
              <a:t>であっても　判断に関わる</a:t>
            </a:r>
            <a:endParaRPr kumimoji="1" lang="en-US" altLang="ja-JP" dirty="0"/>
          </a:p>
          <a:p>
            <a:r>
              <a:rPr kumimoji="1" lang="ja-JP" altLang="en-US" dirty="0"/>
              <a:t>　　判断材料や判断根拠情報は</a:t>
            </a:r>
            <a:r>
              <a:rPr kumimoji="1" lang="ja-JP" altLang="en-US" b="1" dirty="0"/>
              <a:t>必ず存在</a:t>
            </a:r>
            <a:r>
              <a:rPr kumimoji="1" lang="ja-JP" altLang="en-US" dirty="0"/>
              <a:t>します。 　　</a:t>
            </a:r>
            <a:endParaRPr kumimoji="1" lang="en-US" altLang="ja-JP" dirty="0"/>
          </a:p>
          <a:p>
            <a:r>
              <a:rPr kumimoji="1" lang="ja-JP" altLang="en-US" dirty="0"/>
              <a:t>　　これらの情報を登録したのが　</a:t>
            </a:r>
            <a:r>
              <a:rPr kumimoji="1" lang="ja-JP" altLang="en-US" b="1" dirty="0"/>
              <a:t>４つの判断材料</a:t>
            </a:r>
            <a:r>
              <a:rPr kumimoji="1" lang="ja-JP" altLang="en-US" dirty="0"/>
              <a:t>と　それぞれ</a:t>
            </a:r>
            <a:r>
              <a:rPr kumimoji="1" lang="en-US" altLang="ja-JP" b="1" dirty="0"/>
              <a:t>2</a:t>
            </a:r>
            <a:r>
              <a:rPr kumimoji="1" lang="ja-JP" altLang="en-US" b="1" dirty="0"/>
              <a:t>つの判断根拠情報を</a:t>
            </a:r>
            <a:endParaRPr kumimoji="1" lang="en-US" altLang="ja-JP" b="1" dirty="0"/>
          </a:p>
          <a:p>
            <a:r>
              <a:rPr kumimoji="1" lang="ja-JP" altLang="en-US" b="1" dirty="0"/>
              <a:t>　　持つ判断結果テーブル</a:t>
            </a:r>
            <a:r>
              <a:rPr kumimoji="1" lang="ja-JP" altLang="en-US" dirty="0"/>
              <a:t>の　サンプルです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 もう一つ　</a:t>
            </a:r>
            <a:r>
              <a:rPr kumimoji="1" lang="ja-JP" altLang="en-US" b="1" dirty="0"/>
              <a:t>判断の根拠となる情報のテーブル登録</a:t>
            </a:r>
            <a:r>
              <a:rPr kumimoji="1" lang="ja-JP" altLang="en-US" dirty="0"/>
              <a:t>を行います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 そして　判断漏れが無いよう　</a:t>
            </a:r>
            <a:r>
              <a:rPr kumimoji="1" lang="ja-JP" altLang="en-US" b="1" dirty="0"/>
              <a:t>必要な全ての組み合わせデータを生成</a:t>
            </a:r>
            <a:r>
              <a:rPr kumimoji="1" lang="ja-JP" altLang="en-US" dirty="0"/>
              <a:t>します。</a:t>
            </a:r>
            <a:endParaRPr kumimoji="1" lang="en-US" altLang="ja-JP" dirty="0"/>
          </a:p>
          <a:p>
            <a:r>
              <a:rPr kumimoji="1" lang="ja-JP" altLang="en-US" dirty="0"/>
              <a:t>　　この例では　２⁴＝</a:t>
            </a:r>
            <a:r>
              <a:rPr kumimoji="1" lang="en-US" altLang="ja-JP" b="1" dirty="0"/>
              <a:t>16</a:t>
            </a:r>
            <a:r>
              <a:rPr kumimoji="1" lang="ja-JP" altLang="en-US" b="1" dirty="0"/>
              <a:t>通りの組み合わせ</a:t>
            </a:r>
            <a:r>
              <a:rPr kumimoji="1" lang="ja-JP" altLang="en-US" dirty="0"/>
              <a:t>になります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 続けて　設定した重要度を　</a:t>
            </a:r>
            <a:r>
              <a:rPr kumimoji="1" lang="ja-JP" altLang="en-US" b="1" dirty="0"/>
              <a:t>全体として比較するための処理</a:t>
            </a:r>
            <a:r>
              <a:rPr kumimoji="1" lang="ja-JP" altLang="en-US" dirty="0"/>
              <a:t>を行い、判断根拠</a:t>
            </a:r>
            <a:endParaRPr kumimoji="1" lang="en-US" altLang="ja-JP" dirty="0"/>
          </a:p>
          <a:p>
            <a:r>
              <a:rPr kumimoji="1" lang="ja-JP" altLang="en-US" dirty="0"/>
              <a:t>　　情報の組み合わせ　</a:t>
            </a:r>
            <a:r>
              <a:rPr kumimoji="1" lang="ja-JP" altLang="en-US" b="1" dirty="0"/>
              <a:t>全体の重要度評価</a:t>
            </a:r>
            <a:r>
              <a:rPr kumimoji="1" lang="ja-JP" altLang="en-US" dirty="0"/>
              <a:t>を行います</a:t>
            </a:r>
            <a:endParaRPr kumimoji="1" lang="en-US" altLang="ja-JP" dirty="0"/>
          </a:p>
          <a:p>
            <a:r>
              <a:rPr kumimoji="1" lang="ja-JP" altLang="en-US" dirty="0"/>
              <a:t>　　この時点で　全ての組み合わせについて　</a:t>
            </a:r>
            <a:r>
              <a:rPr kumimoji="1" lang="ja-JP" altLang="en-US" b="1" dirty="0"/>
              <a:t>総合的な判断に関する重み付けの設定</a:t>
            </a:r>
            <a:endParaRPr kumimoji="1" lang="en-US" altLang="ja-JP" b="1" dirty="0"/>
          </a:p>
          <a:p>
            <a:r>
              <a:rPr kumimoji="1" lang="ja-JP" altLang="en-US" b="1" dirty="0"/>
              <a:t>　　を持った　考え方データが生成</a:t>
            </a:r>
            <a:r>
              <a:rPr kumimoji="1" lang="ja-JP" altLang="en-US" dirty="0"/>
              <a:t>されます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● 次に、処理に必要な</a:t>
            </a:r>
            <a:r>
              <a:rPr kumimoji="1" lang="ja-JP" altLang="en-US" b="1" dirty="0"/>
              <a:t>重要度の昇順、降順などを指定</a:t>
            </a:r>
            <a:r>
              <a:rPr kumimoji="1" lang="ja-JP" altLang="en-US" dirty="0"/>
              <a:t>して</a:t>
            </a:r>
            <a:endParaRPr kumimoji="1" lang="en-US" altLang="ja-JP" dirty="0"/>
          </a:p>
          <a:p>
            <a:r>
              <a:rPr kumimoji="1" lang="ja-JP" altLang="en-US" dirty="0"/>
              <a:t>● 判断結果テーブルを</a:t>
            </a:r>
            <a:r>
              <a:rPr kumimoji="1" lang="ja-JP" altLang="en-US" b="1" dirty="0"/>
              <a:t>参照</a:t>
            </a:r>
            <a:r>
              <a:rPr kumimoji="1" lang="ja-JP" altLang="en-US" dirty="0"/>
              <a:t>し</a:t>
            </a:r>
            <a:endParaRPr kumimoji="1" lang="en-US" altLang="ja-JP" dirty="0"/>
          </a:p>
          <a:p>
            <a:r>
              <a:rPr kumimoji="1" lang="ja-JP" altLang="en-US" dirty="0"/>
              <a:t>● 要求に沿った　</a:t>
            </a:r>
            <a:r>
              <a:rPr kumimoji="1" lang="ja-JP" altLang="en-US" b="1" dirty="0"/>
              <a:t>判断結果を出力</a:t>
            </a:r>
            <a:r>
              <a:rPr kumimoji="1" lang="ja-JP" altLang="en-US" dirty="0"/>
              <a:t>します</a:t>
            </a:r>
            <a:endParaRPr kumimoji="1" lang="en-US" altLang="ja-JP" dirty="0"/>
          </a:p>
          <a:p>
            <a:r>
              <a:rPr kumimoji="1" lang="en-US" altLang="ja-JP" dirty="0"/>
              <a:t>-----</a:t>
            </a:r>
          </a:p>
          <a:p>
            <a:r>
              <a:rPr kumimoji="1" lang="ja-JP" altLang="en-US" dirty="0"/>
              <a:t>● データのソートと、判断結果テーブルの参照は一般的な処理ですので、</a:t>
            </a:r>
            <a:endParaRPr kumimoji="1" lang="en-US" altLang="ja-JP" dirty="0"/>
          </a:p>
          <a:p>
            <a:r>
              <a:rPr kumimoji="1" lang="ja-JP" altLang="en-US" dirty="0"/>
              <a:t>    総合的な判断に</a:t>
            </a:r>
            <a:r>
              <a:rPr kumimoji="1" lang="ja-JP" altLang="en-US" b="1" dirty="0"/>
              <a:t>深く関わる</a:t>
            </a:r>
            <a:r>
              <a:rPr kumimoji="1" lang="ja-JP" altLang="en-US" dirty="0"/>
              <a:t>のは　</a:t>
            </a:r>
            <a:r>
              <a:rPr kumimoji="1" lang="ja-JP" altLang="en-US" b="1" dirty="0"/>
              <a:t>緑枠の２テーブル</a:t>
            </a:r>
            <a:r>
              <a:rPr kumimoji="1" lang="ja-JP" altLang="en-US" dirty="0"/>
              <a:t>と　</a:t>
            </a:r>
            <a:r>
              <a:rPr kumimoji="1" lang="ja-JP" altLang="en-US" b="1" dirty="0"/>
              <a:t>赤枠の２処理と</a:t>
            </a:r>
            <a:endParaRPr kumimoji="1" lang="en-US" altLang="ja-JP" b="1" dirty="0"/>
          </a:p>
          <a:p>
            <a:r>
              <a:rPr kumimoji="1" lang="ja-JP" altLang="en-US" b="1" dirty="0"/>
              <a:t>　　言うことになります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b="1" dirty="0"/>
              <a:t>AI</a:t>
            </a:r>
            <a:r>
              <a:rPr kumimoji="1" lang="ja-JP" altLang="en-US" b="1" dirty="0"/>
              <a:t>らしい高度な処理</a:t>
            </a:r>
            <a:r>
              <a:rPr kumimoji="1" lang="ja-JP" altLang="en-US" dirty="0"/>
              <a:t>は行っておりませんが　</a:t>
            </a:r>
            <a:r>
              <a:rPr kumimoji="1" lang="ja-JP" altLang="en-US" b="1" dirty="0"/>
              <a:t>複数の判断材料を基に</a:t>
            </a:r>
            <a:r>
              <a:rPr kumimoji="1" lang="ja-JP" altLang="en-US" dirty="0"/>
              <a:t>した　</a:t>
            </a:r>
            <a:r>
              <a:rPr kumimoji="1" lang="ja-JP" altLang="en-US" b="1" dirty="0"/>
              <a:t>総合的 </a:t>
            </a:r>
            <a:r>
              <a:rPr kumimoji="1" lang="ja-JP" altLang="en-US" b="0" dirty="0"/>
              <a:t>な</a:t>
            </a:r>
            <a:endParaRPr kumimoji="1" lang="en-US" altLang="ja-JP" b="0" dirty="0"/>
          </a:p>
          <a:p>
            <a:r>
              <a:rPr kumimoji="1" lang="ja-JP" altLang="en-US" b="1" dirty="0"/>
              <a:t> 自律判断</a:t>
            </a:r>
            <a:r>
              <a:rPr kumimoji="1" lang="ja-JP" altLang="en-US" dirty="0"/>
              <a:t>を　</a:t>
            </a:r>
            <a:r>
              <a:rPr kumimoji="1" lang="ja-JP" altLang="en-US" b="1" dirty="0"/>
              <a:t>リアルタイムに実行できる  </a:t>
            </a:r>
            <a:r>
              <a:rPr kumimoji="1" lang="ja-JP" altLang="en-US" dirty="0"/>
              <a:t>ことが</a:t>
            </a:r>
            <a:r>
              <a:rPr kumimoji="1" lang="ja-JP" altLang="en-US" b="1" i="0" baseline="0" dirty="0"/>
              <a:t>重要であると考えています</a:t>
            </a:r>
            <a:endParaRPr kumimoji="1" lang="en-US" altLang="ja-JP" b="1" i="0" baseline="0" dirty="0"/>
          </a:p>
          <a:p>
            <a:endParaRPr kumimoji="1" lang="en-US" altLang="ja-JP" b="1" dirty="0"/>
          </a:p>
          <a:p>
            <a:r>
              <a:rPr kumimoji="1" lang="ja-JP" altLang="en-US" b="1" dirty="0"/>
              <a:t>● 次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A1B5AD-9CEA-FEF8-73E6-059812AFB16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43696E-DA12-570D-F7D5-A5F8C62E8C9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B1BC56-9000-CDFC-6D4A-0C06C1C554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A0EAC-54C0-4D1B-9A8D-9531CB1C1DB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3576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E8A99D3-2F2B-2F9F-37F5-3B3B8CB030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55121" y="6561198"/>
            <a:ext cx="647700" cy="365125"/>
          </a:xfrm>
        </p:spPr>
        <p:txBody>
          <a:bodyPr/>
          <a:lstStyle>
            <a:lvl1pPr>
              <a:defRPr kumimoji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ea typeface="Osaka" charset="-128"/>
              </a:defRPr>
            </a:lvl1pPr>
          </a:lstStyle>
          <a:p>
            <a:fld id="{C82DA442-602A-4D47-B9E7-55C427C6B738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5D8A23-7FC1-D03E-EC06-BBB6CB5DE0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33032" y="6532272"/>
            <a:ext cx="2342562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7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01FE7AD7-F181-0D88-E2C8-CFABBE6ECA17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683AD91B-9F37-B3D3-CF8F-7E1707993762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3064DEC8-97C0-A77A-98F8-A1CF9BC50ECB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6AC52E5-B738-52CE-D9B8-02FFBAC08CE3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E84DD6A-A387-6094-DA38-2607A04AAFD5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1BD09BF8-62A8-BC5C-4959-D0D323E49E2C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図 6">
            <a:extLst>
              <a:ext uri="{FF2B5EF4-FFF2-40B4-BE49-F238E27FC236}">
                <a16:creationId xmlns:a16="http://schemas.microsoft.com/office/drawing/2014/main" id="{5BA6A3AA-546C-1AC8-AF49-8D9F867A23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85" b="12849"/>
          <a:stretch/>
        </p:blipFill>
        <p:spPr bwMode="auto">
          <a:xfrm>
            <a:off x="2286000" y="-781"/>
            <a:ext cx="9906000" cy="523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6F45036-63DA-4879-8B91-099F0E7E7E42}"/>
              </a:ext>
            </a:extLst>
          </p:cNvPr>
          <p:cNvSpPr/>
          <p:nvPr userDrawn="1"/>
        </p:nvSpPr>
        <p:spPr bwMode="gray">
          <a:xfrm>
            <a:off x="0" y="-781"/>
            <a:ext cx="2286000" cy="523394"/>
          </a:xfrm>
          <a:prstGeom prst="rect">
            <a:avLst/>
          </a:prstGeom>
          <a:solidFill>
            <a:srgbClr val="666666"/>
          </a:solidFill>
          <a:ln w="12700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791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CC812AE-F0A3-4A6F-A47C-D04C1C472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6983" y="6582067"/>
            <a:ext cx="653936" cy="317501"/>
          </a:xfrm>
        </p:spPr>
        <p:txBody>
          <a:bodyPr/>
          <a:lstStyle/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2A46868C-093D-8047-BF1C-0DAF8FDAE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59823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063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2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89980" y="6492878"/>
            <a:ext cx="4957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F644B9E-93E5-9FE2-66B7-D0E0626C1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19569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3830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3" r:id="rId2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hf hdr="0" dt="0"/>
  <p:txStyles>
    <p:titleStyle>
      <a:lvl1pPr algn="l" defTabSz="914422" rtl="0" eaLnBrk="1" latinLnBrk="0" hangingPunct="1">
        <a:lnSpc>
          <a:spcPct val="90000"/>
        </a:lnSpc>
        <a:spcBef>
          <a:spcPct val="0"/>
        </a:spcBef>
        <a:buNone/>
        <a:defRPr kumimoji="1"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6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8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6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7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8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hyperlink" Target="https://pixabay.com/en/yes-no-button-orange-green-icon-1713011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6EC19-E68D-9533-E3D2-27AEA609D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テキスト ボックス 231">
            <a:extLst>
              <a:ext uri="{FF2B5EF4-FFF2-40B4-BE49-F238E27FC236}">
                <a16:creationId xmlns:a16="http://schemas.microsoft.com/office/drawing/2014/main" id="{A27F2BBA-4BD8-8FE8-070E-1FB54DD727DE}"/>
              </a:ext>
            </a:extLst>
          </p:cNvPr>
          <p:cNvSpPr txBox="1"/>
          <p:nvPr/>
        </p:nvSpPr>
        <p:spPr bwMode="auto">
          <a:xfrm>
            <a:off x="424747" y="67196"/>
            <a:ext cx="781166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b="1" dirty="0">
                <a:solidFill>
                  <a:schemeClr val="accent4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Yes/No</a:t>
            </a:r>
            <a:r>
              <a:rPr lang="ja-JP" altLang="en-US" sz="2400" b="1" dirty="0">
                <a:solidFill>
                  <a:schemeClr val="accent4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の判断処理　</a:t>
            </a:r>
            <a:r>
              <a:rPr lang="en-US" altLang="ja-JP" sz="1600" dirty="0">
                <a:solidFill>
                  <a:schemeClr val="accent1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dirty="0">
                <a:solidFill>
                  <a:schemeClr val="accent1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判断材料＝４ 判断根拠情報＝</a:t>
            </a:r>
            <a:r>
              <a:rPr lang="en-US" altLang="ja-JP" sz="1600" dirty="0">
                <a:solidFill>
                  <a:schemeClr val="accent1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600" dirty="0">
                <a:solidFill>
                  <a:schemeClr val="accent1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の例</a:t>
            </a:r>
            <a:endParaRPr lang="en-US" altLang="ja-JP" sz="1600" dirty="0">
              <a:solidFill>
                <a:schemeClr val="accent1">
                  <a:lumMod val="25000"/>
                  <a:lumOff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B376072-AAF4-1250-EF59-09DBD16085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652681" y="6556939"/>
            <a:ext cx="526256" cy="365125"/>
          </a:xfrm>
        </p:spPr>
        <p:txBody>
          <a:bodyPr/>
          <a:lstStyle>
            <a:lvl1pPr>
              <a:defRPr kumimoji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ea typeface="Osaka" charset="-128"/>
              </a:defRPr>
            </a:lvl1pPr>
          </a:lstStyle>
          <a:p>
            <a:fld id="{C82DA442-602A-4D47-B9E7-55C427C6B738}" type="slidenum">
              <a:rPr lang="ja-JP" altLang="en-US" smtClean="0"/>
              <a:pPr/>
              <a:t>1</a:t>
            </a:fld>
            <a:endParaRPr lang="ja-JP" altLang="en-US"/>
          </a:p>
        </p:txBody>
      </p:sp>
      <p:grpSp>
        <p:nvGrpSpPr>
          <p:cNvPr id="150" name="グループ化 149">
            <a:extLst>
              <a:ext uri="{FF2B5EF4-FFF2-40B4-BE49-F238E27FC236}">
                <a16:creationId xmlns:a16="http://schemas.microsoft.com/office/drawing/2014/main" id="{8FD5BE69-4F61-A76D-4C08-09D25455908F}"/>
              </a:ext>
            </a:extLst>
          </p:cNvPr>
          <p:cNvGrpSpPr/>
          <p:nvPr/>
        </p:nvGrpSpPr>
        <p:grpSpPr>
          <a:xfrm>
            <a:off x="1464274" y="814849"/>
            <a:ext cx="9258372" cy="5910012"/>
            <a:chOff x="1464274" y="814849"/>
            <a:chExt cx="9258372" cy="5910012"/>
          </a:xfrm>
        </p:grpSpPr>
        <p:grpSp>
          <p:nvGrpSpPr>
            <p:cNvPr id="254" name="グループ化 253">
              <a:extLst>
                <a:ext uri="{FF2B5EF4-FFF2-40B4-BE49-F238E27FC236}">
                  <a16:creationId xmlns:a16="http://schemas.microsoft.com/office/drawing/2014/main" id="{E0AF4B44-7194-E359-14F0-C490D41588AB}"/>
                </a:ext>
              </a:extLst>
            </p:cNvPr>
            <p:cNvGrpSpPr/>
            <p:nvPr/>
          </p:nvGrpSpPr>
          <p:grpSpPr>
            <a:xfrm>
              <a:off x="1465758" y="1303108"/>
              <a:ext cx="1058260" cy="638866"/>
              <a:chOff x="195753" y="1303108"/>
              <a:chExt cx="1058260" cy="638866"/>
            </a:xfrm>
          </p:grpSpPr>
          <p:sp>
            <p:nvSpPr>
              <p:cNvPr id="337" name="円柱 336">
                <a:extLst>
                  <a:ext uri="{FF2B5EF4-FFF2-40B4-BE49-F238E27FC236}">
                    <a16:creationId xmlns:a16="http://schemas.microsoft.com/office/drawing/2014/main" id="{CFCCEF89-601D-7A78-3167-C0D91F13F3E2}"/>
                  </a:ext>
                </a:extLst>
              </p:cNvPr>
              <p:cNvSpPr/>
              <p:nvPr/>
            </p:nvSpPr>
            <p:spPr bwMode="gray">
              <a:xfrm>
                <a:off x="195753" y="1303108"/>
                <a:ext cx="870852" cy="638866"/>
              </a:xfrm>
              <a:prstGeom prst="can">
                <a:avLst>
                  <a:gd name="adj" fmla="val 17447"/>
                </a:avLst>
              </a:prstGeom>
              <a:solidFill>
                <a:schemeClr val="tx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200" b="1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結果</a:t>
                </a:r>
                <a:endParaRPr lang="en-US" altLang="ja-JP" sz="1200" b="1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  <a:p>
                <a:pPr algn="ctr"/>
                <a:r>
                  <a:rPr lang="ja-JP" altLang="en-US" sz="1200" b="1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出力</a:t>
                </a:r>
                <a:endParaRPr lang="en-US" altLang="ja-JP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cxnSp>
            <p:nvCxnSpPr>
              <p:cNvPr id="340" name="直線コネクタ 339">
                <a:extLst>
                  <a:ext uri="{FF2B5EF4-FFF2-40B4-BE49-F238E27FC236}">
                    <a16:creationId xmlns:a16="http://schemas.microsoft.com/office/drawing/2014/main" id="{FFA2EB87-7EC1-171E-0B22-B634CCE37EB4}"/>
                  </a:ext>
                </a:extLst>
              </p:cNvPr>
              <p:cNvCxnSpPr>
                <a:cxnSpLocks/>
                <a:stCxn id="337" idx="4"/>
                <a:endCxn id="225" idx="1"/>
              </p:cNvCxnSpPr>
              <p:nvPr/>
            </p:nvCxnSpPr>
            <p:spPr bwMode="gray">
              <a:xfrm>
                <a:off x="1066605" y="1622541"/>
                <a:ext cx="187408" cy="0"/>
              </a:xfrm>
              <a:prstGeom prst="line">
                <a:avLst/>
              </a:prstGeom>
              <a:ln w="53975">
                <a:solidFill>
                  <a:schemeClr val="tx1"/>
                </a:solidFill>
                <a:prstDash val="solid"/>
                <a:headEnd type="triangle" w="med" len="sm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6" name="グループ化 145">
              <a:extLst>
                <a:ext uri="{FF2B5EF4-FFF2-40B4-BE49-F238E27FC236}">
                  <a16:creationId xmlns:a16="http://schemas.microsoft.com/office/drawing/2014/main" id="{EF9E0749-19F2-F3D5-9296-77F87498C1ED}"/>
                </a:ext>
              </a:extLst>
            </p:cNvPr>
            <p:cNvGrpSpPr/>
            <p:nvPr/>
          </p:nvGrpSpPr>
          <p:grpSpPr>
            <a:xfrm>
              <a:off x="2524018" y="945083"/>
              <a:ext cx="2637503" cy="1638936"/>
              <a:chOff x="2524018" y="945083"/>
              <a:chExt cx="2637503" cy="1638936"/>
            </a:xfrm>
          </p:grpSpPr>
          <p:cxnSp>
            <p:nvCxnSpPr>
              <p:cNvPr id="239" name="直線コネクタ 238">
                <a:extLst>
                  <a:ext uri="{FF2B5EF4-FFF2-40B4-BE49-F238E27FC236}">
                    <a16:creationId xmlns:a16="http://schemas.microsoft.com/office/drawing/2014/main" id="{63333A60-1743-7920-E41B-7FB87476C48C}"/>
                  </a:ext>
                </a:extLst>
              </p:cNvPr>
              <p:cNvCxnSpPr>
                <a:cxnSpLocks/>
              </p:cNvCxnSpPr>
              <p:nvPr/>
            </p:nvCxnSpPr>
            <p:spPr bwMode="gray">
              <a:xfrm>
                <a:off x="4519746" y="1619989"/>
                <a:ext cx="641775" cy="0"/>
              </a:xfrm>
              <a:prstGeom prst="line">
                <a:avLst/>
              </a:prstGeom>
              <a:ln w="53975">
                <a:solidFill>
                  <a:schemeClr val="accent4">
                    <a:lumMod val="75000"/>
                    <a:lumOff val="25000"/>
                  </a:schemeClr>
                </a:solidFill>
                <a:prstDash val="sysDot"/>
                <a:headEnd type="none" w="med" len="me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矢印: 左 17">
                <a:extLst>
                  <a:ext uri="{FF2B5EF4-FFF2-40B4-BE49-F238E27FC236}">
                    <a16:creationId xmlns:a16="http://schemas.microsoft.com/office/drawing/2014/main" id="{18D823C1-A0B8-18D5-CC3F-61987980F93D}"/>
                  </a:ext>
                </a:extLst>
              </p:cNvPr>
              <p:cNvSpPr/>
              <p:nvPr/>
            </p:nvSpPr>
            <p:spPr bwMode="gray">
              <a:xfrm rot="5400000">
                <a:off x="3005764" y="2011235"/>
                <a:ext cx="197399" cy="948169"/>
              </a:xfrm>
              <a:prstGeom prst="leftArrow">
                <a:avLst/>
              </a:prstGeom>
              <a:gradFill>
                <a:gsLst>
                  <a:gs pos="36000">
                    <a:srgbClr val="787878"/>
                  </a:gs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0" scaled="0"/>
              </a:gradFill>
              <a:ln w="12700">
                <a:noFill/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t"/>
              <a:lstStyle/>
              <a:p>
                <a:pPr algn="l"/>
                <a:endParaRPr lang="ja-JP" altLang="en-US" sz="1000" dirty="0">
                  <a:solidFill>
                    <a:schemeClr val="bg1">
                      <a:lumMod val="50000"/>
                    </a:schemeClr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225" name="フローチャート: 処理 224">
                <a:extLst>
                  <a:ext uri="{FF2B5EF4-FFF2-40B4-BE49-F238E27FC236}">
                    <a16:creationId xmlns:a16="http://schemas.microsoft.com/office/drawing/2014/main" id="{F57E65EE-48BA-B869-5FCC-F34AD5936680}"/>
                  </a:ext>
                </a:extLst>
              </p:cNvPr>
              <p:cNvSpPr/>
              <p:nvPr/>
            </p:nvSpPr>
            <p:spPr bwMode="gray">
              <a:xfrm>
                <a:off x="2524018" y="945083"/>
                <a:ext cx="2219659" cy="1354917"/>
              </a:xfrm>
              <a:prstGeom prst="flowChartProcess">
                <a:avLst/>
              </a:prstGeom>
              <a:solidFill>
                <a:schemeClr val="bg1">
                  <a:lumMod val="85000"/>
                </a:schemeClr>
              </a:solidFill>
              <a:ln w="12700">
                <a:noFill/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t"/>
              <a:lstStyle/>
              <a:p>
                <a:pPr algn="l"/>
                <a:endParaRPr lang="ja-JP" altLang="en-US" sz="1000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235" name="テキスト ボックス 234">
                <a:extLst>
                  <a:ext uri="{FF2B5EF4-FFF2-40B4-BE49-F238E27FC236}">
                    <a16:creationId xmlns:a16="http://schemas.microsoft.com/office/drawing/2014/main" id="{9EEA1EC0-23A6-138E-831C-E13D2BD09DE9}"/>
                  </a:ext>
                </a:extLst>
              </p:cNvPr>
              <p:cNvSpPr txBox="1"/>
              <p:nvPr/>
            </p:nvSpPr>
            <p:spPr bwMode="gray">
              <a:xfrm>
                <a:off x="2578701" y="1228910"/>
                <a:ext cx="2142873" cy="8931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rtlCol="0" anchor="ctr">
                <a:spAutoFit/>
              </a:bodyPr>
              <a:lstStyle/>
              <a:p>
                <a:pPr fontAlgn="base">
                  <a:lnSpc>
                    <a:spcPct val="12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並べ替えられた判断根拠情報の組み合わせを基に、判断結果テーブルを参照し判断結果情報を出力する</a:t>
                </a:r>
                <a:endParaRPr lang="en-US" altLang="ja-JP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12" name="テキスト ボックス 11">
                <a:extLst>
                  <a:ext uri="{FF2B5EF4-FFF2-40B4-BE49-F238E27FC236}">
                    <a16:creationId xmlns:a16="http://schemas.microsoft.com/office/drawing/2014/main" id="{37DB76E5-5B6E-AD6C-3EBB-8036A174B44D}"/>
                  </a:ext>
                </a:extLst>
              </p:cNvPr>
              <p:cNvSpPr txBox="1"/>
              <p:nvPr/>
            </p:nvSpPr>
            <p:spPr bwMode="gray">
              <a:xfrm>
                <a:off x="3187926" y="972614"/>
                <a:ext cx="787395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rtlCol="0" anchor="ctr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sz="1200" b="1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参照処理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</p:grpSp>
        <p:grpSp>
          <p:nvGrpSpPr>
            <p:cNvPr id="144" name="グループ化 143">
              <a:extLst>
                <a:ext uri="{FF2B5EF4-FFF2-40B4-BE49-F238E27FC236}">
                  <a16:creationId xmlns:a16="http://schemas.microsoft.com/office/drawing/2014/main" id="{E5840EA5-CBFE-3BD4-EDA8-6999A062E6A8}"/>
                </a:ext>
              </a:extLst>
            </p:cNvPr>
            <p:cNvGrpSpPr/>
            <p:nvPr/>
          </p:nvGrpSpPr>
          <p:grpSpPr>
            <a:xfrm>
              <a:off x="5000420" y="814849"/>
              <a:ext cx="5702522" cy="2399985"/>
              <a:chOff x="5000420" y="814849"/>
              <a:chExt cx="5702522" cy="2399985"/>
            </a:xfrm>
          </p:grpSpPr>
          <p:sp>
            <p:nvSpPr>
              <p:cNvPr id="148" name="円柱 147">
                <a:extLst>
                  <a:ext uri="{FF2B5EF4-FFF2-40B4-BE49-F238E27FC236}">
                    <a16:creationId xmlns:a16="http://schemas.microsoft.com/office/drawing/2014/main" id="{FF4710B7-A4B2-6816-EEC3-01726C431B06}"/>
                  </a:ext>
                </a:extLst>
              </p:cNvPr>
              <p:cNvSpPr/>
              <p:nvPr/>
            </p:nvSpPr>
            <p:spPr bwMode="gray">
              <a:xfrm>
                <a:off x="5000420" y="831253"/>
                <a:ext cx="5702522" cy="2383581"/>
              </a:xfrm>
              <a:prstGeom prst="can">
                <a:avLst>
                  <a:gd name="adj" fmla="val 9274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t"/>
              <a:lstStyle/>
              <a:p>
                <a:pPr algn="l"/>
                <a:endParaRPr lang="ja-JP" altLang="en-US" sz="1000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cxnSp>
            <p:nvCxnSpPr>
              <p:cNvPr id="40" name="直線コネクタ 39">
                <a:extLst>
                  <a:ext uri="{FF2B5EF4-FFF2-40B4-BE49-F238E27FC236}">
                    <a16:creationId xmlns:a16="http://schemas.microsoft.com/office/drawing/2014/main" id="{3BC091DD-3543-6844-16AF-3FDD61D98729}"/>
                  </a:ext>
                </a:extLst>
              </p:cNvPr>
              <p:cNvCxnSpPr>
                <a:cxnSpLocks/>
                <a:stCxn id="7" idx="3"/>
                <a:endCxn id="17" idx="1"/>
              </p:cNvCxnSpPr>
              <p:nvPr/>
            </p:nvCxnSpPr>
            <p:spPr bwMode="gray">
              <a:xfrm flipV="1">
                <a:off x="5698684" y="1457329"/>
                <a:ext cx="3735019" cy="6662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  <a:headEnd type="none" w="med" len="me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直線コネクタ 41">
                <a:extLst>
                  <a:ext uri="{FF2B5EF4-FFF2-40B4-BE49-F238E27FC236}">
                    <a16:creationId xmlns:a16="http://schemas.microsoft.com/office/drawing/2014/main" id="{5CCE9853-2AA7-2F62-AC1C-4E77A93875E0}"/>
                  </a:ext>
                </a:extLst>
              </p:cNvPr>
              <p:cNvCxnSpPr>
                <a:cxnSpLocks/>
                <a:stCxn id="35" idx="3"/>
                <a:endCxn id="43" idx="1"/>
              </p:cNvCxnSpPr>
              <p:nvPr/>
            </p:nvCxnSpPr>
            <p:spPr bwMode="gray">
              <a:xfrm flipV="1">
                <a:off x="5698684" y="1748532"/>
                <a:ext cx="3735019" cy="6662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  <a:headEnd type="none" w="med" len="me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コネクタ 43">
                <a:extLst>
                  <a:ext uri="{FF2B5EF4-FFF2-40B4-BE49-F238E27FC236}">
                    <a16:creationId xmlns:a16="http://schemas.microsoft.com/office/drawing/2014/main" id="{62B1ADAA-14AF-69BC-765C-3F6CD2684B02}"/>
                  </a:ext>
                </a:extLst>
              </p:cNvPr>
              <p:cNvCxnSpPr>
                <a:cxnSpLocks/>
                <a:stCxn id="45" idx="3"/>
                <a:endCxn id="53" idx="1"/>
              </p:cNvCxnSpPr>
              <p:nvPr/>
            </p:nvCxnSpPr>
            <p:spPr bwMode="gray">
              <a:xfrm flipV="1">
                <a:off x="5698684" y="2039735"/>
                <a:ext cx="3735019" cy="6662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  <a:headEnd type="none" w="med" len="me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コネクタ 45">
                <a:extLst>
                  <a:ext uri="{FF2B5EF4-FFF2-40B4-BE49-F238E27FC236}">
                    <a16:creationId xmlns:a16="http://schemas.microsoft.com/office/drawing/2014/main" id="{2E552381-457B-CA1E-BBCB-C9CE922096F9}"/>
                  </a:ext>
                </a:extLst>
              </p:cNvPr>
              <p:cNvCxnSpPr>
                <a:cxnSpLocks/>
                <a:stCxn id="55" idx="3"/>
                <a:endCxn id="63" idx="1"/>
              </p:cNvCxnSpPr>
              <p:nvPr/>
            </p:nvCxnSpPr>
            <p:spPr bwMode="gray">
              <a:xfrm flipV="1">
                <a:off x="5698684" y="2330938"/>
                <a:ext cx="3735019" cy="6662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  <a:headEnd type="none" w="med" len="me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線コネクタ 47">
                <a:extLst>
                  <a:ext uri="{FF2B5EF4-FFF2-40B4-BE49-F238E27FC236}">
                    <a16:creationId xmlns:a16="http://schemas.microsoft.com/office/drawing/2014/main" id="{5900F9D2-F068-4B73-EA53-1ECDB8BCE6B4}"/>
                  </a:ext>
                </a:extLst>
              </p:cNvPr>
              <p:cNvCxnSpPr>
                <a:cxnSpLocks/>
                <a:stCxn id="75" idx="3"/>
                <a:endCxn id="83" idx="1"/>
              </p:cNvCxnSpPr>
              <p:nvPr/>
            </p:nvCxnSpPr>
            <p:spPr bwMode="gray">
              <a:xfrm flipV="1">
                <a:off x="5698684" y="2913344"/>
                <a:ext cx="3735019" cy="6662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  <a:headEnd type="none" w="med" len="me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直線コネクタ 49">
                <a:extLst>
                  <a:ext uri="{FF2B5EF4-FFF2-40B4-BE49-F238E27FC236}">
                    <a16:creationId xmlns:a16="http://schemas.microsoft.com/office/drawing/2014/main" id="{D2A8FB8A-F302-BC90-E02D-29F67C71E1A7}"/>
                  </a:ext>
                </a:extLst>
              </p:cNvPr>
              <p:cNvCxnSpPr>
                <a:cxnSpLocks/>
                <a:stCxn id="65" idx="3"/>
                <a:endCxn id="73" idx="1"/>
              </p:cNvCxnSpPr>
              <p:nvPr/>
            </p:nvCxnSpPr>
            <p:spPr bwMode="gray">
              <a:xfrm flipV="1">
                <a:off x="5698684" y="2622141"/>
                <a:ext cx="3735019" cy="6662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  <a:headEnd type="none" w="med" len="me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42E32EE9-8D3E-B27A-5025-C57FBC0E39B8}"/>
                  </a:ext>
                </a:extLst>
              </p:cNvPr>
              <p:cNvSpPr txBox="1"/>
              <p:nvPr/>
            </p:nvSpPr>
            <p:spPr bwMode="gray">
              <a:xfrm>
                <a:off x="5871105" y="1074408"/>
                <a:ext cx="2300630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rtlCol="0" anchor="ctr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判断</a:t>
                </a:r>
                <a:r>
                  <a:rPr lang="ja-JP" altLang="en-US" sz="1200" b="1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根拠情報</a:t>
                </a:r>
                <a:r>
                  <a:rPr lang="ja-JP" altLang="en-US" sz="105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（判断結果の属性）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7" name="四角形: 角を丸くする 6">
                <a:extLst>
                  <a:ext uri="{FF2B5EF4-FFF2-40B4-BE49-F238E27FC236}">
                    <a16:creationId xmlns:a16="http://schemas.microsoft.com/office/drawing/2014/main" id="{D574324E-AB24-9255-E802-6EC0012B8712}"/>
                  </a:ext>
                </a:extLst>
              </p:cNvPr>
              <p:cNvSpPr/>
              <p:nvPr/>
            </p:nvSpPr>
            <p:spPr bwMode="gray">
              <a:xfrm>
                <a:off x="5124041" y="1360698"/>
                <a:ext cx="574643" cy="206585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A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9" name="四角形: 角を丸くする 8">
                <a:extLst>
                  <a:ext uri="{FF2B5EF4-FFF2-40B4-BE49-F238E27FC236}">
                    <a16:creationId xmlns:a16="http://schemas.microsoft.com/office/drawing/2014/main" id="{C08894A9-F802-CFD4-792B-D79C50B02F7C}"/>
                  </a:ext>
                </a:extLst>
              </p:cNvPr>
              <p:cNvSpPr/>
              <p:nvPr/>
            </p:nvSpPr>
            <p:spPr bwMode="gray">
              <a:xfrm>
                <a:off x="6193447" y="1354036"/>
                <a:ext cx="574643" cy="20658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D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11" name="四角形: 角を丸くする 10">
                <a:extLst>
                  <a:ext uri="{FF2B5EF4-FFF2-40B4-BE49-F238E27FC236}">
                    <a16:creationId xmlns:a16="http://schemas.microsoft.com/office/drawing/2014/main" id="{FC947275-3B57-324D-AF9A-6AAF88EE0AF8}"/>
                  </a:ext>
                </a:extLst>
              </p:cNvPr>
              <p:cNvSpPr/>
              <p:nvPr/>
            </p:nvSpPr>
            <p:spPr bwMode="gray">
              <a:xfrm>
                <a:off x="7277230" y="1354036"/>
                <a:ext cx="574643" cy="20658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E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13" name="四角形: 角を丸くする 12">
                <a:extLst>
                  <a:ext uri="{FF2B5EF4-FFF2-40B4-BE49-F238E27FC236}">
                    <a16:creationId xmlns:a16="http://schemas.microsoft.com/office/drawing/2014/main" id="{4B1A0842-6BD0-3743-F5F0-F2ACCEE497BB}"/>
                  </a:ext>
                </a:extLst>
              </p:cNvPr>
              <p:cNvSpPr/>
              <p:nvPr/>
            </p:nvSpPr>
            <p:spPr bwMode="gray">
              <a:xfrm>
                <a:off x="8351825" y="1360698"/>
                <a:ext cx="574643" cy="20658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H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A521CF9B-1408-CB57-A34C-69827A5199E4}"/>
                  </a:ext>
                </a:extLst>
              </p:cNvPr>
              <p:cNvSpPr txBox="1"/>
              <p:nvPr/>
            </p:nvSpPr>
            <p:spPr bwMode="gray">
              <a:xfrm>
                <a:off x="9583385" y="1074408"/>
                <a:ext cx="787395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rtlCol="0" anchor="ctr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sz="1200" b="1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判断結果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17" name="四角形: 角を丸くする 16">
                <a:extLst>
                  <a:ext uri="{FF2B5EF4-FFF2-40B4-BE49-F238E27FC236}">
                    <a16:creationId xmlns:a16="http://schemas.microsoft.com/office/drawing/2014/main" id="{3223DDA9-6710-EDC3-2BE5-8BD0AD357F2D}"/>
                  </a:ext>
                </a:extLst>
              </p:cNvPr>
              <p:cNvSpPr/>
              <p:nvPr/>
            </p:nvSpPr>
            <p:spPr bwMode="gray">
              <a:xfrm>
                <a:off x="9433703" y="1354036"/>
                <a:ext cx="1122916" cy="20658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Yes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37" name="四角形: 角を丸くする 36">
                <a:extLst>
                  <a:ext uri="{FF2B5EF4-FFF2-40B4-BE49-F238E27FC236}">
                    <a16:creationId xmlns:a16="http://schemas.microsoft.com/office/drawing/2014/main" id="{1D08B5DE-5E91-1D09-0001-84354DCA9AE4}"/>
                  </a:ext>
                </a:extLst>
              </p:cNvPr>
              <p:cNvSpPr/>
              <p:nvPr/>
            </p:nvSpPr>
            <p:spPr bwMode="gray">
              <a:xfrm>
                <a:off x="6193447" y="1645239"/>
                <a:ext cx="574643" cy="20658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C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39" name="四角形: 角を丸くする 38">
                <a:extLst>
                  <a:ext uri="{FF2B5EF4-FFF2-40B4-BE49-F238E27FC236}">
                    <a16:creationId xmlns:a16="http://schemas.microsoft.com/office/drawing/2014/main" id="{853A730D-F5A1-F3B0-A140-6767940AD8CE}"/>
                  </a:ext>
                </a:extLst>
              </p:cNvPr>
              <p:cNvSpPr/>
              <p:nvPr/>
            </p:nvSpPr>
            <p:spPr bwMode="gray">
              <a:xfrm>
                <a:off x="7277230" y="1645239"/>
                <a:ext cx="574643" cy="20658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E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41" name="四角形: 角を丸くする 40">
                <a:extLst>
                  <a:ext uri="{FF2B5EF4-FFF2-40B4-BE49-F238E27FC236}">
                    <a16:creationId xmlns:a16="http://schemas.microsoft.com/office/drawing/2014/main" id="{1F74EBED-F0E1-18F5-7F68-BC5CE397E6E2}"/>
                  </a:ext>
                </a:extLst>
              </p:cNvPr>
              <p:cNvSpPr/>
              <p:nvPr/>
            </p:nvSpPr>
            <p:spPr bwMode="gray">
              <a:xfrm>
                <a:off x="8351825" y="1651901"/>
                <a:ext cx="574643" cy="20658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G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43" name="四角形: 角を丸くする 42">
                <a:extLst>
                  <a:ext uri="{FF2B5EF4-FFF2-40B4-BE49-F238E27FC236}">
                    <a16:creationId xmlns:a16="http://schemas.microsoft.com/office/drawing/2014/main" id="{D293F3E0-2240-74DC-F036-01418F52A798}"/>
                  </a:ext>
                </a:extLst>
              </p:cNvPr>
              <p:cNvSpPr/>
              <p:nvPr/>
            </p:nvSpPr>
            <p:spPr bwMode="gray">
              <a:xfrm>
                <a:off x="9433703" y="1645239"/>
                <a:ext cx="1122916" cy="20658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Yes</a:t>
                </a:r>
              </a:p>
            </p:txBody>
          </p:sp>
          <p:sp>
            <p:nvSpPr>
              <p:cNvPr id="47" name="四角形: 角を丸くする 46">
                <a:extLst>
                  <a:ext uri="{FF2B5EF4-FFF2-40B4-BE49-F238E27FC236}">
                    <a16:creationId xmlns:a16="http://schemas.microsoft.com/office/drawing/2014/main" id="{161EDB5B-5572-D5EA-67D7-7B29F361C77C}"/>
                  </a:ext>
                </a:extLst>
              </p:cNvPr>
              <p:cNvSpPr/>
              <p:nvPr/>
            </p:nvSpPr>
            <p:spPr bwMode="gray">
              <a:xfrm>
                <a:off x="6193447" y="1936442"/>
                <a:ext cx="574643" cy="206585"/>
              </a:xfrm>
              <a:prstGeom prst="roundRect">
                <a:avLst/>
              </a:prstGeom>
              <a:solidFill>
                <a:schemeClr val="accent2">
                  <a:lumMod val="10000"/>
                  <a:lumOff val="90000"/>
                </a:schemeClr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C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49" name="四角形: 角を丸くする 48">
                <a:extLst>
                  <a:ext uri="{FF2B5EF4-FFF2-40B4-BE49-F238E27FC236}">
                    <a16:creationId xmlns:a16="http://schemas.microsoft.com/office/drawing/2014/main" id="{F2721958-DBA7-70AB-7B7F-BD891CD9C866}"/>
                  </a:ext>
                </a:extLst>
              </p:cNvPr>
              <p:cNvSpPr/>
              <p:nvPr/>
            </p:nvSpPr>
            <p:spPr bwMode="gray">
              <a:xfrm>
                <a:off x="7277230" y="1936442"/>
                <a:ext cx="574643" cy="206585"/>
              </a:xfrm>
              <a:prstGeom prst="roundRect">
                <a:avLst/>
              </a:prstGeom>
              <a:solidFill>
                <a:schemeClr val="accent2">
                  <a:lumMod val="10000"/>
                  <a:lumOff val="90000"/>
                </a:schemeClr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E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51" name="四角形: 角を丸くする 50">
                <a:extLst>
                  <a:ext uri="{FF2B5EF4-FFF2-40B4-BE49-F238E27FC236}">
                    <a16:creationId xmlns:a16="http://schemas.microsoft.com/office/drawing/2014/main" id="{6AEE05B9-D5DC-7A44-C6E7-8165BCA97E0D}"/>
                  </a:ext>
                </a:extLst>
              </p:cNvPr>
              <p:cNvSpPr/>
              <p:nvPr/>
            </p:nvSpPr>
            <p:spPr bwMode="gray">
              <a:xfrm>
                <a:off x="8351825" y="1943104"/>
                <a:ext cx="574643" cy="206585"/>
              </a:xfrm>
              <a:prstGeom prst="roundRect">
                <a:avLst/>
              </a:prstGeom>
              <a:solidFill>
                <a:schemeClr val="accent2">
                  <a:lumMod val="10000"/>
                  <a:lumOff val="90000"/>
                </a:schemeClr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G</a:t>
                </a:r>
              </a:p>
            </p:txBody>
          </p:sp>
          <p:sp>
            <p:nvSpPr>
              <p:cNvPr id="53" name="四角形: 角を丸くする 52">
                <a:extLst>
                  <a:ext uri="{FF2B5EF4-FFF2-40B4-BE49-F238E27FC236}">
                    <a16:creationId xmlns:a16="http://schemas.microsoft.com/office/drawing/2014/main" id="{882A7791-1EE3-29CF-B33D-ED474CE83FCC}"/>
                  </a:ext>
                </a:extLst>
              </p:cNvPr>
              <p:cNvSpPr/>
              <p:nvPr/>
            </p:nvSpPr>
            <p:spPr bwMode="gray">
              <a:xfrm>
                <a:off x="9433703" y="1936442"/>
                <a:ext cx="1122916" cy="206585"/>
              </a:xfrm>
              <a:prstGeom prst="roundRect">
                <a:avLst/>
              </a:prstGeom>
              <a:solidFill>
                <a:schemeClr val="accent6">
                  <a:lumMod val="90000"/>
                  <a:lumOff val="10000"/>
                </a:schemeClr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solidFill>
                      <a:schemeClr val="bg1"/>
                    </a:solidFill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Yes</a:t>
                </a:r>
                <a:endParaRPr lang="ja-JP" altLang="en-US" sz="1200" b="1" dirty="0">
                  <a:solidFill>
                    <a:schemeClr val="bg1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57" name="四角形: 角を丸くする 56">
                <a:extLst>
                  <a:ext uri="{FF2B5EF4-FFF2-40B4-BE49-F238E27FC236}">
                    <a16:creationId xmlns:a16="http://schemas.microsoft.com/office/drawing/2014/main" id="{902EB151-868B-FAA5-8179-F276F5DFD3D1}"/>
                  </a:ext>
                </a:extLst>
              </p:cNvPr>
              <p:cNvSpPr/>
              <p:nvPr/>
            </p:nvSpPr>
            <p:spPr bwMode="gray">
              <a:xfrm>
                <a:off x="6193447" y="2227645"/>
                <a:ext cx="574643" cy="20658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D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59" name="四角形: 角を丸くする 58">
                <a:extLst>
                  <a:ext uri="{FF2B5EF4-FFF2-40B4-BE49-F238E27FC236}">
                    <a16:creationId xmlns:a16="http://schemas.microsoft.com/office/drawing/2014/main" id="{9D15B448-D320-C571-82B1-71E4DD86EA9C}"/>
                  </a:ext>
                </a:extLst>
              </p:cNvPr>
              <p:cNvSpPr/>
              <p:nvPr/>
            </p:nvSpPr>
            <p:spPr bwMode="gray">
              <a:xfrm>
                <a:off x="7277230" y="2227645"/>
                <a:ext cx="574643" cy="20658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F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61" name="四角形: 角を丸くする 60">
                <a:extLst>
                  <a:ext uri="{FF2B5EF4-FFF2-40B4-BE49-F238E27FC236}">
                    <a16:creationId xmlns:a16="http://schemas.microsoft.com/office/drawing/2014/main" id="{F616B5C6-50C4-5EBF-4834-52FA94ACBC97}"/>
                  </a:ext>
                </a:extLst>
              </p:cNvPr>
              <p:cNvSpPr/>
              <p:nvPr/>
            </p:nvSpPr>
            <p:spPr bwMode="gray">
              <a:xfrm>
                <a:off x="8351825" y="2234307"/>
                <a:ext cx="574643" cy="20658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H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63" name="四角形: 角を丸くする 62">
                <a:extLst>
                  <a:ext uri="{FF2B5EF4-FFF2-40B4-BE49-F238E27FC236}">
                    <a16:creationId xmlns:a16="http://schemas.microsoft.com/office/drawing/2014/main" id="{288A82B0-785B-DFF1-AF07-B463007A794C}"/>
                  </a:ext>
                </a:extLst>
              </p:cNvPr>
              <p:cNvSpPr/>
              <p:nvPr/>
            </p:nvSpPr>
            <p:spPr bwMode="gray">
              <a:xfrm>
                <a:off x="9433703" y="2227645"/>
                <a:ext cx="1122916" cy="20658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No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67" name="四角形: 角を丸くする 66">
                <a:extLst>
                  <a:ext uri="{FF2B5EF4-FFF2-40B4-BE49-F238E27FC236}">
                    <a16:creationId xmlns:a16="http://schemas.microsoft.com/office/drawing/2014/main" id="{E0930F86-A06A-FD95-B390-430097874855}"/>
                  </a:ext>
                </a:extLst>
              </p:cNvPr>
              <p:cNvSpPr/>
              <p:nvPr/>
            </p:nvSpPr>
            <p:spPr bwMode="gray">
              <a:xfrm>
                <a:off x="6193447" y="2518848"/>
                <a:ext cx="574643" cy="20658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D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69" name="四角形: 角を丸くする 68">
                <a:extLst>
                  <a:ext uri="{FF2B5EF4-FFF2-40B4-BE49-F238E27FC236}">
                    <a16:creationId xmlns:a16="http://schemas.microsoft.com/office/drawing/2014/main" id="{24B2B24F-5AEE-6F02-20DC-FEED09797239}"/>
                  </a:ext>
                </a:extLst>
              </p:cNvPr>
              <p:cNvSpPr/>
              <p:nvPr/>
            </p:nvSpPr>
            <p:spPr bwMode="gray">
              <a:xfrm>
                <a:off x="7277230" y="2518848"/>
                <a:ext cx="574643" cy="20658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F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71" name="四角形: 角を丸くする 70">
                <a:extLst>
                  <a:ext uri="{FF2B5EF4-FFF2-40B4-BE49-F238E27FC236}">
                    <a16:creationId xmlns:a16="http://schemas.microsoft.com/office/drawing/2014/main" id="{F34CFC25-16B4-9201-C449-303AE35943C0}"/>
                  </a:ext>
                </a:extLst>
              </p:cNvPr>
              <p:cNvSpPr/>
              <p:nvPr/>
            </p:nvSpPr>
            <p:spPr bwMode="gray">
              <a:xfrm>
                <a:off x="8351825" y="2525510"/>
                <a:ext cx="574643" cy="20658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H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73" name="四角形: 角を丸くする 72">
                <a:extLst>
                  <a:ext uri="{FF2B5EF4-FFF2-40B4-BE49-F238E27FC236}">
                    <a16:creationId xmlns:a16="http://schemas.microsoft.com/office/drawing/2014/main" id="{42FBF71D-E29C-1A67-B2DA-01965CEDD690}"/>
                  </a:ext>
                </a:extLst>
              </p:cNvPr>
              <p:cNvSpPr/>
              <p:nvPr/>
            </p:nvSpPr>
            <p:spPr bwMode="gray">
              <a:xfrm>
                <a:off x="9433703" y="2518848"/>
                <a:ext cx="1122916" cy="206585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No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77" name="四角形: 角を丸くする 76">
                <a:extLst>
                  <a:ext uri="{FF2B5EF4-FFF2-40B4-BE49-F238E27FC236}">
                    <a16:creationId xmlns:a16="http://schemas.microsoft.com/office/drawing/2014/main" id="{92418E12-4CBB-E0BE-F091-AE53E3DC9D83}"/>
                  </a:ext>
                </a:extLst>
              </p:cNvPr>
              <p:cNvSpPr/>
              <p:nvPr/>
            </p:nvSpPr>
            <p:spPr bwMode="gray">
              <a:xfrm>
                <a:off x="6193447" y="2810051"/>
                <a:ext cx="574643" cy="20658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C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79" name="四角形: 角を丸くする 78">
                <a:extLst>
                  <a:ext uri="{FF2B5EF4-FFF2-40B4-BE49-F238E27FC236}">
                    <a16:creationId xmlns:a16="http://schemas.microsoft.com/office/drawing/2014/main" id="{01CB549A-3B46-E122-9FE3-A6F2D098D89C}"/>
                  </a:ext>
                </a:extLst>
              </p:cNvPr>
              <p:cNvSpPr/>
              <p:nvPr/>
            </p:nvSpPr>
            <p:spPr bwMode="gray">
              <a:xfrm>
                <a:off x="7277230" y="2810051"/>
                <a:ext cx="574643" cy="20658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F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81" name="四角形: 角を丸くする 80">
                <a:extLst>
                  <a:ext uri="{FF2B5EF4-FFF2-40B4-BE49-F238E27FC236}">
                    <a16:creationId xmlns:a16="http://schemas.microsoft.com/office/drawing/2014/main" id="{D6B7C06B-FE72-ABB8-ADDF-9C5CFADEEB79}"/>
                  </a:ext>
                </a:extLst>
              </p:cNvPr>
              <p:cNvSpPr/>
              <p:nvPr/>
            </p:nvSpPr>
            <p:spPr bwMode="gray">
              <a:xfrm>
                <a:off x="8351825" y="2816713"/>
                <a:ext cx="574643" cy="20658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G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83" name="四角形: 角を丸くする 82">
                <a:extLst>
                  <a:ext uri="{FF2B5EF4-FFF2-40B4-BE49-F238E27FC236}">
                    <a16:creationId xmlns:a16="http://schemas.microsoft.com/office/drawing/2014/main" id="{F2809EA4-DC46-A2F0-C16C-9CDEF9E0B82D}"/>
                  </a:ext>
                </a:extLst>
              </p:cNvPr>
              <p:cNvSpPr/>
              <p:nvPr/>
            </p:nvSpPr>
            <p:spPr bwMode="gray">
              <a:xfrm>
                <a:off x="9433703" y="2810051"/>
                <a:ext cx="1122916" cy="206585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No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35" name="四角形: 角を丸くする 34">
                <a:extLst>
                  <a:ext uri="{FF2B5EF4-FFF2-40B4-BE49-F238E27FC236}">
                    <a16:creationId xmlns:a16="http://schemas.microsoft.com/office/drawing/2014/main" id="{C95BA145-A078-97F4-83F3-2964BDCC2C4F}"/>
                  </a:ext>
                </a:extLst>
              </p:cNvPr>
              <p:cNvSpPr/>
              <p:nvPr/>
            </p:nvSpPr>
            <p:spPr bwMode="gray">
              <a:xfrm>
                <a:off x="5124041" y="1651901"/>
                <a:ext cx="574643" cy="206585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B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45" name="四角形: 角を丸くする 44">
                <a:extLst>
                  <a:ext uri="{FF2B5EF4-FFF2-40B4-BE49-F238E27FC236}">
                    <a16:creationId xmlns:a16="http://schemas.microsoft.com/office/drawing/2014/main" id="{406A4A5F-5CC8-B100-C961-9482B329ED77}"/>
                  </a:ext>
                </a:extLst>
              </p:cNvPr>
              <p:cNvSpPr/>
              <p:nvPr/>
            </p:nvSpPr>
            <p:spPr bwMode="gray">
              <a:xfrm>
                <a:off x="5124041" y="1943104"/>
                <a:ext cx="574643" cy="206585"/>
              </a:xfrm>
              <a:prstGeom prst="roundRect">
                <a:avLst/>
              </a:prstGeom>
              <a:solidFill>
                <a:schemeClr val="accent2">
                  <a:lumMod val="10000"/>
                  <a:lumOff val="90000"/>
                </a:schemeClr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A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55" name="四角形: 角を丸くする 54">
                <a:extLst>
                  <a:ext uri="{FF2B5EF4-FFF2-40B4-BE49-F238E27FC236}">
                    <a16:creationId xmlns:a16="http://schemas.microsoft.com/office/drawing/2014/main" id="{05069105-2653-0F37-DA79-4468F13466C6}"/>
                  </a:ext>
                </a:extLst>
              </p:cNvPr>
              <p:cNvSpPr/>
              <p:nvPr/>
            </p:nvSpPr>
            <p:spPr bwMode="gray">
              <a:xfrm>
                <a:off x="5124041" y="2234307"/>
                <a:ext cx="574643" cy="206585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B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65" name="四角形: 角を丸くする 64">
                <a:extLst>
                  <a:ext uri="{FF2B5EF4-FFF2-40B4-BE49-F238E27FC236}">
                    <a16:creationId xmlns:a16="http://schemas.microsoft.com/office/drawing/2014/main" id="{169D8522-A892-A7AE-A665-EB24D49CC8D2}"/>
                  </a:ext>
                </a:extLst>
              </p:cNvPr>
              <p:cNvSpPr/>
              <p:nvPr/>
            </p:nvSpPr>
            <p:spPr bwMode="gray">
              <a:xfrm>
                <a:off x="5124041" y="2525510"/>
                <a:ext cx="574643" cy="206585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A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75" name="四角形: 角を丸くする 74">
                <a:extLst>
                  <a:ext uri="{FF2B5EF4-FFF2-40B4-BE49-F238E27FC236}">
                    <a16:creationId xmlns:a16="http://schemas.microsoft.com/office/drawing/2014/main" id="{8A90FCD5-6BE6-76C7-ADBE-FC79B55774BE}"/>
                  </a:ext>
                </a:extLst>
              </p:cNvPr>
              <p:cNvSpPr/>
              <p:nvPr/>
            </p:nvSpPr>
            <p:spPr bwMode="gray">
              <a:xfrm>
                <a:off x="5124041" y="2816713"/>
                <a:ext cx="574643" cy="206585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B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2" name="テキスト ボックス 1">
                <a:extLst>
                  <a:ext uri="{FF2B5EF4-FFF2-40B4-BE49-F238E27FC236}">
                    <a16:creationId xmlns:a16="http://schemas.microsoft.com/office/drawing/2014/main" id="{297DB0A6-C6E5-8FE6-C72D-F1587FF8442C}"/>
                  </a:ext>
                </a:extLst>
              </p:cNvPr>
              <p:cNvSpPr txBox="1"/>
              <p:nvPr/>
            </p:nvSpPr>
            <p:spPr bwMode="gray">
              <a:xfrm>
                <a:off x="7135733" y="814849"/>
                <a:ext cx="1390124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rtlCol="0" anchor="ctr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sz="1200" b="1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判断結果テーブル</a:t>
                </a:r>
                <a:endParaRPr lang="ja-JP" altLang="en-US" sz="12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243" name="四角形: 角を丸くする 242">
                <a:extLst>
                  <a:ext uri="{FF2B5EF4-FFF2-40B4-BE49-F238E27FC236}">
                    <a16:creationId xmlns:a16="http://schemas.microsoft.com/office/drawing/2014/main" id="{053F6726-DA3E-5C38-F671-2206D9D8150E}"/>
                  </a:ext>
                </a:extLst>
              </p:cNvPr>
              <p:cNvSpPr/>
              <p:nvPr/>
            </p:nvSpPr>
            <p:spPr bwMode="gray">
              <a:xfrm>
                <a:off x="5147652" y="1967968"/>
                <a:ext cx="525283" cy="155599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253" name="四角形: 角を丸くする 252">
                <a:extLst>
                  <a:ext uri="{FF2B5EF4-FFF2-40B4-BE49-F238E27FC236}">
                    <a16:creationId xmlns:a16="http://schemas.microsoft.com/office/drawing/2014/main" id="{5DE61F6B-5E29-5C15-ECD1-C6FE9FDE9233}"/>
                  </a:ext>
                </a:extLst>
              </p:cNvPr>
              <p:cNvSpPr/>
              <p:nvPr/>
            </p:nvSpPr>
            <p:spPr bwMode="gray">
              <a:xfrm>
                <a:off x="6217876" y="1961275"/>
                <a:ext cx="525283" cy="155599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255" name="四角形: 角を丸くする 254">
                <a:extLst>
                  <a:ext uri="{FF2B5EF4-FFF2-40B4-BE49-F238E27FC236}">
                    <a16:creationId xmlns:a16="http://schemas.microsoft.com/office/drawing/2014/main" id="{033A641F-4C45-86FB-33C5-5A082BA8C458}"/>
                  </a:ext>
                </a:extLst>
              </p:cNvPr>
              <p:cNvSpPr/>
              <p:nvPr/>
            </p:nvSpPr>
            <p:spPr bwMode="gray">
              <a:xfrm>
                <a:off x="7303127" y="1960978"/>
                <a:ext cx="525283" cy="155599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36" name="四角形: 角を丸くする 35">
                <a:extLst>
                  <a:ext uri="{FF2B5EF4-FFF2-40B4-BE49-F238E27FC236}">
                    <a16:creationId xmlns:a16="http://schemas.microsoft.com/office/drawing/2014/main" id="{39553BD6-1CA0-D2D4-7BDD-462EC2FE7286}"/>
                  </a:ext>
                </a:extLst>
              </p:cNvPr>
              <p:cNvSpPr/>
              <p:nvPr/>
            </p:nvSpPr>
            <p:spPr bwMode="gray">
              <a:xfrm>
                <a:off x="8376573" y="1967889"/>
                <a:ext cx="525283" cy="155599"/>
              </a:xfrm>
              <a:prstGeom prst="roundRect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</p:grpSp>
        <p:grpSp>
          <p:nvGrpSpPr>
            <p:cNvPr id="247" name="グループ化 246">
              <a:extLst>
                <a:ext uri="{FF2B5EF4-FFF2-40B4-BE49-F238E27FC236}">
                  <a16:creationId xmlns:a16="http://schemas.microsoft.com/office/drawing/2014/main" id="{52E13262-155A-E8AF-46D8-B656A33FA6AB}"/>
                </a:ext>
              </a:extLst>
            </p:cNvPr>
            <p:cNvGrpSpPr/>
            <p:nvPr/>
          </p:nvGrpSpPr>
          <p:grpSpPr>
            <a:xfrm>
              <a:off x="5000420" y="3316501"/>
              <a:ext cx="5722226" cy="1185032"/>
              <a:chOff x="3706708" y="3317082"/>
              <a:chExt cx="5722226" cy="1185032"/>
            </a:xfrm>
          </p:grpSpPr>
          <p:sp>
            <p:nvSpPr>
              <p:cNvPr id="325" name="フローチャート: 処理 324">
                <a:extLst>
                  <a:ext uri="{FF2B5EF4-FFF2-40B4-BE49-F238E27FC236}">
                    <a16:creationId xmlns:a16="http://schemas.microsoft.com/office/drawing/2014/main" id="{E4B32ABD-4CF0-9BF2-557D-FDE3F597584F}"/>
                  </a:ext>
                </a:extLst>
              </p:cNvPr>
              <p:cNvSpPr/>
              <p:nvPr/>
            </p:nvSpPr>
            <p:spPr bwMode="gray">
              <a:xfrm>
                <a:off x="3706708" y="3317082"/>
                <a:ext cx="5722226" cy="819542"/>
              </a:xfrm>
              <a:prstGeom prst="flowChartProcess">
                <a:avLst/>
              </a:prstGeom>
              <a:solidFill>
                <a:schemeClr val="bg1">
                  <a:lumMod val="85000"/>
                </a:schemeClr>
              </a:solidFill>
              <a:ln w="12700">
                <a:noFill/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t"/>
              <a:lstStyle/>
              <a:p>
                <a:pPr algn="l"/>
                <a:endParaRPr lang="ja-JP" altLang="en-US" sz="1000" dirty="0">
                  <a:noFill/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cxnSp>
            <p:nvCxnSpPr>
              <p:cNvPr id="316" name="直線矢印コネクタ 315">
                <a:extLst>
                  <a:ext uri="{FF2B5EF4-FFF2-40B4-BE49-F238E27FC236}">
                    <a16:creationId xmlns:a16="http://schemas.microsoft.com/office/drawing/2014/main" id="{20CF6C25-59C3-E789-6A41-AE9B1FE5E7E7}"/>
                  </a:ext>
                </a:extLst>
              </p:cNvPr>
              <p:cNvCxnSpPr>
                <a:cxnSpLocks/>
              </p:cNvCxnSpPr>
              <p:nvPr/>
            </p:nvCxnSpPr>
            <p:spPr bwMode="gray">
              <a:xfrm>
                <a:off x="7849581" y="4058807"/>
                <a:ext cx="0" cy="44272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prstDash val="sysDot"/>
                <a:headEnd type="triangle" w="med" len="me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0" name="四角形: 角を丸くする 229">
                <a:extLst>
                  <a:ext uri="{FF2B5EF4-FFF2-40B4-BE49-F238E27FC236}">
                    <a16:creationId xmlns:a16="http://schemas.microsoft.com/office/drawing/2014/main" id="{8D523B21-1FEC-5272-8524-8292B8ED48C3}"/>
                  </a:ext>
                </a:extLst>
              </p:cNvPr>
              <p:cNvSpPr/>
              <p:nvPr/>
            </p:nvSpPr>
            <p:spPr bwMode="gray">
              <a:xfrm>
                <a:off x="3841077" y="3396818"/>
                <a:ext cx="963553" cy="256691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ja-JP" altLang="en-US" sz="900" b="1" dirty="0">
                  <a:solidFill>
                    <a:schemeClr val="bg1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cxnSp>
            <p:nvCxnSpPr>
              <p:cNvPr id="211" name="直線矢印コネクタ 210">
                <a:extLst>
                  <a:ext uri="{FF2B5EF4-FFF2-40B4-BE49-F238E27FC236}">
                    <a16:creationId xmlns:a16="http://schemas.microsoft.com/office/drawing/2014/main" id="{E0D6D208-630C-EBBD-3FEB-6CF4CE3AC5B8}"/>
                  </a:ext>
                </a:extLst>
              </p:cNvPr>
              <p:cNvCxnSpPr>
                <a:cxnSpLocks/>
                <a:stCxn id="230" idx="3"/>
              </p:cNvCxnSpPr>
              <p:nvPr/>
            </p:nvCxnSpPr>
            <p:spPr bwMode="gray">
              <a:xfrm>
                <a:off x="4804630" y="3525164"/>
                <a:ext cx="3935922" cy="0"/>
              </a:xfrm>
              <a:prstGeom prst="straightConnector1">
                <a:avLst/>
              </a:prstGeom>
              <a:ln w="22225">
                <a:solidFill>
                  <a:schemeClr val="tx1"/>
                </a:solidFill>
                <a:prstDash val="sysDot"/>
                <a:headEnd type="none" w="med" len="me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7" name="四角形: 角を丸くする 226">
                <a:extLst>
                  <a:ext uri="{FF2B5EF4-FFF2-40B4-BE49-F238E27FC236}">
                    <a16:creationId xmlns:a16="http://schemas.microsoft.com/office/drawing/2014/main" id="{DA6FD619-3D4D-232D-DA7A-A19165B0A75C}"/>
                  </a:ext>
                </a:extLst>
              </p:cNvPr>
              <p:cNvSpPr/>
              <p:nvPr/>
            </p:nvSpPr>
            <p:spPr bwMode="gray">
              <a:xfrm>
                <a:off x="4931197" y="3396818"/>
                <a:ext cx="951472" cy="256691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ja-JP" altLang="en-US" sz="950" b="1" dirty="0">
                  <a:solidFill>
                    <a:schemeClr val="bg1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228" name="四角形: 角を丸くする 227">
                <a:extLst>
                  <a:ext uri="{FF2B5EF4-FFF2-40B4-BE49-F238E27FC236}">
                    <a16:creationId xmlns:a16="http://schemas.microsoft.com/office/drawing/2014/main" id="{E63692D0-7B8D-8E20-E775-4AB68D7E15B5}"/>
                  </a:ext>
                </a:extLst>
              </p:cNvPr>
              <p:cNvSpPr/>
              <p:nvPr/>
            </p:nvSpPr>
            <p:spPr bwMode="gray">
              <a:xfrm>
                <a:off x="5994322" y="3396818"/>
                <a:ext cx="987249" cy="256691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ja-JP" altLang="en-US" sz="950" b="1" dirty="0">
                  <a:solidFill>
                    <a:schemeClr val="bg1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229" name="四角形: 角を丸くする 228">
                <a:extLst>
                  <a:ext uri="{FF2B5EF4-FFF2-40B4-BE49-F238E27FC236}">
                    <a16:creationId xmlns:a16="http://schemas.microsoft.com/office/drawing/2014/main" id="{10298327-6327-07B9-0CD4-A72013E43DC2}"/>
                  </a:ext>
                </a:extLst>
              </p:cNvPr>
              <p:cNvSpPr/>
              <p:nvPr/>
            </p:nvSpPr>
            <p:spPr bwMode="gray">
              <a:xfrm>
                <a:off x="7073792" y="3396818"/>
                <a:ext cx="958178" cy="256691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ja-JP" altLang="en-US" sz="950" b="1" dirty="0">
                  <a:solidFill>
                    <a:schemeClr val="bg1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grpSp>
            <p:nvGrpSpPr>
              <p:cNvPr id="246" name="グループ化 245">
                <a:extLst>
                  <a:ext uri="{FF2B5EF4-FFF2-40B4-BE49-F238E27FC236}">
                    <a16:creationId xmlns:a16="http://schemas.microsoft.com/office/drawing/2014/main" id="{FFC79BD6-B7BE-B143-8DB5-5112E4B7B821}"/>
                  </a:ext>
                </a:extLst>
              </p:cNvPr>
              <p:cNvGrpSpPr/>
              <p:nvPr/>
            </p:nvGrpSpPr>
            <p:grpSpPr bwMode="gray">
              <a:xfrm>
                <a:off x="3803354" y="3402555"/>
                <a:ext cx="4338700" cy="263398"/>
                <a:chOff x="3803354" y="3469390"/>
                <a:chExt cx="4338700" cy="263398"/>
              </a:xfrm>
            </p:grpSpPr>
            <p:sp>
              <p:nvSpPr>
                <p:cNvPr id="22" name="四角形: 角を丸くする 21">
                  <a:extLst>
                    <a:ext uri="{FF2B5EF4-FFF2-40B4-BE49-F238E27FC236}">
                      <a16:creationId xmlns:a16="http://schemas.microsoft.com/office/drawing/2014/main" id="{58BAF80B-E85F-4D38-D150-2CEE6BF68C94}"/>
                    </a:ext>
                  </a:extLst>
                </p:cNvPr>
                <p:cNvSpPr/>
                <p:nvPr/>
              </p:nvSpPr>
              <p:spPr bwMode="gray">
                <a:xfrm>
                  <a:off x="3803354" y="3475238"/>
                  <a:ext cx="1104416" cy="256691"/>
                </a:xfrm>
                <a:prstGeom prst="roundRect">
                  <a:avLst>
                    <a:gd name="adj" fmla="val 0"/>
                  </a:avLst>
                </a:prstGeom>
                <a:noFill/>
                <a:ln w="12700">
                  <a:noFill/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sz="10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重要度（</a:t>
                  </a:r>
                  <a:r>
                    <a:rPr lang="en-US" altLang="ja-JP" sz="10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1/A</a:t>
                  </a:r>
                  <a:r>
                    <a:rPr lang="ja-JP" altLang="en-US" sz="10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）</a:t>
                  </a:r>
                </a:p>
              </p:txBody>
            </p:sp>
            <p:sp>
              <p:nvSpPr>
                <p:cNvPr id="224" name="四角形: 角を丸くする 223">
                  <a:extLst>
                    <a:ext uri="{FF2B5EF4-FFF2-40B4-BE49-F238E27FC236}">
                      <a16:creationId xmlns:a16="http://schemas.microsoft.com/office/drawing/2014/main" id="{F37A5C76-8478-E43B-B3F1-BBC8BEF413C3}"/>
                    </a:ext>
                  </a:extLst>
                </p:cNvPr>
                <p:cNvSpPr/>
                <p:nvPr/>
              </p:nvSpPr>
              <p:spPr bwMode="gray">
                <a:xfrm>
                  <a:off x="4882823" y="3475647"/>
                  <a:ext cx="1104416" cy="256691"/>
                </a:xfrm>
                <a:prstGeom prst="roundRect">
                  <a:avLst>
                    <a:gd name="adj" fmla="val 0"/>
                  </a:avLst>
                </a:prstGeom>
                <a:noFill/>
                <a:ln w="12700">
                  <a:noFill/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sz="10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重要度（</a:t>
                  </a:r>
                  <a:r>
                    <a:rPr lang="en-US" altLang="ja-JP" sz="10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2/A</a:t>
                  </a:r>
                  <a:r>
                    <a:rPr lang="ja-JP" altLang="en-US" sz="10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）</a:t>
                  </a:r>
                </a:p>
              </p:txBody>
            </p:sp>
            <p:sp>
              <p:nvSpPr>
                <p:cNvPr id="226" name="四角形: 角を丸くする 225">
                  <a:extLst>
                    <a:ext uri="{FF2B5EF4-FFF2-40B4-BE49-F238E27FC236}">
                      <a16:creationId xmlns:a16="http://schemas.microsoft.com/office/drawing/2014/main" id="{4020E2CC-2871-6CAE-A078-62F8BB6B4EA0}"/>
                    </a:ext>
                  </a:extLst>
                </p:cNvPr>
                <p:cNvSpPr/>
                <p:nvPr/>
              </p:nvSpPr>
              <p:spPr bwMode="gray">
                <a:xfrm>
                  <a:off x="7037638" y="3476097"/>
                  <a:ext cx="1104416" cy="256691"/>
                </a:xfrm>
                <a:prstGeom prst="roundRect">
                  <a:avLst>
                    <a:gd name="adj" fmla="val 0"/>
                  </a:avLst>
                </a:prstGeom>
                <a:noFill/>
                <a:ln w="12700">
                  <a:noFill/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sz="10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重要度（</a:t>
                  </a:r>
                  <a:r>
                    <a:rPr lang="en-US" altLang="ja-JP" sz="10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4/A</a:t>
                  </a:r>
                  <a:r>
                    <a:rPr lang="ja-JP" altLang="en-US" sz="10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）</a:t>
                  </a:r>
                </a:p>
              </p:txBody>
            </p:sp>
            <p:sp>
              <p:nvSpPr>
                <p:cNvPr id="231" name="四角形: 角を丸くする 230">
                  <a:extLst>
                    <a:ext uri="{FF2B5EF4-FFF2-40B4-BE49-F238E27FC236}">
                      <a16:creationId xmlns:a16="http://schemas.microsoft.com/office/drawing/2014/main" id="{5922A666-1F8A-5256-5487-F3BE3A69BA77}"/>
                    </a:ext>
                  </a:extLst>
                </p:cNvPr>
                <p:cNvSpPr/>
                <p:nvPr/>
              </p:nvSpPr>
              <p:spPr bwMode="gray">
                <a:xfrm>
                  <a:off x="5966324" y="3469390"/>
                  <a:ext cx="1104416" cy="256691"/>
                </a:xfrm>
                <a:prstGeom prst="roundRect">
                  <a:avLst>
                    <a:gd name="adj" fmla="val 0"/>
                  </a:avLst>
                </a:prstGeom>
                <a:noFill/>
                <a:ln w="12700">
                  <a:noFill/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sz="10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重要度（</a:t>
                  </a:r>
                  <a:r>
                    <a:rPr lang="en-US" altLang="ja-JP" sz="10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3/A</a:t>
                  </a:r>
                  <a:r>
                    <a:rPr lang="ja-JP" altLang="en-US" sz="10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）</a:t>
                  </a:r>
                </a:p>
              </p:txBody>
            </p:sp>
          </p:grpSp>
          <p:cxnSp>
            <p:nvCxnSpPr>
              <p:cNvPr id="199" name="直線矢印コネクタ 198">
                <a:extLst>
                  <a:ext uri="{FF2B5EF4-FFF2-40B4-BE49-F238E27FC236}">
                    <a16:creationId xmlns:a16="http://schemas.microsoft.com/office/drawing/2014/main" id="{168D0690-4C82-A739-FA50-04F45A6214DB}"/>
                  </a:ext>
                </a:extLst>
              </p:cNvPr>
              <p:cNvCxnSpPr>
                <a:cxnSpLocks/>
              </p:cNvCxnSpPr>
              <p:nvPr/>
            </p:nvCxnSpPr>
            <p:spPr bwMode="gray">
              <a:xfrm>
                <a:off x="4124890" y="4052066"/>
                <a:ext cx="0" cy="441659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prstDash val="sysDot"/>
                <a:headEnd type="triangle" w="med" len="me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直線矢印コネクタ 208">
                <a:extLst>
                  <a:ext uri="{FF2B5EF4-FFF2-40B4-BE49-F238E27FC236}">
                    <a16:creationId xmlns:a16="http://schemas.microsoft.com/office/drawing/2014/main" id="{9C68A1C7-ADE7-39E6-28C7-F4038498F77B}"/>
                  </a:ext>
                </a:extLst>
              </p:cNvPr>
              <p:cNvCxnSpPr>
                <a:cxnSpLocks/>
              </p:cNvCxnSpPr>
              <p:nvPr/>
            </p:nvCxnSpPr>
            <p:spPr bwMode="gray">
              <a:xfrm>
                <a:off x="5199642" y="4058807"/>
                <a:ext cx="0" cy="434918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prstDash val="sysDot"/>
                <a:headEnd type="triangle" w="med" len="me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直線矢印コネクタ 263">
                <a:extLst>
                  <a:ext uri="{FF2B5EF4-FFF2-40B4-BE49-F238E27FC236}">
                    <a16:creationId xmlns:a16="http://schemas.microsoft.com/office/drawing/2014/main" id="{C19418CC-85DD-AE30-8D97-323EC6C7DA83}"/>
                  </a:ext>
                </a:extLst>
              </p:cNvPr>
              <p:cNvCxnSpPr>
                <a:cxnSpLocks/>
              </p:cNvCxnSpPr>
              <p:nvPr/>
            </p:nvCxnSpPr>
            <p:spPr bwMode="gray">
              <a:xfrm>
                <a:off x="7335738" y="4058807"/>
                <a:ext cx="0" cy="44330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prstDash val="sysDot"/>
                <a:headEnd type="triangle" w="med" len="me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2" name="直線矢印コネクタ 311">
                <a:extLst>
                  <a:ext uri="{FF2B5EF4-FFF2-40B4-BE49-F238E27FC236}">
                    <a16:creationId xmlns:a16="http://schemas.microsoft.com/office/drawing/2014/main" id="{A53D76A4-DD79-16F2-250A-C2F2436ACC27}"/>
                  </a:ext>
                </a:extLst>
              </p:cNvPr>
              <p:cNvCxnSpPr>
                <a:cxnSpLocks/>
              </p:cNvCxnSpPr>
              <p:nvPr/>
            </p:nvCxnSpPr>
            <p:spPr bwMode="gray">
              <a:xfrm>
                <a:off x="4617456" y="4052066"/>
                <a:ext cx="0" cy="450048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prstDash val="sysDot"/>
                <a:headEnd type="triangle" w="med" len="me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4" name="直線矢印コネクタ 313">
                <a:extLst>
                  <a:ext uri="{FF2B5EF4-FFF2-40B4-BE49-F238E27FC236}">
                    <a16:creationId xmlns:a16="http://schemas.microsoft.com/office/drawing/2014/main" id="{F2871B0F-5E76-7637-A42F-EF3007858C1B}"/>
                  </a:ext>
                </a:extLst>
              </p:cNvPr>
              <p:cNvCxnSpPr>
                <a:cxnSpLocks/>
              </p:cNvCxnSpPr>
              <p:nvPr/>
            </p:nvCxnSpPr>
            <p:spPr bwMode="gray">
              <a:xfrm>
                <a:off x="6773100" y="4058807"/>
                <a:ext cx="0" cy="44272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prstDash val="sysDot"/>
                <a:headEnd type="triangle" w="med" len="me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0" name="直線矢印コネクタ 319">
                <a:extLst>
                  <a:ext uri="{FF2B5EF4-FFF2-40B4-BE49-F238E27FC236}">
                    <a16:creationId xmlns:a16="http://schemas.microsoft.com/office/drawing/2014/main" id="{B2947C92-4EA9-BD01-DC57-5690C0496264}"/>
                  </a:ext>
                </a:extLst>
              </p:cNvPr>
              <p:cNvCxnSpPr>
                <a:cxnSpLocks/>
              </p:cNvCxnSpPr>
              <p:nvPr/>
            </p:nvCxnSpPr>
            <p:spPr bwMode="gray">
              <a:xfrm>
                <a:off x="5691198" y="4058807"/>
                <a:ext cx="0" cy="44330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prstDash val="sysDot"/>
                <a:headEnd type="triangle" w="med" len="me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9" name="四角形: 角を丸くする 268">
                <a:extLst>
                  <a:ext uri="{FF2B5EF4-FFF2-40B4-BE49-F238E27FC236}">
                    <a16:creationId xmlns:a16="http://schemas.microsoft.com/office/drawing/2014/main" id="{B33A8006-9D2F-3B7D-09DB-B147D6F08136}"/>
                  </a:ext>
                </a:extLst>
              </p:cNvPr>
              <p:cNvSpPr/>
              <p:nvPr/>
            </p:nvSpPr>
            <p:spPr bwMode="gray">
              <a:xfrm>
                <a:off x="5994323" y="3802176"/>
                <a:ext cx="987249" cy="256691"/>
              </a:xfrm>
              <a:prstGeom prst="roundRect">
                <a:avLst/>
              </a:prstGeom>
              <a:solidFill>
                <a:schemeClr val="accent4">
                  <a:lumMod val="10000"/>
                  <a:lumOff val="90000"/>
                </a:schemeClr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ja-JP" altLang="en-US" sz="950" b="1" dirty="0">
                  <a:solidFill>
                    <a:schemeClr val="bg1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cxnSp>
            <p:nvCxnSpPr>
              <p:cNvPr id="223" name="直線矢印コネクタ 222">
                <a:extLst>
                  <a:ext uri="{FF2B5EF4-FFF2-40B4-BE49-F238E27FC236}">
                    <a16:creationId xmlns:a16="http://schemas.microsoft.com/office/drawing/2014/main" id="{78138728-B89D-B723-A4E7-E678E870C909}"/>
                  </a:ext>
                </a:extLst>
              </p:cNvPr>
              <p:cNvCxnSpPr>
                <a:cxnSpLocks/>
              </p:cNvCxnSpPr>
              <p:nvPr/>
            </p:nvCxnSpPr>
            <p:spPr bwMode="gray">
              <a:xfrm>
                <a:off x="6265322" y="4058807"/>
                <a:ext cx="0" cy="434918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prstDash val="sysDot"/>
                <a:headEnd type="triangle" w="med" len="me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四角形: 角を丸くする 61">
                <a:extLst>
                  <a:ext uri="{FF2B5EF4-FFF2-40B4-BE49-F238E27FC236}">
                    <a16:creationId xmlns:a16="http://schemas.microsoft.com/office/drawing/2014/main" id="{C78F1747-5F19-F797-B2CC-0E5416C953F1}"/>
                  </a:ext>
                </a:extLst>
              </p:cNvPr>
              <p:cNvSpPr/>
              <p:nvPr/>
            </p:nvSpPr>
            <p:spPr bwMode="gray">
              <a:xfrm>
                <a:off x="4925791" y="3799557"/>
                <a:ext cx="964551" cy="256691"/>
              </a:xfrm>
              <a:prstGeom prst="roundRect">
                <a:avLst/>
              </a:prstGeom>
              <a:solidFill>
                <a:schemeClr val="accent4">
                  <a:lumMod val="10000"/>
                  <a:lumOff val="90000"/>
                </a:schemeClr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ja-JP" altLang="en-US" sz="950" b="1" dirty="0">
                  <a:solidFill>
                    <a:schemeClr val="bg1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249" name="四角形: 角を丸くする 248">
                <a:extLst>
                  <a:ext uri="{FF2B5EF4-FFF2-40B4-BE49-F238E27FC236}">
                    <a16:creationId xmlns:a16="http://schemas.microsoft.com/office/drawing/2014/main" id="{541DFAAC-CF06-9F39-2255-7B6ADB524DFC}"/>
                  </a:ext>
                </a:extLst>
              </p:cNvPr>
              <p:cNvSpPr/>
              <p:nvPr/>
            </p:nvSpPr>
            <p:spPr bwMode="gray">
              <a:xfrm>
                <a:off x="3842683" y="3795699"/>
                <a:ext cx="964551" cy="256691"/>
              </a:xfrm>
              <a:prstGeom prst="roundRect">
                <a:avLst/>
              </a:prstGeom>
              <a:solidFill>
                <a:schemeClr val="accent4">
                  <a:lumMod val="10000"/>
                  <a:lumOff val="90000"/>
                </a:schemeClr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ja-JP" altLang="en-US" sz="950" b="1" dirty="0">
                  <a:solidFill>
                    <a:schemeClr val="bg1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cxnSp>
            <p:nvCxnSpPr>
              <p:cNvPr id="244" name="直線矢印コネクタ 243">
                <a:extLst>
                  <a:ext uri="{FF2B5EF4-FFF2-40B4-BE49-F238E27FC236}">
                    <a16:creationId xmlns:a16="http://schemas.microsoft.com/office/drawing/2014/main" id="{8E10D7B5-38C8-C9BB-F5E6-8AB728F2A83F}"/>
                  </a:ext>
                </a:extLst>
              </p:cNvPr>
              <p:cNvCxnSpPr>
                <a:cxnSpLocks/>
                <a:stCxn id="249" idx="0"/>
                <a:endCxn id="230" idx="2"/>
              </p:cNvCxnSpPr>
              <p:nvPr/>
            </p:nvCxnSpPr>
            <p:spPr bwMode="gray">
              <a:xfrm flipH="1" flipV="1">
                <a:off x="4322854" y="3653509"/>
                <a:ext cx="2105" cy="142190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prstDash val="solid"/>
                <a:headEnd type="none" w="med" len="me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直線矢印コネクタ 217">
                <a:extLst>
                  <a:ext uri="{FF2B5EF4-FFF2-40B4-BE49-F238E27FC236}">
                    <a16:creationId xmlns:a16="http://schemas.microsoft.com/office/drawing/2014/main" id="{56677F16-B227-C58A-306A-A1740D4AAFC9}"/>
                  </a:ext>
                </a:extLst>
              </p:cNvPr>
              <p:cNvCxnSpPr>
                <a:cxnSpLocks/>
                <a:stCxn id="62" idx="0"/>
                <a:endCxn id="227" idx="2"/>
              </p:cNvCxnSpPr>
              <p:nvPr/>
            </p:nvCxnSpPr>
            <p:spPr bwMode="gray">
              <a:xfrm flipH="1" flipV="1">
                <a:off x="5406933" y="3653509"/>
                <a:ext cx="1134" cy="146048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prstDash val="solid"/>
                <a:headEnd type="none" w="med" len="me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直線矢印コネクタ 256">
                <a:extLst>
                  <a:ext uri="{FF2B5EF4-FFF2-40B4-BE49-F238E27FC236}">
                    <a16:creationId xmlns:a16="http://schemas.microsoft.com/office/drawing/2014/main" id="{3A024078-128C-352A-367C-EB5B664DACFE}"/>
                  </a:ext>
                </a:extLst>
              </p:cNvPr>
              <p:cNvCxnSpPr>
                <a:cxnSpLocks/>
                <a:stCxn id="269" idx="0"/>
                <a:endCxn id="228" idx="2"/>
              </p:cNvCxnSpPr>
              <p:nvPr/>
            </p:nvCxnSpPr>
            <p:spPr bwMode="gray">
              <a:xfrm flipH="1" flipV="1">
                <a:off x="6487947" y="3653509"/>
                <a:ext cx="1" cy="148667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prstDash val="solid"/>
                <a:headEnd type="none" w="med" len="me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直線矢印コネクタ 267">
                <a:extLst>
                  <a:ext uri="{FF2B5EF4-FFF2-40B4-BE49-F238E27FC236}">
                    <a16:creationId xmlns:a16="http://schemas.microsoft.com/office/drawing/2014/main" id="{E0AEA961-AA10-73A5-E113-91F206DF686B}"/>
                  </a:ext>
                </a:extLst>
              </p:cNvPr>
              <p:cNvCxnSpPr>
                <a:cxnSpLocks/>
                <a:stCxn id="278" idx="0"/>
                <a:endCxn id="229" idx="2"/>
              </p:cNvCxnSpPr>
              <p:nvPr/>
            </p:nvCxnSpPr>
            <p:spPr bwMode="gray">
              <a:xfrm flipH="1" flipV="1">
                <a:off x="7552881" y="3653509"/>
                <a:ext cx="4400" cy="147372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prstDash val="solid"/>
                <a:headEnd type="none" w="med" len="me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3" name="四角形: 角を丸くする 232">
                <a:extLst>
                  <a:ext uri="{FF2B5EF4-FFF2-40B4-BE49-F238E27FC236}">
                    <a16:creationId xmlns:a16="http://schemas.microsoft.com/office/drawing/2014/main" id="{69F4AB2E-B381-F985-3B14-330773AFF7A5}"/>
                  </a:ext>
                </a:extLst>
              </p:cNvPr>
              <p:cNvSpPr/>
              <p:nvPr/>
            </p:nvSpPr>
            <p:spPr bwMode="gray">
              <a:xfrm>
                <a:off x="8693173" y="3393354"/>
                <a:ext cx="652658" cy="651269"/>
              </a:xfrm>
              <a:prstGeom prst="roundRect">
                <a:avLst>
                  <a:gd name="adj" fmla="val 9903"/>
                </a:avLst>
              </a:prstGeom>
              <a:solidFill>
                <a:schemeClr val="accent2">
                  <a:lumMod val="90000"/>
                  <a:lumOff val="10000"/>
                </a:schemeClr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950" b="1">
                    <a:solidFill>
                      <a:schemeClr val="bg1"/>
                    </a:solidFill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組み合わせ</a:t>
                </a:r>
                <a:endParaRPr lang="en-US" altLang="ja-JP" sz="950" b="1">
                  <a:solidFill>
                    <a:schemeClr val="bg1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  <a:p>
                <a:pPr algn="ctr"/>
                <a:r>
                  <a:rPr lang="ja-JP" altLang="en-US" sz="950" b="1">
                    <a:solidFill>
                      <a:schemeClr val="bg1"/>
                    </a:solidFill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重要度</a:t>
                </a:r>
                <a:endParaRPr lang="en-US" altLang="ja-JP" sz="950" b="1" dirty="0">
                  <a:solidFill>
                    <a:schemeClr val="bg1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  <a:p>
                <a:pPr algn="ctr"/>
                <a:r>
                  <a:rPr lang="ja-JP" altLang="en-US" sz="950" b="1" dirty="0">
                    <a:solidFill>
                      <a:schemeClr val="bg1"/>
                    </a:solidFill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（</a:t>
                </a:r>
                <a:r>
                  <a:rPr lang="en-US" altLang="ja-JP" sz="950" b="1" dirty="0">
                    <a:solidFill>
                      <a:schemeClr val="bg1"/>
                    </a:solidFill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A)</a:t>
                </a:r>
                <a:endParaRPr lang="ja-JP" altLang="en-US" sz="950" b="1" dirty="0">
                  <a:solidFill>
                    <a:schemeClr val="bg1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252" name="四角形: 角を丸くする 251">
                <a:extLst>
                  <a:ext uri="{FF2B5EF4-FFF2-40B4-BE49-F238E27FC236}">
                    <a16:creationId xmlns:a16="http://schemas.microsoft.com/office/drawing/2014/main" id="{6F3090FB-A320-0DD8-E893-80E0414D7BCD}"/>
                  </a:ext>
                </a:extLst>
              </p:cNvPr>
              <p:cNvSpPr/>
              <p:nvPr/>
            </p:nvSpPr>
            <p:spPr bwMode="gray">
              <a:xfrm>
                <a:off x="8142055" y="3397186"/>
                <a:ext cx="448304" cy="256691"/>
              </a:xfrm>
              <a:prstGeom prst="roundRect">
                <a:avLst/>
              </a:prstGeom>
              <a:solidFill>
                <a:schemeClr val="accent4">
                  <a:lumMod val="90000"/>
                  <a:lumOff val="10000"/>
                </a:schemeClr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950" b="1" dirty="0">
                    <a:solidFill>
                      <a:schemeClr val="bg1"/>
                    </a:solidFill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演算</a:t>
                </a:r>
              </a:p>
            </p:txBody>
          </p:sp>
          <p:sp>
            <p:nvSpPr>
              <p:cNvPr id="278" name="四角形: 角を丸くする 277">
                <a:extLst>
                  <a:ext uri="{FF2B5EF4-FFF2-40B4-BE49-F238E27FC236}">
                    <a16:creationId xmlns:a16="http://schemas.microsoft.com/office/drawing/2014/main" id="{0B963F72-2164-05EC-EBFF-C2454B890590}"/>
                  </a:ext>
                </a:extLst>
              </p:cNvPr>
              <p:cNvSpPr/>
              <p:nvPr/>
            </p:nvSpPr>
            <p:spPr bwMode="gray">
              <a:xfrm>
                <a:off x="7077431" y="3800881"/>
                <a:ext cx="959699" cy="256691"/>
              </a:xfrm>
              <a:prstGeom prst="roundRect">
                <a:avLst/>
              </a:prstGeom>
              <a:solidFill>
                <a:schemeClr val="accent4">
                  <a:lumMod val="10000"/>
                  <a:lumOff val="90000"/>
                </a:schemeClr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ja-JP" altLang="en-US" sz="950" b="1" dirty="0">
                  <a:solidFill>
                    <a:schemeClr val="bg1"/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grpSp>
            <p:nvGrpSpPr>
              <p:cNvPr id="245" name="グループ化 244">
                <a:extLst>
                  <a:ext uri="{FF2B5EF4-FFF2-40B4-BE49-F238E27FC236}">
                    <a16:creationId xmlns:a16="http://schemas.microsoft.com/office/drawing/2014/main" id="{2741B7ED-D4DE-9DD8-98AD-B59E83A02190}"/>
                  </a:ext>
                </a:extLst>
              </p:cNvPr>
              <p:cNvGrpSpPr/>
              <p:nvPr/>
            </p:nvGrpSpPr>
            <p:grpSpPr bwMode="gray">
              <a:xfrm>
                <a:off x="4102253" y="3795375"/>
                <a:ext cx="3681044" cy="263432"/>
                <a:chOff x="4102253" y="3885920"/>
                <a:chExt cx="3681044" cy="263432"/>
              </a:xfrm>
            </p:grpSpPr>
            <p:sp>
              <p:nvSpPr>
                <p:cNvPr id="289" name="四角形: 角を丸くする 288">
                  <a:extLst>
                    <a:ext uri="{FF2B5EF4-FFF2-40B4-BE49-F238E27FC236}">
                      <a16:creationId xmlns:a16="http://schemas.microsoft.com/office/drawing/2014/main" id="{D17074D0-6E4B-421E-B7E4-93665D2E0D84}"/>
                    </a:ext>
                  </a:extLst>
                </p:cNvPr>
                <p:cNvSpPr/>
                <p:nvPr/>
              </p:nvSpPr>
              <p:spPr bwMode="gray">
                <a:xfrm>
                  <a:off x="7332987" y="3892661"/>
                  <a:ext cx="450310" cy="256691"/>
                </a:xfrm>
                <a:prstGeom prst="roundRect">
                  <a:avLst>
                    <a:gd name="adj" fmla="val 897"/>
                  </a:avLst>
                </a:prstGeom>
                <a:noFill/>
                <a:ln w="12700">
                  <a:noFill/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sz="95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演算</a:t>
                  </a:r>
                </a:p>
              </p:txBody>
            </p:sp>
            <p:sp>
              <p:nvSpPr>
                <p:cNvPr id="275" name="四角形: 角を丸くする 274">
                  <a:extLst>
                    <a:ext uri="{FF2B5EF4-FFF2-40B4-BE49-F238E27FC236}">
                      <a16:creationId xmlns:a16="http://schemas.microsoft.com/office/drawing/2014/main" id="{698A65E2-CA98-749C-62D5-9816667ADB53}"/>
                    </a:ext>
                  </a:extLst>
                </p:cNvPr>
                <p:cNvSpPr/>
                <p:nvPr/>
              </p:nvSpPr>
              <p:spPr bwMode="gray">
                <a:xfrm>
                  <a:off x="6259825" y="3889296"/>
                  <a:ext cx="450310" cy="256691"/>
                </a:xfrm>
                <a:prstGeom prst="roundRect">
                  <a:avLst>
                    <a:gd name="adj" fmla="val 897"/>
                  </a:avLst>
                </a:prstGeom>
                <a:noFill/>
                <a:ln w="12700">
                  <a:noFill/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sz="95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演算</a:t>
                  </a:r>
                </a:p>
              </p:txBody>
            </p:sp>
            <p:sp>
              <p:nvSpPr>
                <p:cNvPr id="267" name="四角形: 角を丸くする 266">
                  <a:extLst>
                    <a:ext uri="{FF2B5EF4-FFF2-40B4-BE49-F238E27FC236}">
                      <a16:creationId xmlns:a16="http://schemas.microsoft.com/office/drawing/2014/main" id="{CA988169-ABD9-F46D-C67A-DF2FD7C38F6F}"/>
                    </a:ext>
                  </a:extLst>
                </p:cNvPr>
                <p:cNvSpPr/>
                <p:nvPr/>
              </p:nvSpPr>
              <p:spPr bwMode="gray">
                <a:xfrm>
                  <a:off x="5190848" y="3888872"/>
                  <a:ext cx="450310" cy="256691"/>
                </a:xfrm>
                <a:prstGeom prst="roundRect">
                  <a:avLst>
                    <a:gd name="adj" fmla="val 897"/>
                  </a:avLst>
                </a:prstGeom>
                <a:noFill/>
                <a:ln w="12700">
                  <a:noFill/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sz="95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演算</a:t>
                  </a:r>
                </a:p>
              </p:txBody>
            </p:sp>
            <p:sp>
              <p:nvSpPr>
                <p:cNvPr id="250" name="四角形: 角を丸くする 249">
                  <a:extLst>
                    <a:ext uri="{FF2B5EF4-FFF2-40B4-BE49-F238E27FC236}">
                      <a16:creationId xmlns:a16="http://schemas.microsoft.com/office/drawing/2014/main" id="{9B302BD2-3674-D94F-2C74-E16D066B1E51}"/>
                    </a:ext>
                  </a:extLst>
                </p:cNvPr>
                <p:cNvSpPr/>
                <p:nvPr/>
              </p:nvSpPr>
              <p:spPr bwMode="gray">
                <a:xfrm>
                  <a:off x="4102253" y="3885920"/>
                  <a:ext cx="450310" cy="256691"/>
                </a:xfrm>
                <a:prstGeom prst="roundRect">
                  <a:avLst>
                    <a:gd name="adj" fmla="val 897"/>
                  </a:avLst>
                </a:prstGeom>
                <a:noFill/>
                <a:ln w="12700">
                  <a:noFill/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sz="95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演算</a:t>
                  </a:r>
                </a:p>
              </p:txBody>
            </p:sp>
          </p:grpSp>
        </p:grpSp>
        <p:grpSp>
          <p:nvGrpSpPr>
            <p:cNvPr id="256" name="グループ化 255">
              <a:extLst>
                <a:ext uri="{FF2B5EF4-FFF2-40B4-BE49-F238E27FC236}">
                  <a16:creationId xmlns:a16="http://schemas.microsoft.com/office/drawing/2014/main" id="{77CD6F5A-391A-7E17-5741-13B7762737B1}"/>
                </a:ext>
              </a:extLst>
            </p:cNvPr>
            <p:cNvGrpSpPr/>
            <p:nvPr/>
          </p:nvGrpSpPr>
          <p:grpSpPr>
            <a:xfrm>
              <a:off x="1465759" y="4646644"/>
              <a:ext cx="3517085" cy="2078217"/>
              <a:chOff x="195753" y="4566279"/>
              <a:chExt cx="3517085" cy="2158582"/>
            </a:xfrm>
          </p:grpSpPr>
          <p:sp>
            <p:nvSpPr>
              <p:cNvPr id="161" name="矢印: 左 160">
                <a:extLst>
                  <a:ext uri="{FF2B5EF4-FFF2-40B4-BE49-F238E27FC236}">
                    <a16:creationId xmlns:a16="http://schemas.microsoft.com/office/drawing/2014/main" id="{51329904-458F-CC28-2595-B7E268EC3BC9}"/>
                  </a:ext>
                </a:extLst>
              </p:cNvPr>
              <p:cNvSpPr/>
              <p:nvPr/>
            </p:nvSpPr>
            <p:spPr bwMode="gray">
              <a:xfrm>
                <a:off x="3515439" y="4968252"/>
                <a:ext cx="197399" cy="948169"/>
              </a:xfrm>
              <a:prstGeom prst="leftArrow">
                <a:avLst/>
              </a:prstGeom>
              <a:gradFill>
                <a:gsLst>
                  <a:gs pos="36000">
                    <a:srgbClr val="787878"/>
                  </a:gs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0" scaled="0"/>
              </a:gradFill>
              <a:ln w="12700">
                <a:noFill/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t"/>
              <a:lstStyle/>
              <a:p>
                <a:pPr algn="l"/>
                <a:endParaRPr lang="ja-JP" altLang="en-US" sz="1000" dirty="0">
                  <a:solidFill>
                    <a:schemeClr val="bg1">
                      <a:lumMod val="50000"/>
                    </a:schemeClr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277" name="フローチャート: 処理 276">
                <a:extLst>
                  <a:ext uri="{FF2B5EF4-FFF2-40B4-BE49-F238E27FC236}">
                    <a16:creationId xmlns:a16="http://schemas.microsoft.com/office/drawing/2014/main" id="{24B658F4-8FD7-380D-4E63-FF1CC82C5E67}"/>
                  </a:ext>
                </a:extLst>
              </p:cNvPr>
              <p:cNvSpPr/>
              <p:nvPr/>
            </p:nvSpPr>
            <p:spPr bwMode="gray">
              <a:xfrm>
                <a:off x="195753" y="4566279"/>
                <a:ext cx="3277573" cy="2158582"/>
              </a:xfrm>
              <a:prstGeom prst="flowChartProcess">
                <a:avLst/>
              </a:prstGeom>
              <a:solidFill>
                <a:schemeClr val="bg1">
                  <a:lumMod val="85000"/>
                </a:schemeClr>
              </a:solidFill>
              <a:ln w="12700">
                <a:noFill/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t"/>
              <a:lstStyle/>
              <a:p>
                <a:pPr algn="l"/>
                <a:endParaRPr lang="ja-JP" altLang="en-US" sz="1000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279" name="四角形: 角を丸くする 278">
                <a:extLst>
                  <a:ext uri="{FF2B5EF4-FFF2-40B4-BE49-F238E27FC236}">
                    <a16:creationId xmlns:a16="http://schemas.microsoft.com/office/drawing/2014/main" id="{B843118B-32B0-1422-7DED-309329017D5C}"/>
                  </a:ext>
                </a:extLst>
              </p:cNvPr>
              <p:cNvSpPr/>
              <p:nvPr/>
            </p:nvSpPr>
            <p:spPr bwMode="gray">
              <a:xfrm>
                <a:off x="334628" y="5036788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A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281" name="四角形: 角を丸くする 280">
                <a:extLst>
                  <a:ext uri="{FF2B5EF4-FFF2-40B4-BE49-F238E27FC236}">
                    <a16:creationId xmlns:a16="http://schemas.microsoft.com/office/drawing/2014/main" id="{E9350FF7-F549-84C2-7E59-17DD8E53648A}"/>
                  </a:ext>
                </a:extLst>
              </p:cNvPr>
              <p:cNvSpPr/>
              <p:nvPr/>
            </p:nvSpPr>
            <p:spPr bwMode="gray">
              <a:xfrm>
                <a:off x="924548" y="5036788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C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283" name="四角形: 角を丸くする 282">
                <a:extLst>
                  <a:ext uri="{FF2B5EF4-FFF2-40B4-BE49-F238E27FC236}">
                    <a16:creationId xmlns:a16="http://schemas.microsoft.com/office/drawing/2014/main" id="{8088B300-355C-17F6-0FEE-90A58992CCEF}"/>
                  </a:ext>
                </a:extLst>
              </p:cNvPr>
              <p:cNvSpPr/>
              <p:nvPr/>
            </p:nvSpPr>
            <p:spPr bwMode="gray">
              <a:xfrm>
                <a:off x="1512348" y="5036788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E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285" name="四角形: 角を丸くする 284">
                <a:extLst>
                  <a:ext uri="{FF2B5EF4-FFF2-40B4-BE49-F238E27FC236}">
                    <a16:creationId xmlns:a16="http://schemas.microsoft.com/office/drawing/2014/main" id="{94BE4ABA-8FBD-7944-9AFE-A37526C4503E}"/>
                  </a:ext>
                </a:extLst>
              </p:cNvPr>
              <p:cNvSpPr/>
              <p:nvPr/>
            </p:nvSpPr>
            <p:spPr bwMode="gray">
              <a:xfrm>
                <a:off x="2108537" y="5039200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G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287" name="四角形: 角を丸くする 286">
                <a:extLst>
                  <a:ext uri="{FF2B5EF4-FFF2-40B4-BE49-F238E27FC236}">
                    <a16:creationId xmlns:a16="http://schemas.microsoft.com/office/drawing/2014/main" id="{11B250A2-9F05-E083-65F5-728ADD049B46}"/>
                  </a:ext>
                </a:extLst>
              </p:cNvPr>
              <p:cNvSpPr/>
              <p:nvPr/>
            </p:nvSpPr>
            <p:spPr bwMode="gray">
              <a:xfrm>
                <a:off x="924548" y="5271323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C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64" name="四角形: 角を丸くする 63">
                <a:extLst>
                  <a:ext uri="{FF2B5EF4-FFF2-40B4-BE49-F238E27FC236}">
                    <a16:creationId xmlns:a16="http://schemas.microsoft.com/office/drawing/2014/main" id="{4D7B25E6-767F-9F6D-AB29-D316743ADF92}"/>
                  </a:ext>
                </a:extLst>
              </p:cNvPr>
              <p:cNvSpPr/>
              <p:nvPr/>
            </p:nvSpPr>
            <p:spPr bwMode="gray">
              <a:xfrm>
                <a:off x="1512348" y="5271323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E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66" name="四角形: 角を丸くする 65">
                <a:extLst>
                  <a:ext uri="{FF2B5EF4-FFF2-40B4-BE49-F238E27FC236}">
                    <a16:creationId xmlns:a16="http://schemas.microsoft.com/office/drawing/2014/main" id="{CE086C04-6E2B-BC90-33B6-40F85D3CF5E3}"/>
                  </a:ext>
                </a:extLst>
              </p:cNvPr>
              <p:cNvSpPr/>
              <p:nvPr/>
            </p:nvSpPr>
            <p:spPr bwMode="gray">
              <a:xfrm>
                <a:off x="2108537" y="5273735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H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68" name="四角形: 角を丸くする 67">
                <a:extLst>
                  <a:ext uri="{FF2B5EF4-FFF2-40B4-BE49-F238E27FC236}">
                    <a16:creationId xmlns:a16="http://schemas.microsoft.com/office/drawing/2014/main" id="{D145D38F-FE0C-8DAD-DF2E-53AD6ECBB2AE}"/>
                  </a:ext>
                </a:extLst>
              </p:cNvPr>
              <p:cNvSpPr/>
              <p:nvPr/>
            </p:nvSpPr>
            <p:spPr bwMode="gray">
              <a:xfrm>
                <a:off x="924548" y="5505858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C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70" name="四角形: 角を丸くする 69">
                <a:extLst>
                  <a:ext uri="{FF2B5EF4-FFF2-40B4-BE49-F238E27FC236}">
                    <a16:creationId xmlns:a16="http://schemas.microsoft.com/office/drawing/2014/main" id="{AED85E3B-153F-3F2B-7623-423432E1DF55}"/>
                  </a:ext>
                </a:extLst>
              </p:cNvPr>
              <p:cNvSpPr/>
              <p:nvPr/>
            </p:nvSpPr>
            <p:spPr bwMode="gray">
              <a:xfrm>
                <a:off x="1512348" y="5505858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F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72" name="四角形: 角を丸くする 71">
                <a:extLst>
                  <a:ext uri="{FF2B5EF4-FFF2-40B4-BE49-F238E27FC236}">
                    <a16:creationId xmlns:a16="http://schemas.microsoft.com/office/drawing/2014/main" id="{D7B4EEE2-2BF8-BBA3-F0E6-F9E2ED808F85}"/>
                  </a:ext>
                </a:extLst>
              </p:cNvPr>
              <p:cNvSpPr/>
              <p:nvPr/>
            </p:nvSpPr>
            <p:spPr bwMode="gray">
              <a:xfrm>
                <a:off x="2108537" y="5508270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G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74" name="四角形: 角を丸くする 73">
                <a:extLst>
                  <a:ext uri="{FF2B5EF4-FFF2-40B4-BE49-F238E27FC236}">
                    <a16:creationId xmlns:a16="http://schemas.microsoft.com/office/drawing/2014/main" id="{A8859190-7251-305D-10E1-95BDB28968E5}"/>
                  </a:ext>
                </a:extLst>
              </p:cNvPr>
              <p:cNvSpPr/>
              <p:nvPr/>
            </p:nvSpPr>
            <p:spPr bwMode="gray">
              <a:xfrm>
                <a:off x="334628" y="5271323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A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76" name="四角形: 角を丸くする 75">
                <a:extLst>
                  <a:ext uri="{FF2B5EF4-FFF2-40B4-BE49-F238E27FC236}">
                    <a16:creationId xmlns:a16="http://schemas.microsoft.com/office/drawing/2014/main" id="{3EF36796-1476-066C-4985-0C074EF8089C}"/>
                  </a:ext>
                </a:extLst>
              </p:cNvPr>
              <p:cNvSpPr/>
              <p:nvPr/>
            </p:nvSpPr>
            <p:spPr bwMode="gray">
              <a:xfrm>
                <a:off x="334628" y="5505858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A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78" name="四角形: 角を丸くする 77">
                <a:extLst>
                  <a:ext uri="{FF2B5EF4-FFF2-40B4-BE49-F238E27FC236}">
                    <a16:creationId xmlns:a16="http://schemas.microsoft.com/office/drawing/2014/main" id="{291BC8F9-DE6E-EC5E-6041-DCE9C9798228}"/>
                  </a:ext>
                </a:extLst>
              </p:cNvPr>
              <p:cNvSpPr/>
              <p:nvPr/>
            </p:nvSpPr>
            <p:spPr bwMode="gray">
              <a:xfrm>
                <a:off x="2704254" y="5037237"/>
                <a:ext cx="633212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100" b="1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－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82" name="四角形: 角を丸くする 81">
                <a:extLst>
                  <a:ext uri="{FF2B5EF4-FFF2-40B4-BE49-F238E27FC236}">
                    <a16:creationId xmlns:a16="http://schemas.microsoft.com/office/drawing/2014/main" id="{E6C89DFC-E352-2352-1DAE-C15D13B9F80E}"/>
                  </a:ext>
                </a:extLst>
              </p:cNvPr>
              <p:cNvSpPr/>
              <p:nvPr/>
            </p:nvSpPr>
            <p:spPr bwMode="gray">
              <a:xfrm>
                <a:off x="2704254" y="5271772"/>
                <a:ext cx="633212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100" b="1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－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84" name="四角形: 角を丸くする 83">
                <a:extLst>
                  <a:ext uri="{FF2B5EF4-FFF2-40B4-BE49-F238E27FC236}">
                    <a16:creationId xmlns:a16="http://schemas.microsoft.com/office/drawing/2014/main" id="{9612311F-C353-F401-7B34-BE5CE0E317C3}"/>
                  </a:ext>
                </a:extLst>
              </p:cNvPr>
              <p:cNvSpPr/>
              <p:nvPr/>
            </p:nvSpPr>
            <p:spPr bwMode="gray">
              <a:xfrm>
                <a:off x="2704254" y="5506307"/>
                <a:ext cx="633212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100" b="1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－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85" name="四角形: 角を丸くする 84">
                <a:extLst>
                  <a:ext uri="{FF2B5EF4-FFF2-40B4-BE49-F238E27FC236}">
                    <a16:creationId xmlns:a16="http://schemas.microsoft.com/office/drawing/2014/main" id="{C00FA26E-3B9F-B966-3C80-0C6AD1827D8A}"/>
                  </a:ext>
                </a:extLst>
              </p:cNvPr>
              <p:cNvSpPr/>
              <p:nvPr/>
            </p:nvSpPr>
            <p:spPr bwMode="gray">
              <a:xfrm>
                <a:off x="339378" y="5735699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A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86" name="四角形: 角を丸くする 85">
                <a:extLst>
                  <a:ext uri="{FF2B5EF4-FFF2-40B4-BE49-F238E27FC236}">
                    <a16:creationId xmlns:a16="http://schemas.microsoft.com/office/drawing/2014/main" id="{8CB72F15-7A99-C4D5-BA42-D17BB6A71183}"/>
                  </a:ext>
                </a:extLst>
              </p:cNvPr>
              <p:cNvSpPr/>
              <p:nvPr/>
            </p:nvSpPr>
            <p:spPr bwMode="gray">
              <a:xfrm>
                <a:off x="929298" y="5735699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C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87" name="四角形: 角を丸くする 86">
                <a:extLst>
                  <a:ext uri="{FF2B5EF4-FFF2-40B4-BE49-F238E27FC236}">
                    <a16:creationId xmlns:a16="http://schemas.microsoft.com/office/drawing/2014/main" id="{739CD547-CF02-21E2-B685-F3D75294EC1C}"/>
                  </a:ext>
                </a:extLst>
              </p:cNvPr>
              <p:cNvSpPr/>
              <p:nvPr/>
            </p:nvSpPr>
            <p:spPr bwMode="gray">
              <a:xfrm>
                <a:off x="1517098" y="5735699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F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88" name="四角形: 角を丸くする 87">
                <a:extLst>
                  <a:ext uri="{FF2B5EF4-FFF2-40B4-BE49-F238E27FC236}">
                    <a16:creationId xmlns:a16="http://schemas.microsoft.com/office/drawing/2014/main" id="{C7518431-2921-2F4A-DC9C-8985227FFE9F}"/>
                  </a:ext>
                </a:extLst>
              </p:cNvPr>
              <p:cNvSpPr/>
              <p:nvPr/>
            </p:nvSpPr>
            <p:spPr bwMode="gray">
              <a:xfrm>
                <a:off x="2113287" y="5738111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H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89" name="四角形: 角を丸くする 88">
                <a:extLst>
                  <a:ext uri="{FF2B5EF4-FFF2-40B4-BE49-F238E27FC236}">
                    <a16:creationId xmlns:a16="http://schemas.microsoft.com/office/drawing/2014/main" id="{AD753755-63BF-9932-407C-160D8408472F}"/>
                  </a:ext>
                </a:extLst>
              </p:cNvPr>
              <p:cNvSpPr/>
              <p:nvPr/>
            </p:nvSpPr>
            <p:spPr bwMode="gray">
              <a:xfrm>
                <a:off x="929298" y="5970234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D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90" name="四角形: 角を丸くする 89">
                <a:extLst>
                  <a:ext uri="{FF2B5EF4-FFF2-40B4-BE49-F238E27FC236}">
                    <a16:creationId xmlns:a16="http://schemas.microsoft.com/office/drawing/2014/main" id="{682EE18D-FBF1-31FA-7FFB-4CD9AB1A1025}"/>
                  </a:ext>
                </a:extLst>
              </p:cNvPr>
              <p:cNvSpPr/>
              <p:nvPr/>
            </p:nvSpPr>
            <p:spPr bwMode="gray">
              <a:xfrm>
                <a:off x="1517098" y="5970234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E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91" name="四角形: 角を丸くする 90">
                <a:extLst>
                  <a:ext uri="{FF2B5EF4-FFF2-40B4-BE49-F238E27FC236}">
                    <a16:creationId xmlns:a16="http://schemas.microsoft.com/office/drawing/2014/main" id="{EDC0144A-C79B-F8CC-EB56-34C8D3977A42}"/>
                  </a:ext>
                </a:extLst>
              </p:cNvPr>
              <p:cNvSpPr/>
              <p:nvPr/>
            </p:nvSpPr>
            <p:spPr bwMode="gray">
              <a:xfrm>
                <a:off x="2113287" y="5972646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G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92" name="四角形: 角を丸くする 91">
                <a:extLst>
                  <a:ext uri="{FF2B5EF4-FFF2-40B4-BE49-F238E27FC236}">
                    <a16:creationId xmlns:a16="http://schemas.microsoft.com/office/drawing/2014/main" id="{236F5158-F072-B76F-C8EA-522F8331764C}"/>
                  </a:ext>
                </a:extLst>
              </p:cNvPr>
              <p:cNvSpPr/>
              <p:nvPr/>
            </p:nvSpPr>
            <p:spPr bwMode="gray">
              <a:xfrm>
                <a:off x="929298" y="6431272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D</a:t>
                </a:r>
              </a:p>
            </p:txBody>
          </p:sp>
          <p:sp>
            <p:nvSpPr>
              <p:cNvPr id="93" name="四角形: 角を丸くする 92">
                <a:extLst>
                  <a:ext uri="{FF2B5EF4-FFF2-40B4-BE49-F238E27FC236}">
                    <a16:creationId xmlns:a16="http://schemas.microsoft.com/office/drawing/2014/main" id="{B364A6FF-5F21-593F-8DD0-DF3FDC3A4C02}"/>
                  </a:ext>
                </a:extLst>
              </p:cNvPr>
              <p:cNvSpPr/>
              <p:nvPr/>
            </p:nvSpPr>
            <p:spPr bwMode="gray">
              <a:xfrm>
                <a:off x="1517098" y="6431272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F</a:t>
                </a:r>
              </a:p>
            </p:txBody>
          </p:sp>
          <p:sp>
            <p:nvSpPr>
              <p:cNvPr id="95" name="四角形: 角を丸くする 94">
                <a:extLst>
                  <a:ext uri="{FF2B5EF4-FFF2-40B4-BE49-F238E27FC236}">
                    <a16:creationId xmlns:a16="http://schemas.microsoft.com/office/drawing/2014/main" id="{CE01B585-CB7F-FCC1-B966-1B8095F75E25}"/>
                  </a:ext>
                </a:extLst>
              </p:cNvPr>
              <p:cNvSpPr/>
              <p:nvPr/>
            </p:nvSpPr>
            <p:spPr bwMode="gray">
              <a:xfrm>
                <a:off x="2113287" y="6433684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H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309" name="四角形: 角を丸くする 308">
                <a:extLst>
                  <a:ext uri="{FF2B5EF4-FFF2-40B4-BE49-F238E27FC236}">
                    <a16:creationId xmlns:a16="http://schemas.microsoft.com/office/drawing/2014/main" id="{EA30889E-E27C-EBCE-BF59-95EC33A2AC99}"/>
                  </a:ext>
                </a:extLst>
              </p:cNvPr>
              <p:cNvSpPr/>
              <p:nvPr/>
            </p:nvSpPr>
            <p:spPr bwMode="gray">
              <a:xfrm>
                <a:off x="339378" y="5970234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A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311" name="四角形: 角を丸くする 310">
                <a:extLst>
                  <a:ext uri="{FF2B5EF4-FFF2-40B4-BE49-F238E27FC236}">
                    <a16:creationId xmlns:a16="http://schemas.microsoft.com/office/drawing/2014/main" id="{7379DDC1-9D90-0446-3477-A74F11374048}"/>
                  </a:ext>
                </a:extLst>
              </p:cNvPr>
              <p:cNvSpPr/>
              <p:nvPr/>
            </p:nvSpPr>
            <p:spPr bwMode="gray">
              <a:xfrm>
                <a:off x="339378" y="6431272"/>
                <a:ext cx="553550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B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313" name="四角形: 角を丸くする 312">
                <a:extLst>
                  <a:ext uri="{FF2B5EF4-FFF2-40B4-BE49-F238E27FC236}">
                    <a16:creationId xmlns:a16="http://schemas.microsoft.com/office/drawing/2014/main" id="{EB4E8CAE-F9CC-84A2-FFF2-FE9A0CF3A952}"/>
                  </a:ext>
                </a:extLst>
              </p:cNvPr>
              <p:cNvSpPr/>
              <p:nvPr/>
            </p:nvSpPr>
            <p:spPr bwMode="gray">
              <a:xfrm>
                <a:off x="2709004" y="5736148"/>
                <a:ext cx="633212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100" b="1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－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315" name="四角形: 角を丸くする 314">
                <a:extLst>
                  <a:ext uri="{FF2B5EF4-FFF2-40B4-BE49-F238E27FC236}">
                    <a16:creationId xmlns:a16="http://schemas.microsoft.com/office/drawing/2014/main" id="{6130898E-BA14-F9FA-9E1F-47B20627CC79}"/>
                  </a:ext>
                </a:extLst>
              </p:cNvPr>
              <p:cNvSpPr/>
              <p:nvPr/>
            </p:nvSpPr>
            <p:spPr bwMode="gray">
              <a:xfrm>
                <a:off x="2709004" y="5970683"/>
                <a:ext cx="633212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100" b="1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－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317" name="四角形: 角を丸くする 316">
                <a:extLst>
                  <a:ext uri="{FF2B5EF4-FFF2-40B4-BE49-F238E27FC236}">
                    <a16:creationId xmlns:a16="http://schemas.microsoft.com/office/drawing/2014/main" id="{EA8BA3B0-CDBE-FD61-25D3-285B4F9B4415}"/>
                  </a:ext>
                </a:extLst>
              </p:cNvPr>
              <p:cNvSpPr/>
              <p:nvPr/>
            </p:nvSpPr>
            <p:spPr bwMode="gray">
              <a:xfrm>
                <a:off x="2709004" y="6431721"/>
                <a:ext cx="633212" cy="201042"/>
              </a:xfrm>
              <a:prstGeom prst="round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100" b="1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－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  <p:sp>
            <p:nvSpPr>
              <p:cNvPr id="104" name="テキスト ボックス 103">
                <a:extLst>
                  <a:ext uri="{FF2B5EF4-FFF2-40B4-BE49-F238E27FC236}">
                    <a16:creationId xmlns:a16="http://schemas.microsoft.com/office/drawing/2014/main" id="{DE43A538-C907-00D3-D8B1-641739107C1B}"/>
                  </a:ext>
                </a:extLst>
              </p:cNvPr>
              <p:cNvSpPr txBox="1"/>
              <p:nvPr/>
            </p:nvSpPr>
            <p:spPr bwMode="gray">
              <a:xfrm>
                <a:off x="438333" y="6178063"/>
                <a:ext cx="353943" cy="2424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rtlCol="0" anchor="ctr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ja-JP" sz="1100" b="1" dirty="0">
                    <a:latin typeface="游明朝 Demibold" panose="02020600000000000000" pitchFamily="18" charset="-128"/>
                    <a:ea typeface="游明朝 Demibold" panose="02020600000000000000" pitchFamily="18" charset="-128"/>
                  </a:rPr>
                  <a:t>…</a:t>
                </a:r>
                <a:endParaRPr lang="ja-JP" altLang="en-US" sz="1100" b="1" dirty="0">
                  <a:latin typeface="游明朝 Demibold" panose="02020600000000000000" pitchFamily="18" charset="-128"/>
                  <a:ea typeface="游明朝 Demibold" panose="02020600000000000000" pitchFamily="18" charset="-128"/>
                </a:endParaRPr>
              </a:p>
            </p:txBody>
          </p:sp>
          <p:sp>
            <p:nvSpPr>
              <p:cNvPr id="106" name="テキスト ボックス 105">
                <a:extLst>
                  <a:ext uri="{FF2B5EF4-FFF2-40B4-BE49-F238E27FC236}">
                    <a16:creationId xmlns:a16="http://schemas.microsoft.com/office/drawing/2014/main" id="{9AC33DAA-8453-8BD3-3270-89F1061089E9}"/>
                  </a:ext>
                </a:extLst>
              </p:cNvPr>
              <p:cNvSpPr txBox="1"/>
              <p:nvPr/>
            </p:nvSpPr>
            <p:spPr bwMode="gray">
              <a:xfrm>
                <a:off x="1016379" y="6177347"/>
                <a:ext cx="353943" cy="2424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rtlCol="0" anchor="ctr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ja-JP" sz="1100" b="1" dirty="0">
                    <a:latin typeface="游明朝 Demibold" panose="02020600000000000000" pitchFamily="18" charset="-128"/>
                    <a:ea typeface="游明朝 Demibold" panose="02020600000000000000" pitchFamily="18" charset="-128"/>
                  </a:rPr>
                  <a:t>…</a:t>
                </a:r>
                <a:endParaRPr lang="ja-JP" altLang="en-US" sz="1100" b="1" dirty="0">
                  <a:latin typeface="游明朝 Demibold" panose="02020600000000000000" pitchFamily="18" charset="-128"/>
                  <a:ea typeface="游明朝 Demibold" panose="02020600000000000000" pitchFamily="18" charset="-128"/>
                </a:endParaRPr>
              </a:p>
            </p:txBody>
          </p:sp>
          <p:sp>
            <p:nvSpPr>
              <p:cNvPr id="108" name="テキスト ボックス 107">
                <a:extLst>
                  <a:ext uri="{FF2B5EF4-FFF2-40B4-BE49-F238E27FC236}">
                    <a16:creationId xmlns:a16="http://schemas.microsoft.com/office/drawing/2014/main" id="{BBBA75AA-7A9C-9665-0FF8-A0A8D877E48D}"/>
                  </a:ext>
                </a:extLst>
              </p:cNvPr>
              <p:cNvSpPr txBox="1"/>
              <p:nvPr/>
            </p:nvSpPr>
            <p:spPr bwMode="gray">
              <a:xfrm>
                <a:off x="1592532" y="6177746"/>
                <a:ext cx="353943" cy="2424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rtlCol="0" anchor="ctr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ja-JP" sz="1100" b="1" dirty="0">
                    <a:latin typeface="游明朝 Demibold" panose="02020600000000000000" pitchFamily="18" charset="-128"/>
                    <a:ea typeface="游明朝 Demibold" panose="02020600000000000000" pitchFamily="18" charset="-128"/>
                  </a:rPr>
                  <a:t>…</a:t>
                </a:r>
                <a:endParaRPr lang="ja-JP" altLang="en-US" sz="1100" b="1" dirty="0">
                  <a:latin typeface="游明朝 Demibold" panose="02020600000000000000" pitchFamily="18" charset="-128"/>
                  <a:ea typeface="游明朝 Demibold" panose="02020600000000000000" pitchFamily="18" charset="-128"/>
                </a:endParaRPr>
              </a:p>
            </p:txBody>
          </p:sp>
          <p:sp>
            <p:nvSpPr>
              <p:cNvPr id="120" name="テキスト ボックス 119">
                <a:extLst>
                  <a:ext uri="{FF2B5EF4-FFF2-40B4-BE49-F238E27FC236}">
                    <a16:creationId xmlns:a16="http://schemas.microsoft.com/office/drawing/2014/main" id="{39C71C53-4082-AA2F-59D8-D1093E930EB5}"/>
                  </a:ext>
                </a:extLst>
              </p:cNvPr>
              <p:cNvSpPr txBox="1"/>
              <p:nvPr/>
            </p:nvSpPr>
            <p:spPr bwMode="gray">
              <a:xfrm>
                <a:off x="2205576" y="6183902"/>
                <a:ext cx="353943" cy="2424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rtlCol="0" anchor="ctr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ja-JP" sz="1100" b="1" dirty="0">
                    <a:latin typeface="游明朝 Demibold" panose="02020600000000000000" pitchFamily="18" charset="-128"/>
                    <a:ea typeface="游明朝 Demibold" panose="02020600000000000000" pitchFamily="18" charset="-128"/>
                  </a:rPr>
                  <a:t>…</a:t>
                </a:r>
                <a:endParaRPr lang="ja-JP" altLang="en-US" sz="1100" b="1" dirty="0">
                  <a:latin typeface="游明朝 Demibold" panose="02020600000000000000" pitchFamily="18" charset="-128"/>
                  <a:ea typeface="游明朝 Demibold" panose="02020600000000000000" pitchFamily="18" charset="-128"/>
                </a:endParaRPr>
              </a:p>
            </p:txBody>
          </p:sp>
          <p:sp>
            <p:nvSpPr>
              <p:cNvPr id="122" name="テキスト ボックス 121">
                <a:extLst>
                  <a:ext uri="{FF2B5EF4-FFF2-40B4-BE49-F238E27FC236}">
                    <a16:creationId xmlns:a16="http://schemas.microsoft.com/office/drawing/2014/main" id="{D279F495-6CBD-B015-30A4-F570E8EAE095}"/>
                  </a:ext>
                </a:extLst>
              </p:cNvPr>
              <p:cNvSpPr txBox="1"/>
              <p:nvPr/>
            </p:nvSpPr>
            <p:spPr bwMode="gray">
              <a:xfrm>
                <a:off x="2838293" y="6177346"/>
                <a:ext cx="353943" cy="2424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eaVert" wrap="none" rtlCol="0" anchor="ctr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ja-JP" sz="1100" b="1" dirty="0">
                    <a:latin typeface="游明朝 Demibold" panose="02020600000000000000" pitchFamily="18" charset="-128"/>
                    <a:ea typeface="游明朝 Demibold" panose="02020600000000000000" pitchFamily="18" charset="-128"/>
                  </a:rPr>
                  <a:t>…</a:t>
                </a:r>
                <a:endParaRPr lang="ja-JP" altLang="en-US" sz="1100" b="1" dirty="0">
                  <a:latin typeface="游明朝 Demibold" panose="02020600000000000000" pitchFamily="18" charset="-128"/>
                  <a:ea typeface="游明朝 Demibold" panose="02020600000000000000" pitchFamily="18" charset="-128"/>
                </a:endParaRPr>
              </a:p>
            </p:txBody>
          </p:sp>
          <p:sp>
            <p:nvSpPr>
              <p:cNvPr id="123" name="テキスト ボックス 122">
                <a:extLst>
                  <a:ext uri="{FF2B5EF4-FFF2-40B4-BE49-F238E27FC236}">
                    <a16:creationId xmlns:a16="http://schemas.microsoft.com/office/drawing/2014/main" id="{C084F1EB-F30F-12BF-3140-74E556145643}"/>
                  </a:ext>
                </a:extLst>
              </p:cNvPr>
              <p:cNvSpPr txBox="1"/>
              <p:nvPr/>
            </p:nvSpPr>
            <p:spPr bwMode="gray">
              <a:xfrm>
                <a:off x="608134" y="4733324"/>
                <a:ext cx="2430473" cy="2717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rtlCol="0" anchor="ctr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判断</a:t>
                </a:r>
                <a:r>
                  <a:rPr lang="ja-JP" altLang="en-US" sz="1100" b="1">
                    <a:latin typeface="游ゴシック Medium" panose="020B0500000000000000" pitchFamily="50" charset="-128"/>
                    <a:ea typeface="游ゴシック Medium" panose="020B0500000000000000" pitchFamily="50" charset="-128"/>
                  </a:rPr>
                  <a:t>根拠情報の組み合わせ 生成処理</a:t>
                </a:r>
                <a:endParaRPr lang="ja-JP" altLang="en-US" sz="1100" b="1" dirty="0"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</p:grpSp>
        <p:pic>
          <p:nvPicPr>
            <p:cNvPr id="271" name="図 270" descr="ロゴ, アイコン&#10;&#10;自動的に生成された説明">
              <a:extLst>
                <a:ext uri="{FF2B5EF4-FFF2-40B4-BE49-F238E27FC236}">
                  <a16:creationId xmlns:a16="http://schemas.microsoft.com/office/drawing/2014/main" id="{E8578CD1-EBA1-7CD7-5BF9-FD1B53ECC1E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837473B0-CC2E-450A-ABE3-18F120FF3D39}">
                  <a1611:picAttrSrcUrl xmlns:a1611="http://schemas.microsoft.com/office/drawing/2016/11/main" r:id="rId5"/>
                </a:ext>
              </a:extLst>
            </a:blip>
            <a:srcRect r="50071"/>
            <a:stretch/>
          </p:blipFill>
          <p:spPr>
            <a:xfrm>
              <a:off x="1620979" y="847697"/>
              <a:ext cx="560410" cy="557698"/>
            </a:xfrm>
            <a:prstGeom prst="rect">
              <a:avLst/>
            </a:prstGeom>
          </p:spPr>
        </p:pic>
        <p:grpSp>
          <p:nvGrpSpPr>
            <p:cNvPr id="56" name="グループ化 55">
              <a:extLst>
                <a:ext uri="{FF2B5EF4-FFF2-40B4-BE49-F238E27FC236}">
                  <a16:creationId xmlns:a16="http://schemas.microsoft.com/office/drawing/2014/main" id="{778DFCF8-D2A4-448A-57F5-356E929B979B}"/>
                </a:ext>
              </a:extLst>
            </p:cNvPr>
            <p:cNvGrpSpPr/>
            <p:nvPr/>
          </p:nvGrpSpPr>
          <p:grpSpPr>
            <a:xfrm>
              <a:off x="1464274" y="2660644"/>
              <a:ext cx="3525720" cy="1912481"/>
              <a:chOff x="194269" y="2660643"/>
              <a:chExt cx="3525720" cy="1912481"/>
            </a:xfrm>
          </p:grpSpPr>
          <p:grpSp>
            <p:nvGrpSpPr>
              <p:cNvPr id="265" name="グループ化 264">
                <a:extLst>
                  <a:ext uri="{FF2B5EF4-FFF2-40B4-BE49-F238E27FC236}">
                    <a16:creationId xmlns:a16="http://schemas.microsoft.com/office/drawing/2014/main" id="{FC4D1C45-288D-9504-151F-EB1D67EB8DA4}"/>
                  </a:ext>
                </a:extLst>
              </p:cNvPr>
              <p:cNvGrpSpPr/>
              <p:nvPr/>
            </p:nvGrpSpPr>
            <p:grpSpPr>
              <a:xfrm>
                <a:off x="194269" y="2660643"/>
                <a:ext cx="3374914" cy="1912481"/>
                <a:chOff x="194269" y="2660643"/>
                <a:chExt cx="3374914" cy="1912481"/>
              </a:xfrm>
            </p:grpSpPr>
            <p:sp>
              <p:nvSpPr>
                <p:cNvPr id="160" name="フローチャート: 処理 159">
                  <a:extLst>
                    <a:ext uri="{FF2B5EF4-FFF2-40B4-BE49-F238E27FC236}">
                      <a16:creationId xmlns:a16="http://schemas.microsoft.com/office/drawing/2014/main" id="{508B531E-0CA7-C0FC-B757-2722CAE9E019}"/>
                    </a:ext>
                  </a:extLst>
                </p:cNvPr>
                <p:cNvSpPr/>
                <p:nvPr/>
              </p:nvSpPr>
              <p:spPr bwMode="gray">
                <a:xfrm>
                  <a:off x="194269" y="2660643"/>
                  <a:ext cx="3277574" cy="1912481"/>
                </a:xfrm>
                <a:prstGeom prst="flowChartProcess">
                  <a:avLst/>
                </a:prstGeom>
                <a:solidFill>
                  <a:schemeClr val="bg1">
                    <a:lumMod val="85000"/>
                  </a:schemeClr>
                </a:solidFill>
                <a:ln w="12700">
                  <a:noFill/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t"/>
                <a:lstStyle/>
                <a:p>
                  <a:pPr algn="l"/>
                  <a:endParaRPr lang="ja-JP" altLang="en-US" sz="1000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168" name="四角形: 角を丸くする 167">
                  <a:extLst>
                    <a:ext uri="{FF2B5EF4-FFF2-40B4-BE49-F238E27FC236}">
                      <a16:creationId xmlns:a16="http://schemas.microsoft.com/office/drawing/2014/main" id="{453B56A3-AA5A-6123-7008-515D738B63D9}"/>
                    </a:ext>
                  </a:extLst>
                </p:cNvPr>
                <p:cNvSpPr/>
                <p:nvPr/>
              </p:nvSpPr>
              <p:spPr bwMode="gray">
                <a:xfrm>
                  <a:off x="337132" y="3313176"/>
                  <a:ext cx="553550" cy="201042"/>
                </a:xfrm>
                <a:prstGeom prst="roundRect">
                  <a:avLst/>
                </a:prstGeom>
                <a:solidFill>
                  <a:schemeClr val="accent2">
                    <a:lumMod val="10000"/>
                    <a:lumOff val="90000"/>
                  </a:schemeClr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0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A</a:t>
                  </a:r>
                  <a:endParaRPr lang="ja-JP" altLang="en-US" sz="10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170" name="四角形: 角を丸くする 169">
                  <a:extLst>
                    <a:ext uri="{FF2B5EF4-FFF2-40B4-BE49-F238E27FC236}">
                      <a16:creationId xmlns:a16="http://schemas.microsoft.com/office/drawing/2014/main" id="{D56C3CE8-73D4-1FC7-AEE3-A85A78363CEC}"/>
                    </a:ext>
                  </a:extLst>
                </p:cNvPr>
                <p:cNvSpPr/>
                <p:nvPr/>
              </p:nvSpPr>
              <p:spPr bwMode="gray">
                <a:xfrm>
                  <a:off x="927052" y="3313176"/>
                  <a:ext cx="553550" cy="201042"/>
                </a:xfrm>
                <a:prstGeom prst="roundRect">
                  <a:avLst/>
                </a:prstGeom>
                <a:solidFill>
                  <a:schemeClr val="accent2">
                    <a:lumMod val="10000"/>
                    <a:lumOff val="90000"/>
                  </a:schemeClr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0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C</a:t>
                  </a:r>
                  <a:endParaRPr lang="ja-JP" altLang="en-US" sz="10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172" name="四角形: 角を丸くする 171">
                  <a:extLst>
                    <a:ext uri="{FF2B5EF4-FFF2-40B4-BE49-F238E27FC236}">
                      <a16:creationId xmlns:a16="http://schemas.microsoft.com/office/drawing/2014/main" id="{63EDC8C3-0EF3-6B98-19DF-8464C888726C}"/>
                    </a:ext>
                  </a:extLst>
                </p:cNvPr>
                <p:cNvSpPr/>
                <p:nvPr/>
              </p:nvSpPr>
              <p:spPr bwMode="gray">
                <a:xfrm>
                  <a:off x="1514852" y="3313176"/>
                  <a:ext cx="553550" cy="201042"/>
                </a:xfrm>
                <a:prstGeom prst="roundRect">
                  <a:avLst/>
                </a:prstGeom>
                <a:solidFill>
                  <a:schemeClr val="accent2">
                    <a:lumMod val="10000"/>
                    <a:lumOff val="90000"/>
                  </a:schemeClr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0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E</a:t>
                  </a:r>
                  <a:endParaRPr lang="ja-JP" altLang="en-US" sz="10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174" name="四角形: 角を丸くする 173">
                  <a:extLst>
                    <a:ext uri="{FF2B5EF4-FFF2-40B4-BE49-F238E27FC236}">
                      <a16:creationId xmlns:a16="http://schemas.microsoft.com/office/drawing/2014/main" id="{9ECB7DDA-1270-CAC4-A6AE-732B7443B797}"/>
                    </a:ext>
                  </a:extLst>
                </p:cNvPr>
                <p:cNvSpPr/>
                <p:nvPr/>
              </p:nvSpPr>
              <p:spPr bwMode="gray">
                <a:xfrm>
                  <a:off x="2111041" y="3315588"/>
                  <a:ext cx="553550" cy="201042"/>
                </a:xfrm>
                <a:prstGeom prst="roundRect">
                  <a:avLst/>
                </a:prstGeom>
                <a:solidFill>
                  <a:schemeClr val="accent2">
                    <a:lumMod val="10000"/>
                    <a:lumOff val="90000"/>
                  </a:schemeClr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0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G</a:t>
                  </a:r>
                  <a:endParaRPr lang="ja-JP" altLang="en-US" sz="10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176" name="四角形: 角を丸くする 175">
                  <a:extLst>
                    <a:ext uri="{FF2B5EF4-FFF2-40B4-BE49-F238E27FC236}">
                      <a16:creationId xmlns:a16="http://schemas.microsoft.com/office/drawing/2014/main" id="{22732A62-27A8-5676-567E-3501209CBE3D}"/>
                    </a:ext>
                  </a:extLst>
                </p:cNvPr>
                <p:cNvSpPr/>
                <p:nvPr/>
              </p:nvSpPr>
              <p:spPr bwMode="gray">
                <a:xfrm>
                  <a:off x="927052" y="3554460"/>
                  <a:ext cx="553550" cy="201042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1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C</a:t>
                  </a:r>
                  <a:endParaRPr lang="ja-JP" altLang="en-US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178" name="四角形: 角を丸くする 177">
                  <a:extLst>
                    <a:ext uri="{FF2B5EF4-FFF2-40B4-BE49-F238E27FC236}">
                      <a16:creationId xmlns:a16="http://schemas.microsoft.com/office/drawing/2014/main" id="{67772853-01A5-EB84-CD92-87A0DF9FB208}"/>
                    </a:ext>
                  </a:extLst>
                </p:cNvPr>
                <p:cNvSpPr/>
                <p:nvPr/>
              </p:nvSpPr>
              <p:spPr bwMode="gray">
                <a:xfrm>
                  <a:off x="1514852" y="3554460"/>
                  <a:ext cx="553550" cy="201042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1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E</a:t>
                  </a:r>
                  <a:endParaRPr lang="ja-JP" altLang="en-US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180" name="四角形: 角を丸くする 179">
                  <a:extLst>
                    <a:ext uri="{FF2B5EF4-FFF2-40B4-BE49-F238E27FC236}">
                      <a16:creationId xmlns:a16="http://schemas.microsoft.com/office/drawing/2014/main" id="{F6074CFC-4DA4-73AF-0CEB-127BB07F285A}"/>
                    </a:ext>
                  </a:extLst>
                </p:cNvPr>
                <p:cNvSpPr/>
                <p:nvPr/>
              </p:nvSpPr>
              <p:spPr bwMode="gray">
                <a:xfrm>
                  <a:off x="2111041" y="3556872"/>
                  <a:ext cx="553550" cy="201042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1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H</a:t>
                  </a:r>
                  <a:endParaRPr lang="ja-JP" altLang="en-US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182" name="四角形: 角を丸くする 181">
                  <a:extLst>
                    <a:ext uri="{FF2B5EF4-FFF2-40B4-BE49-F238E27FC236}">
                      <a16:creationId xmlns:a16="http://schemas.microsoft.com/office/drawing/2014/main" id="{EFF3C821-A71E-36FC-9018-2064D0CD0216}"/>
                    </a:ext>
                  </a:extLst>
                </p:cNvPr>
                <p:cNvSpPr/>
                <p:nvPr/>
              </p:nvSpPr>
              <p:spPr bwMode="gray">
                <a:xfrm>
                  <a:off x="927052" y="3788995"/>
                  <a:ext cx="553550" cy="201042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1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C</a:t>
                  </a:r>
                  <a:endParaRPr lang="ja-JP" altLang="en-US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184" name="四角形: 角を丸くする 183">
                  <a:extLst>
                    <a:ext uri="{FF2B5EF4-FFF2-40B4-BE49-F238E27FC236}">
                      <a16:creationId xmlns:a16="http://schemas.microsoft.com/office/drawing/2014/main" id="{37882709-1DDF-6B88-AC0A-874762123EF4}"/>
                    </a:ext>
                  </a:extLst>
                </p:cNvPr>
                <p:cNvSpPr/>
                <p:nvPr/>
              </p:nvSpPr>
              <p:spPr bwMode="gray">
                <a:xfrm>
                  <a:off x="1514852" y="3788995"/>
                  <a:ext cx="553550" cy="201042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1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F</a:t>
                  </a:r>
                  <a:endParaRPr lang="ja-JP" altLang="en-US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186" name="四角形: 角を丸くする 185">
                  <a:extLst>
                    <a:ext uri="{FF2B5EF4-FFF2-40B4-BE49-F238E27FC236}">
                      <a16:creationId xmlns:a16="http://schemas.microsoft.com/office/drawing/2014/main" id="{0AA5F23C-C62C-8ED3-4F99-AC24E583BBA6}"/>
                    </a:ext>
                  </a:extLst>
                </p:cNvPr>
                <p:cNvSpPr/>
                <p:nvPr/>
              </p:nvSpPr>
              <p:spPr bwMode="gray">
                <a:xfrm>
                  <a:off x="2111041" y="3791407"/>
                  <a:ext cx="553550" cy="201042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1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G</a:t>
                  </a:r>
                  <a:endParaRPr lang="ja-JP" altLang="en-US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206" name="四角形: 角を丸くする 205">
                  <a:extLst>
                    <a:ext uri="{FF2B5EF4-FFF2-40B4-BE49-F238E27FC236}">
                      <a16:creationId xmlns:a16="http://schemas.microsoft.com/office/drawing/2014/main" id="{5030AFAD-E1BE-778A-BFC5-2DF4159AF0F5}"/>
                    </a:ext>
                  </a:extLst>
                </p:cNvPr>
                <p:cNvSpPr/>
                <p:nvPr/>
              </p:nvSpPr>
              <p:spPr bwMode="gray">
                <a:xfrm>
                  <a:off x="337132" y="3554460"/>
                  <a:ext cx="553550" cy="201042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1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A</a:t>
                  </a:r>
                  <a:endParaRPr lang="ja-JP" altLang="en-US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208" name="四角形: 角を丸くする 207">
                  <a:extLst>
                    <a:ext uri="{FF2B5EF4-FFF2-40B4-BE49-F238E27FC236}">
                      <a16:creationId xmlns:a16="http://schemas.microsoft.com/office/drawing/2014/main" id="{E6BB0199-9DA9-9854-3911-313D85141D51}"/>
                    </a:ext>
                  </a:extLst>
                </p:cNvPr>
                <p:cNvSpPr/>
                <p:nvPr/>
              </p:nvSpPr>
              <p:spPr bwMode="gray">
                <a:xfrm>
                  <a:off x="337132" y="3788995"/>
                  <a:ext cx="553550" cy="201042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1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A</a:t>
                  </a:r>
                  <a:endParaRPr lang="ja-JP" altLang="en-US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217" name="テキスト ボックス 216">
                  <a:extLst>
                    <a:ext uri="{FF2B5EF4-FFF2-40B4-BE49-F238E27FC236}">
                      <a16:creationId xmlns:a16="http://schemas.microsoft.com/office/drawing/2014/main" id="{AA7212E0-CA15-F87F-43FE-1D103F154082}"/>
                    </a:ext>
                  </a:extLst>
                </p:cNvPr>
                <p:cNvSpPr txBox="1"/>
                <p:nvPr/>
              </p:nvSpPr>
              <p:spPr bwMode="gray">
                <a:xfrm>
                  <a:off x="290324" y="2883471"/>
                  <a:ext cx="3079689" cy="2616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rtlCol="0" anchor="ctr">
                  <a:spAutoFit/>
                </a:bodyPr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ja-JP" altLang="en-US" sz="11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判断</a:t>
                  </a:r>
                  <a:r>
                    <a:rPr lang="ja-JP" altLang="en-US" sz="1100" b="1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根拠情報の組み合わせ重要度順</a:t>
                  </a:r>
                  <a:r>
                    <a:rPr lang="ja-JP" altLang="en-US" sz="11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に並べ替え</a:t>
                  </a:r>
                </a:p>
              </p:txBody>
            </p:sp>
            <p:sp>
              <p:nvSpPr>
                <p:cNvPr id="14" name="テキスト ボックス 13">
                  <a:extLst>
                    <a:ext uri="{FF2B5EF4-FFF2-40B4-BE49-F238E27FC236}">
                      <a16:creationId xmlns:a16="http://schemas.microsoft.com/office/drawing/2014/main" id="{4F33DBD6-61A4-D5BD-5E95-778761A93929}"/>
                    </a:ext>
                  </a:extLst>
                </p:cNvPr>
                <p:cNvSpPr txBox="1"/>
                <p:nvPr/>
              </p:nvSpPr>
              <p:spPr bwMode="gray">
                <a:xfrm>
                  <a:off x="1294373" y="2673133"/>
                  <a:ext cx="1088760" cy="2769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rtlCol="0" anchor="ctr">
                  <a:spAutoFit/>
                </a:bodyPr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ja-JP" altLang="en-US" sz="1200" b="1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並べ替え処理</a:t>
                  </a:r>
                  <a:endParaRPr lang="ja-JP" altLang="en-US" sz="12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97" name="四角形: 角を丸くする 96">
                  <a:extLst>
                    <a:ext uri="{FF2B5EF4-FFF2-40B4-BE49-F238E27FC236}">
                      <a16:creationId xmlns:a16="http://schemas.microsoft.com/office/drawing/2014/main" id="{033B548A-0C36-C608-492E-55E71BB1E4D7}"/>
                    </a:ext>
                  </a:extLst>
                </p:cNvPr>
                <p:cNvSpPr/>
                <p:nvPr/>
              </p:nvSpPr>
              <p:spPr bwMode="gray">
                <a:xfrm>
                  <a:off x="2706758" y="3320374"/>
                  <a:ext cx="633212" cy="201042"/>
                </a:xfrm>
                <a:prstGeom prst="roundRect">
                  <a:avLst/>
                </a:prstGeom>
                <a:solidFill>
                  <a:schemeClr val="accent2">
                    <a:lumMod val="90000"/>
                    <a:lumOff val="10000"/>
                  </a:schemeClr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100" b="1" dirty="0">
                      <a:solidFill>
                        <a:schemeClr val="bg1"/>
                      </a:solidFill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21600</a:t>
                  </a:r>
                  <a:endParaRPr lang="ja-JP" altLang="en-US" sz="1100" b="1" dirty="0">
                    <a:solidFill>
                      <a:schemeClr val="bg1"/>
                    </a:solidFill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99" name="四角形: 角を丸くする 98">
                  <a:extLst>
                    <a:ext uri="{FF2B5EF4-FFF2-40B4-BE49-F238E27FC236}">
                      <a16:creationId xmlns:a16="http://schemas.microsoft.com/office/drawing/2014/main" id="{4C347EA7-8FA5-E8B9-661D-54F6AA628019}"/>
                    </a:ext>
                  </a:extLst>
                </p:cNvPr>
                <p:cNvSpPr/>
                <p:nvPr/>
              </p:nvSpPr>
              <p:spPr bwMode="gray">
                <a:xfrm>
                  <a:off x="2706758" y="3554909"/>
                  <a:ext cx="633212" cy="201042"/>
                </a:xfrm>
                <a:prstGeom prst="roundRect">
                  <a:avLst/>
                </a:prstGeom>
                <a:solidFill>
                  <a:schemeClr val="accent2">
                    <a:lumMod val="90000"/>
                    <a:lumOff val="10000"/>
                  </a:schemeClr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100" b="1" dirty="0">
                      <a:solidFill>
                        <a:schemeClr val="bg1"/>
                      </a:solidFill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20800</a:t>
                  </a:r>
                  <a:endParaRPr lang="ja-JP" altLang="en-US" sz="1100" b="1" dirty="0">
                    <a:solidFill>
                      <a:schemeClr val="bg1"/>
                    </a:solidFill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100" name="四角形: 角を丸くする 99">
                  <a:extLst>
                    <a:ext uri="{FF2B5EF4-FFF2-40B4-BE49-F238E27FC236}">
                      <a16:creationId xmlns:a16="http://schemas.microsoft.com/office/drawing/2014/main" id="{9AA1EEB1-56AB-F28F-21B3-A60F965CCD8D}"/>
                    </a:ext>
                  </a:extLst>
                </p:cNvPr>
                <p:cNvSpPr/>
                <p:nvPr/>
              </p:nvSpPr>
              <p:spPr bwMode="gray">
                <a:xfrm>
                  <a:off x="2706758" y="3789444"/>
                  <a:ext cx="633212" cy="201042"/>
                </a:xfrm>
                <a:prstGeom prst="roundRect">
                  <a:avLst/>
                </a:prstGeom>
                <a:solidFill>
                  <a:schemeClr val="accent2">
                    <a:lumMod val="90000"/>
                    <a:lumOff val="10000"/>
                  </a:schemeClr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100" b="1" dirty="0">
                      <a:solidFill>
                        <a:schemeClr val="bg1"/>
                      </a:solidFill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19800</a:t>
                  </a:r>
                  <a:endParaRPr lang="ja-JP" altLang="en-US" sz="1100" b="1" dirty="0">
                    <a:solidFill>
                      <a:schemeClr val="bg1"/>
                    </a:solidFill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109" name="四角形: 角を丸くする 108">
                  <a:extLst>
                    <a:ext uri="{FF2B5EF4-FFF2-40B4-BE49-F238E27FC236}">
                      <a16:creationId xmlns:a16="http://schemas.microsoft.com/office/drawing/2014/main" id="{47CC722A-CFE0-A158-8FB8-B696482F2D10}"/>
                    </a:ext>
                  </a:extLst>
                </p:cNvPr>
                <p:cNvSpPr/>
                <p:nvPr/>
              </p:nvSpPr>
              <p:spPr bwMode="gray">
                <a:xfrm>
                  <a:off x="928450" y="4246384"/>
                  <a:ext cx="553550" cy="201042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1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D</a:t>
                  </a:r>
                  <a:endParaRPr lang="ja-JP" altLang="en-US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111" name="四角形: 角を丸くする 110">
                  <a:extLst>
                    <a:ext uri="{FF2B5EF4-FFF2-40B4-BE49-F238E27FC236}">
                      <a16:creationId xmlns:a16="http://schemas.microsoft.com/office/drawing/2014/main" id="{5B687866-1700-BB9A-79E9-2A3CECB5D2AA}"/>
                    </a:ext>
                  </a:extLst>
                </p:cNvPr>
                <p:cNvSpPr/>
                <p:nvPr/>
              </p:nvSpPr>
              <p:spPr bwMode="gray">
                <a:xfrm>
                  <a:off x="1516250" y="4246384"/>
                  <a:ext cx="553550" cy="201042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1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F</a:t>
                  </a:r>
                  <a:endParaRPr lang="ja-JP" altLang="en-US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112" name="四角形: 角を丸くする 111">
                  <a:extLst>
                    <a:ext uri="{FF2B5EF4-FFF2-40B4-BE49-F238E27FC236}">
                      <a16:creationId xmlns:a16="http://schemas.microsoft.com/office/drawing/2014/main" id="{4BFD0C20-25C0-9983-A7D3-8C82A22EA3CE}"/>
                    </a:ext>
                  </a:extLst>
                </p:cNvPr>
                <p:cNvSpPr/>
                <p:nvPr/>
              </p:nvSpPr>
              <p:spPr bwMode="gray">
                <a:xfrm>
                  <a:off x="2112439" y="4248796"/>
                  <a:ext cx="553550" cy="201042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1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H</a:t>
                  </a:r>
                  <a:endParaRPr lang="ja-JP" altLang="en-US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113" name="四角形: 角を丸くする 112">
                  <a:extLst>
                    <a:ext uri="{FF2B5EF4-FFF2-40B4-BE49-F238E27FC236}">
                      <a16:creationId xmlns:a16="http://schemas.microsoft.com/office/drawing/2014/main" id="{FE3E8D6E-ACC1-D61E-11AA-2C6C2A182481}"/>
                    </a:ext>
                  </a:extLst>
                </p:cNvPr>
                <p:cNvSpPr/>
                <p:nvPr/>
              </p:nvSpPr>
              <p:spPr bwMode="gray">
                <a:xfrm>
                  <a:off x="338530" y="4246384"/>
                  <a:ext cx="553550" cy="201042"/>
                </a:xfrm>
                <a:prstGeom prst="round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1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B</a:t>
                  </a:r>
                  <a:endParaRPr lang="ja-JP" altLang="en-US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114" name="四角形: 角を丸くする 113">
                  <a:extLst>
                    <a:ext uri="{FF2B5EF4-FFF2-40B4-BE49-F238E27FC236}">
                      <a16:creationId xmlns:a16="http://schemas.microsoft.com/office/drawing/2014/main" id="{17FBDF4B-73B3-CC53-FA3B-2C2E40648AE8}"/>
                    </a:ext>
                  </a:extLst>
                </p:cNvPr>
                <p:cNvSpPr/>
                <p:nvPr/>
              </p:nvSpPr>
              <p:spPr bwMode="gray">
                <a:xfrm>
                  <a:off x="2708156" y="4246833"/>
                  <a:ext cx="633212" cy="201042"/>
                </a:xfrm>
                <a:prstGeom prst="roundRect">
                  <a:avLst/>
                </a:prstGeom>
                <a:solidFill>
                  <a:schemeClr val="accent2">
                    <a:lumMod val="90000"/>
                    <a:lumOff val="10000"/>
                  </a:schemeClr>
                </a:solidFill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1100" b="1" dirty="0">
                      <a:solidFill>
                        <a:schemeClr val="bg1"/>
                      </a:solidFill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10800</a:t>
                  </a:r>
                  <a:endParaRPr lang="ja-JP" altLang="en-US" sz="1100" b="1" dirty="0">
                    <a:solidFill>
                      <a:schemeClr val="bg1"/>
                    </a:solidFill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115" name="テキスト ボックス 114">
                  <a:extLst>
                    <a:ext uri="{FF2B5EF4-FFF2-40B4-BE49-F238E27FC236}">
                      <a16:creationId xmlns:a16="http://schemas.microsoft.com/office/drawing/2014/main" id="{FABB242D-DF27-AE36-ED63-7716A310E751}"/>
                    </a:ext>
                  </a:extLst>
                </p:cNvPr>
                <p:cNvSpPr txBox="1"/>
                <p:nvPr/>
              </p:nvSpPr>
              <p:spPr bwMode="gray">
                <a:xfrm>
                  <a:off x="436935" y="3995388"/>
                  <a:ext cx="353943" cy="2333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rtlCol="0" anchor="ctr">
                  <a:spAutoFit/>
                </a:bodyPr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ja-JP" sz="1100" b="1" dirty="0">
                      <a:latin typeface="游明朝 Demibold" panose="02020600000000000000" pitchFamily="18" charset="-128"/>
                      <a:ea typeface="游明朝 Demibold" panose="02020600000000000000" pitchFamily="18" charset="-128"/>
                    </a:rPr>
                    <a:t>…</a:t>
                  </a:r>
                  <a:endParaRPr lang="ja-JP" altLang="en-US" sz="1100" b="1" dirty="0">
                    <a:latin typeface="游明朝 Demibold" panose="02020600000000000000" pitchFamily="18" charset="-128"/>
                    <a:ea typeface="游明朝 Demibold" panose="02020600000000000000" pitchFamily="18" charset="-128"/>
                  </a:endParaRPr>
                </a:p>
              </p:txBody>
            </p:sp>
            <p:sp>
              <p:nvSpPr>
                <p:cNvPr id="116" name="テキスト ボックス 115">
                  <a:extLst>
                    <a:ext uri="{FF2B5EF4-FFF2-40B4-BE49-F238E27FC236}">
                      <a16:creationId xmlns:a16="http://schemas.microsoft.com/office/drawing/2014/main" id="{D8A21D8F-DCF7-BC27-7711-37EC5762349E}"/>
                    </a:ext>
                  </a:extLst>
                </p:cNvPr>
                <p:cNvSpPr txBox="1"/>
                <p:nvPr/>
              </p:nvSpPr>
              <p:spPr bwMode="gray">
                <a:xfrm>
                  <a:off x="1014981" y="3994672"/>
                  <a:ext cx="353943" cy="2333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rtlCol="0" anchor="ctr">
                  <a:spAutoFit/>
                </a:bodyPr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ja-JP" sz="1100" b="1" dirty="0">
                      <a:latin typeface="游明朝 Demibold" panose="02020600000000000000" pitchFamily="18" charset="-128"/>
                      <a:ea typeface="游明朝 Demibold" panose="02020600000000000000" pitchFamily="18" charset="-128"/>
                    </a:rPr>
                    <a:t>…</a:t>
                  </a:r>
                  <a:endParaRPr lang="ja-JP" altLang="en-US" sz="1100" b="1" dirty="0">
                    <a:latin typeface="游明朝 Demibold" panose="02020600000000000000" pitchFamily="18" charset="-128"/>
                    <a:ea typeface="游明朝 Demibold" panose="02020600000000000000" pitchFamily="18" charset="-128"/>
                  </a:endParaRPr>
                </a:p>
              </p:txBody>
            </p:sp>
            <p:sp>
              <p:nvSpPr>
                <p:cNvPr id="117" name="テキスト ボックス 116">
                  <a:extLst>
                    <a:ext uri="{FF2B5EF4-FFF2-40B4-BE49-F238E27FC236}">
                      <a16:creationId xmlns:a16="http://schemas.microsoft.com/office/drawing/2014/main" id="{A9072C25-2A60-9E27-DDF7-25CC067F0CD9}"/>
                    </a:ext>
                  </a:extLst>
                </p:cNvPr>
                <p:cNvSpPr txBox="1"/>
                <p:nvPr/>
              </p:nvSpPr>
              <p:spPr bwMode="gray">
                <a:xfrm>
                  <a:off x="1599720" y="3995071"/>
                  <a:ext cx="353943" cy="2333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rtlCol="0" anchor="ctr">
                  <a:spAutoFit/>
                </a:bodyPr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ja-JP" sz="1100" b="1" dirty="0">
                      <a:latin typeface="游明朝 Demibold" panose="02020600000000000000" pitchFamily="18" charset="-128"/>
                      <a:ea typeface="游明朝 Demibold" panose="02020600000000000000" pitchFamily="18" charset="-128"/>
                    </a:rPr>
                    <a:t>…</a:t>
                  </a:r>
                  <a:endParaRPr lang="ja-JP" altLang="en-US" sz="1100" b="1" dirty="0">
                    <a:latin typeface="游明朝 Demibold" panose="02020600000000000000" pitchFamily="18" charset="-128"/>
                    <a:ea typeface="游明朝 Demibold" panose="02020600000000000000" pitchFamily="18" charset="-128"/>
                  </a:endParaRPr>
                </a:p>
              </p:txBody>
            </p:sp>
            <p:sp>
              <p:nvSpPr>
                <p:cNvPr id="118" name="テキスト ボックス 117">
                  <a:extLst>
                    <a:ext uri="{FF2B5EF4-FFF2-40B4-BE49-F238E27FC236}">
                      <a16:creationId xmlns:a16="http://schemas.microsoft.com/office/drawing/2014/main" id="{4C213469-BF6B-07B4-7959-28E28A112F42}"/>
                    </a:ext>
                  </a:extLst>
                </p:cNvPr>
                <p:cNvSpPr txBox="1"/>
                <p:nvPr/>
              </p:nvSpPr>
              <p:spPr bwMode="gray">
                <a:xfrm>
                  <a:off x="2204178" y="4001227"/>
                  <a:ext cx="353943" cy="2333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rtlCol="0" anchor="ctr">
                  <a:spAutoFit/>
                </a:bodyPr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ja-JP" sz="1100" b="1" dirty="0">
                      <a:latin typeface="游明朝 Demibold" panose="02020600000000000000" pitchFamily="18" charset="-128"/>
                      <a:ea typeface="游明朝 Demibold" panose="02020600000000000000" pitchFamily="18" charset="-128"/>
                    </a:rPr>
                    <a:t>…</a:t>
                  </a:r>
                  <a:endParaRPr lang="ja-JP" altLang="en-US" sz="1100" b="1" dirty="0">
                    <a:latin typeface="游明朝 Demibold" panose="02020600000000000000" pitchFamily="18" charset="-128"/>
                    <a:ea typeface="游明朝 Demibold" panose="02020600000000000000" pitchFamily="18" charset="-128"/>
                  </a:endParaRPr>
                </a:p>
              </p:txBody>
            </p:sp>
            <p:sp>
              <p:nvSpPr>
                <p:cNvPr id="119" name="テキスト ボックス 118">
                  <a:extLst>
                    <a:ext uri="{FF2B5EF4-FFF2-40B4-BE49-F238E27FC236}">
                      <a16:creationId xmlns:a16="http://schemas.microsoft.com/office/drawing/2014/main" id="{3D8AF986-7BE8-24FA-537C-11589BFD581D}"/>
                    </a:ext>
                  </a:extLst>
                </p:cNvPr>
                <p:cNvSpPr txBox="1"/>
                <p:nvPr/>
              </p:nvSpPr>
              <p:spPr bwMode="gray">
                <a:xfrm>
                  <a:off x="2836895" y="3994671"/>
                  <a:ext cx="353943" cy="2333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eaVert" wrap="none" rtlCol="0" anchor="ctr">
                  <a:spAutoFit/>
                </a:bodyPr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altLang="ja-JP" sz="1100" b="1" dirty="0">
                      <a:latin typeface="游明朝 Demibold" panose="02020600000000000000" pitchFamily="18" charset="-128"/>
                      <a:ea typeface="游明朝 Demibold" panose="02020600000000000000" pitchFamily="18" charset="-128"/>
                    </a:rPr>
                    <a:t>…</a:t>
                  </a:r>
                  <a:endParaRPr lang="ja-JP" altLang="en-US" sz="1100" b="1" dirty="0">
                    <a:latin typeface="游明朝 Demibold" panose="02020600000000000000" pitchFamily="18" charset="-128"/>
                    <a:ea typeface="游明朝 Demibold" panose="02020600000000000000" pitchFamily="18" charset="-128"/>
                  </a:endParaRPr>
                </a:p>
              </p:txBody>
            </p:sp>
            <p:sp>
              <p:nvSpPr>
                <p:cNvPr id="19" name="四角形: 角を丸くする 18">
                  <a:extLst>
                    <a:ext uri="{FF2B5EF4-FFF2-40B4-BE49-F238E27FC236}">
                      <a16:creationId xmlns:a16="http://schemas.microsoft.com/office/drawing/2014/main" id="{9FC08512-F140-060C-A973-75E1870D8127}"/>
                    </a:ext>
                  </a:extLst>
                </p:cNvPr>
                <p:cNvSpPr/>
                <p:nvPr/>
              </p:nvSpPr>
              <p:spPr bwMode="gray">
                <a:xfrm>
                  <a:off x="359568" y="3338530"/>
                  <a:ext cx="508592" cy="150963"/>
                </a:xfrm>
                <a:prstGeom prst="roundRect">
                  <a:avLst/>
                </a:prstGeom>
                <a:noFill/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21" name="四角形: 角を丸くする 20">
                  <a:extLst>
                    <a:ext uri="{FF2B5EF4-FFF2-40B4-BE49-F238E27FC236}">
                      <a16:creationId xmlns:a16="http://schemas.microsoft.com/office/drawing/2014/main" id="{CB945D9F-0DAA-5133-16C1-AA8C4F7903B7}"/>
                    </a:ext>
                  </a:extLst>
                </p:cNvPr>
                <p:cNvSpPr/>
                <p:nvPr/>
              </p:nvSpPr>
              <p:spPr bwMode="gray">
                <a:xfrm>
                  <a:off x="951309" y="3337791"/>
                  <a:ext cx="507048" cy="150963"/>
                </a:xfrm>
                <a:prstGeom prst="roundRect">
                  <a:avLst/>
                </a:prstGeom>
                <a:noFill/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238" name="四角形: 角を丸くする 237">
                  <a:extLst>
                    <a:ext uri="{FF2B5EF4-FFF2-40B4-BE49-F238E27FC236}">
                      <a16:creationId xmlns:a16="http://schemas.microsoft.com/office/drawing/2014/main" id="{6EF2F334-7C35-AD10-7DA4-3C8163CF5CA3}"/>
                    </a:ext>
                  </a:extLst>
                </p:cNvPr>
                <p:cNvSpPr/>
                <p:nvPr/>
              </p:nvSpPr>
              <p:spPr bwMode="gray">
                <a:xfrm>
                  <a:off x="1537071" y="3338529"/>
                  <a:ext cx="507048" cy="150963"/>
                </a:xfrm>
                <a:prstGeom prst="roundRect">
                  <a:avLst/>
                </a:prstGeom>
                <a:noFill/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240" name="四角形: 角を丸くする 239">
                  <a:extLst>
                    <a:ext uri="{FF2B5EF4-FFF2-40B4-BE49-F238E27FC236}">
                      <a16:creationId xmlns:a16="http://schemas.microsoft.com/office/drawing/2014/main" id="{C5A3F932-CC05-014A-0760-4E71E8B917F9}"/>
                    </a:ext>
                  </a:extLst>
                </p:cNvPr>
                <p:cNvSpPr/>
                <p:nvPr/>
              </p:nvSpPr>
              <p:spPr bwMode="gray">
                <a:xfrm>
                  <a:off x="2133633" y="3340265"/>
                  <a:ext cx="507048" cy="150963"/>
                </a:xfrm>
                <a:prstGeom prst="roundRect">
                  <a:avLst/>
                </a:prstGeom>
                <a:noFill/>
                <a:ln w="12700">
                  <a:solidFill>
                    <a:schemeClr val="tx1"/>
                  </a:solidFill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sz="1100" b="1" dirty="0">
                    <a:latin typeface="游ゴシック Medium" panose="020B0500000000000000" pitchFamily="50" charset="-128"/>
                    <a:ea typeface="游ゴシック Medium" panose="020B0500000000000000" pitchFamily="50" charset="-128"/>
                  </a:endParaRPr>
                </a:p>
              </p:txBody>
            </p:sp>
            <p:sp>
              <p:nvSpPr>
                <p:cNvPr id="54" name="四角形: 角を丸くする 53">
                  <a:extLst>
                    <a:ext uri="{FF2B5EF4-FFF2-40B4-BE49-F238E27FC236}">
                      <a16:creationId xmlns:a16="http://schemas.microsoft.com/office/drawing/2014/main" id="{AA7E030C-39AA-3232-9C2B-3E8D5C6777AB}"/>
                    </a:ext>
                  </a:extLst>
                </p:cNvPr>
                <p:cNvSpPr/>
                <p:nvPr/>
              </p:nvSpPr>
              <p:spPr bwMode="gray">
                <a:xfrm>
                  <a:off x="2485016" y="3091278"/>
                  <a:ext cx="1084167" cy="256691"/>
                </a:xfrm>
                <a:prstGeom prst="roundRect">
                  <a:avLst>
                    <a:gd name="adj" fmla="val 0"/>
                  </a:avLst>
                </a:prstGeom>
                <a:noFill/>
                <a:ln w="12700">
                  <a:noFill/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sz="9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重要度</a:t>
                  </a:r>
                  <a:r>
                    <a:rPr lang="en-US" altLang="ja-JP" sz="9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(A)</a:t>
                  </a:r>
                  <a:r>
                    <a:rPr lang="ja-JP" altLang="en-US" sz="9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の値</a:t>
                  </a:r>
                </a:p>
              </p:txBody>
            </p:sp>
            <p:sp>
              <p:nvSpPr>
                <p:cNvPr id="10" name="四角形: 角を丸くする 9">
                  <a:extLst>
                    <a:ext uri="{FF2B5EF4-FFF2-40B4-BE49-F238E27FC236}">
                      <a16:creationId xmlns:a16="http://schemas.microsoft.com/office/drawing/2014/main" id="{0C0109AA-9511-FC17-2568-A952209389A5}"/>
                    </a:ext>
                  </a:extLst>
                </p:cNvPr>
                <p:cNvSpPr/>
                <p:nvPr/>
              </p:nvSpPr>
              <p:spPr bwMode="gray">
                <a:xfrm>
                  <a:off x="215490" y="3092814"/>
                  <a:ext cx="2031902" cy="256691"/>
                </a:xfrm>
                <a:prstGeom prst="roundRect">
                  <a:avLst>
                    <a:gd name="adj" fmla="val 0"/>
                  </a:avLst>
                </a:prstGeom>
                <a:noFill/>
                <a:ln w="12700">
                  <a:noFill/>
                  <a:prstDash val="solid"/>
                  <a:headEnd type="none" w="med" len="lg"/>
                  <a:tailEnd type="non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altLang="ja-JP" sz="9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※</a:t>
                  </a:r>
                  <a:r>
                    <a:rPr lang="ja-JP" altLang="en-US" sz="9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rPr>
                    <a:t>重要度の大きい順＝選定優先順</a:t>
                  </a:r>
                </a:p>
              </p:txBody>
            </p:sp>
          </p:grpSp>
          <p:sp>
            <p:nvSpPr>
              <p:cNvPr id="248" name="矢印: 左 247">
                <a:extLst>
                  <a:ext uri="{FF2B5EF4-FFF2-40B4-BE49-F238E27FC236}">
                    <a16:creationId xmlns:a16="http://schemas.microsoft.com/office/drawing/2014/main" id="{48A455B4-02E4-2CB2-2E5C-468284AA7003}"/>
                  </a:ext>
                </a:extLst>
              </p:cNvPr>
              <p:cNvSpPr/>
              <p:nvPr/>
            </p:nvSpPr>
            <p:spPr bwMode="gray">
              <a:xfrm>
                <a:off x="3522590" y="3290056"/>
                <a:ext cx="197399" cy="948169"/>
              </a:xfrm>
              <a:prstGeom prst="leftArrow">
                <a:avLst/>
              </a:prstGeom>
              <a:gradFill>
                <a:gsLst>
                  <a:gs pos="36000">
                    <a:srgbClr val="787878"/>
                  </a:gs>
                  <a:gs pos="0">
                    <a:schemeClr val="tx1">
                      <a:lumMod val="75000"/>
                      <a:lumOff val="25000"/>
                    </a:schemeClr>
                  </a:gs>
                  <a:gs pos="100000">
                    <a:schemeClr val="bg1">
                      <a:lumMod val="95000"/>
                    </a:schemeClr>
                  </a:gs>
                </a:gsLst>
                <a:lin ang="0" scaled="0"/>
              </a:gradFill>
              <a:ln w="12700">
                <a:noFill/>
                <a:prstDash val="solid"/>
                <a:headEnd type="none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t"/>
              <a:lstStyle/>
              <a:p>
                <a:pPr algn="l"/>
                <a:endParaRPr lang="ja-JP" altLang="en-US" sz="1000" dirty="0">
                  <a:solidFill>
                    <a:schemeClr val="bg1">
                      <a:lumMod val="50000"/>
                    </a:schemeClr>
                  </a:solidFill>
                  <a:latin typeface="游ゴシック Medium" panose="020B0500000000000000" pitchFamily="50" charset="-128"/>
                  <a:ea typeface="游ゴシック Medium" panose="020B0500000000000000" pitchFamily="50" charset="-128"/>
                </a:endParaRPr>
              </a:p>
            </p:txBody>
          </p:sp>
        </p:grpSp>
        <p:grpSp>
          <p:nvGrpSpPr>
            <p:cNvPr id="290" name="グループ化 289">
              <a:extLst>
                <a:ext uri="{FF2B5EF4-FFF2-40B4-BE49-F238E27FC236}">
                  <a16:creationId xmlns:a16="http://schemas.microsoft.com/office/drawing/2014/main" id="{8BDE6DD7-3DA8-488C-52AC-5F1FEC6AB65E}"/>
                </a:ext>
              </a:extLst>
            </p:cNvPr>
            <p:cNvGrpSpPr/>
            <p:nvPr/>
          </p:nvGrpSpPr>
          <p:grpSpPr>
            <a:xfrm>
              <a:off x="5003210" y="4227828"/>
              <a:ext cx="5699733" cy="2455301"/>
              <a:chOff x="3860209" y="4227827"/>
              <a:chExt cx="5699733" cy="2455301"/>
            </a:xfrm>
          </p:grpSpPr>
          <p:grpSp>
            <p:nvGrpSpPr>
              <p:cNvPr id="288" name="グループ化 287">
                <a:extLst>
                  <a:ext uri="{FF2B5EF4-FFF2-40B4-BE49-F238E27FC236}">
                    <a16:creationId xmlns:a16="http://schemas.microsoft.com/office/drawing/2014/main" id="{BFDA9474-8697-DB03-1152-1BA3CCF9C08C}"/>
                  </a:ext>
                </a:extLst>
              </p:cNvPr>
              <p:cNvGrpSpPr/>
              <p:nvPr/>
            </p:nvGrpSpPr>
            <p:grpSpPr>
              <a:xfrm>
                <a:off x="3860209" y="4227827"/>
                <a:ext cx="5699733" cy="2455301"/>
                <a:chOff x="3860209" y="4227827"/>
                <a:chExt cx="5699733" cy="2455301"/>
              </a:xfrm>
            </p:grpSpPr>
            <p:grpSp>
              <p:nvGrpSpPr>
                <p:cNvPr id="242" name="グループ化 241">
                  <a:extLst>
                    <a:ext uri="{FF2B5EF4-FFF2-40B4-BE49-F238E27FC236}">
                      <a16:creationId xmlns:a16="http://schemas.microsoft.com/office/drawing/2014/main" id="{CDCFA02E-43A9-E67C-5289-EFDD8B7DEE66}"/>
                    </a:ext>
                  </a:extLst>
                </p:cNvPr>
                <p:cNvGrpSpPr/>
                <p:nvPr/>
              </p:nvGrpSpPr>
              <p:grpSpPr>
                <a:xfrm>
                  <a:off x="3860209" y="4227827"/>
                  <a:ext cx="4408850" cy="2455301"/>
                  <a:chOff x="3733204" y="4227827"/>
                  <a:chExt cx="4408850" cy="2455301"/>
                </a:xfrm>
              </p:grpSpPr>
              <p:sp>
                <p:nvSpPr>
                  <p:cNvPr id="52" name="円柱 51">
                    <a:extLst>
                      <a:ext uri="{FF2B5EF4-FFF2-40B4-BE49-F238E27FC236}">
                        <a16:creationId xmlns:a16="http://schemas.microsoft.com/office/drawing/2014/main" id="{54B76294-150B-47CD-ED8F-D3815A690FC3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3733204" y="4227827"/>
                    <a:ext cx="4408850" cy="2435653"/>
                  </a:xfrm>
                  <a:prstGeom prst="can">
                    <a:avLst>
                      <a:gd name="adj" fmla="val 7430"/>
                    </a:avLst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t"/>
                  <a:lstStyle/>
                  <a:p>
                    <a:pPr algn="l"/>
                    <a:endParaRPr lang="ja-JP" altLang="en-US" sz="1000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136" name="正方形/長方形 135">
                    <a:extLst>
                      <a:ext uri="{FF2B5EF4-FFF2-40B4-BE49-F238E27FC236}">
                        <a16:creationId xmlns:a16="http://schemas.microsoft.com/office/drawing/2014/main" id="{B1B835F5-85E5-E47C-806D-C2375CE6A426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7341577" y="4730422"/>
                    <a:ext cx="52662" cy="10050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t"/>
                  <a:lstStyle/>
                  <a:p>
                    <a:pPr algn="l"/>
                    <a:endParaRPr lang="ja-JP" altLang="en-US" sz="1000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137" name="正方形/長方形 136">
                    <a:extLst>
                      <a:ext uri="{FF2B5EF4-FFF2-40B4-BE49-F238E27FC236}">
                        <a16:creationId xmlns:a16="http://schemas.microsoft.com/office/drawing/2014/main" id="{B183DFDF-D2C3-C64F-6F16-21C01935A7C3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7343958" y="5107307"/>
                    <a:ext cx="52662" cy="10050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t"/>
                  <a:lstStyle/>
                  <a:p>
                    <a:pPr algn="l"/>
                    <a:endParaRPr lang="ja-JP" altLang="en-US" sz="1000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132" name="正方形/長方形 131">
                    <a:extLst>
                      <a:ext uri="{FF2B5EF4-FFF2-40B4-BE49-F238E27FC236}">
                        <a16:creationId xmlns:a16="http://schemas.microsoft.com/office/drawing/2014/main" id="{0C695B40-2C26-182F-E7B7-A9F8BBE5B812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6269080" y="4718952"/>
                    <a:ext cx="52662" cy="10050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t"/>
                  <a:lstStyle/>
                  <a:p>
                    <a:pPr algn="l"/>
                    <a:endParaRPr lang="ja-JP" altLang="en-US" sz="1000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133" name="正方形/長方形 132">
                    <a:extLst>
                      <a:ext uri="{FF2B5EF4-FFF2-40B4-BE49-F238E27FC236}">
                        <a16:creationId xmlns:a16="http://schemas.microsoft.com/office/drawing/2014/main" id="{EFF0CC9C-F530-C3E5-6294-5FF66A7F9426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6271461" y="5106948"/>
                    <a:ext cx="52662" cy="10050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t"/>
                  <a:lstStyle/>
                  <a:p>
                    <a:pPr algn="l"/>
                    <a:endParaRPr lang="ja-JP" altLang="en-US" sz="1000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128" name="正方形/長方形 127">
                    <a:extLst>
                      <a:ext uri="{FF2B5EF4-FFF2-40B4-BE49-F238E27FC236}">
                        <a16:creationId xmlns:a16="http://schemas.microsoft.com/office/drawing/2014/main" id="{3F356CB9-E529-A020-39AB-1A216D81F86A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5195447" y="4725302"/>
                    <a:ext cx="52662" cy="10050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t"/>
                  <a:lstStyle/>
                  <a:p>
                    <a:pPr algn="l"/>
                    <a:endParaRPr lang="ja-JP" altLang="en-US" sz="1000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129" name="正方形/長方形 128">
                    <a:extLst>
                      <a:ext uri="{FF2B5EF4-FFF2-40B4-BE49-F238E27FC236}">
                        <a16:creationId xmlns:a16="http://schemas.microsoft.com/office/drawing/2014/main" id="{7EEA3195-2DC5-9A31-D070-C12CAC95C9C1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5197828" y="5108851"/>
                    <a:ext cx="52662" cy="10050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t"/>
                  <a:lstStyle/>
                  <a:p>
                    <a:pPr algn="l"/>
                    <a:endParaRPr lang="ja-JP" altLang="en-US" sz="1000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3" name="正方形/長方形 2">
                    <a:extLst>
                      <a:ext uri="{FF2B5EF4-FFF2-40B4-BE49-F238E27FC236}">
                        <a16:creationId xmlns:a16="http://schemas.microsoft.com/office/drawing/2014/main" id="{932AD444-F948-9607-4470-75FF77C56EE5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4106105" y="4725302"/>
                    <a:ext cx="52662" cy="10050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t"/>
                  <a:lstStyle/>
                  <a:p>
                    <a:pPr algn="l"/>
                    <a:endParaRPr lang="ja-JP" altLang="en-US" sz="1000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8" name="正方形/長方形 7">
                    <a:extLst>
                      <a:ext uri="{FF2B5EF4-FFF2-40B4-BE49-F238E27FC236}">
                        <a16:creationId xmlns:a16="http://schemas.microsoft.com/office/drawing/2014/main" id="{0D91B924-0057-F9E4-619F-C5A8CA0ABFE9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4108486" y="5110426"/>
                    <a:ext cx="52662" cy="10050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t"/>
                  <a:lstStyle/>
                  <a:p>
                    <a:pPr algn="l"/>
                    <a:endParaRPr lang="ja-JP" altLang="en-US" sz="1000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23" name="四角形: 角を丸くする 22">
                    <a:extLst>
                      <a:ext uri="{FF2B5EF4-FFF2-40B4-BE49-F238E27FC236}">
                        <a16:creationId xmlns:a16="http://schemas.microsoft.com/office/drawing/2014/main" id="{037C8265-FC54-2B81-04DB-39D298368757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3845646" y="5210240"/>
                    <a:ext cx="574643" cy="1009585"/>
                  </a:xfrm>
                  <a:prstGeom prst="round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vert="wordArtVertRtl" rtlCol="0" anchor="ctr"/>
                  <a:lstStyle/>
                  <a:p>
                    <a:pPr algn="ctr"/>
                    <a:endParaRPr lang="ja-JP" altLang="en-US" sz="105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24" name="四角形: 角を丸くする 23">
                    <a:extLst>
                      <a:ext uri="{FF2B5EF4-FFF2-40B4-BE49-F238E27FC236}">
                        <a16:creationId xmlns:a16="http://schemas.microsoft.com/office/drawing/2014/main" id="{C7E651C8-5292-681F-2E92-4A4ECF225242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4923442" y="5210240"/>
                    <a:ext cx="574643" cy="1009585"/>
                  </a:xfrm>
                  <a:prstGeom prst="round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vert="wordArtVertRtl" rtlCol="0" anchor="ctr"/>
                  <a:lstStyle/>
                  <a:p>
                    <a:pPr algn="ctr"/>
                    <a:endParaRPr lang="ja-JP" altLang="en-US" sz="105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25" name="四角形: 角を丸くする 24">
                    <a:extLst>
                      <a:ext uri="{FF2B5EF4-FFF2-40B4-BE49-F238E27FC236}">
                        <a16:creationId xmlns:a16="http://schemas.microsoft.com/office/drawing/2014/main" id="{E5DF0225-A2A6-8E6F-C8C7-7CC1514921F5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5998643" y="5210240"/>
                    <a:ext cx="574643" cy="1009585"/>
                  </a:xfrm>
                  <a:prstGeom prst="round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vert="wordArtVertRtl" rtlCol="0" anchor="ctr"/>
                  <a:lstStyle/>
                  <a:p>
                    <a:pPr algn="ctr"/>
                    <a:endParaRPr lang="ja-JP" altLang="en-US" sz="105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28" name="四角形: 角を丸くする 27">
                    <a:extLst>
                      <a:ext uri="{FF2B5EF4-FFF2-40B4-BE49-F238E27FC236}">
                        <a16:creationId xmlns:a16="http://schemas.microsoft.com/office/drawing/2014/main" id="{39401CC0-D131-FD6C-3872-ACF97CADEB8E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4923442" y="4493725"/>
                    <a:ext cx="574643" cy="256691"/>
                  </a:xfrm>
                  <a:prstGeom prst="round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95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重要度</a:t>
                    </a:r>
                  </a:p>
                </p:txBody>
              </p:sp>
              <p:sp>
                <p:nvSpPr>
                  <p:cNvPr id="29" name="四角形: 角を丸くする 28">
                    <a:extLst>
                      <a:ext uri="{FF2B5EF4-FFF2-40B4-BE49-F238E27FC236}">
                        <a16:creationId xmlns:a16="http://schemas.microsoft.com/office/drawing/2014/main" id="{0922D171-EF97-C974-3F50-0A767176929B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5998643" y="4493725"/>
                    <a:ext cx="574643" cy="256691"/>
                  </a:xfrm>
                  <a:prstGeom prst="round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95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重要度</a:t>
                    </a:r>
                  </a:p>
                </p:txBody>
              </p:sp>
              <p:sp>
                <p:nvSpPr>
                  <p:cNvPr id="30" name="四角形: 角を丸くする 29">
                    <a:extLst>
                      <a:ext uri="{FF2B5EF4-FFF2-40B4-BE49-F238E27FC236}">
                        <a16:creationId xmlns:a16="http://schemas.microsoft.com/office/drawing/2014/main" id="{041BAB8F-4F14-1039-26AA-1BBF9BD58530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7073821" y="4502114"/>
                    <a:ext cx="574643" cy="256691"/>
                  </a:xfrm>
                  <a:prstGeom prst="round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95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重要度</a:t>
                    </a:r>
                  </a:p>
                </p:txBody>
              </p:sp>
              <p:sp>
                <p:nvSpPr>
                  <p:cNvPr id="32" name="四角形: 角を丸くする 31">
                    <a:extLst>
                      <a:ext uri="{FF2B5EF4-FFF2-40B4-BE49-F238E27FC236}">
                        <a16:creationId xmlns:a16="http://schemas.microsoft.com/office/drawing/2014/main" id="{85295BD6-AECF-0DBC-EE5E-5490BD01C8A9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4931832" y="4809960"/>
                    <a:ext cx="574643" cy="340602"/>
                  </a:xfrm>
                  <a:prstGeom prst="round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sz="11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33" name="四角形: 角を丸くする 32">
                    <a:extLst>
                      <a:ext uri="{FF2B5EF4-FFF2-40B4-BE49-F238E27FC236}">
                        <a16:creationId xmlns:a16="http://schemas.microsoft.com/office/drawing/2014/main" id="{16151C4B-59EA-DF04-EA8A-FFCC3479C9CB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6007033" y="4809960"/>
                    <a:ext cx="574643" cy="340600"/>
                  </a:xfrm>
                  <a:prstGeom prst="round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sz="11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34" name="四角形: 角を丸くする 33">
                    <a:extLst>
                      <a:ext uri="{FF2B5EF4-FFF2-40B4-BE49-F238E27FC236}">
                        <a16:creationId xmlns:a16="http://schemas.microsoft.com/office/drawing/2014/main" id="{EC629E3B-8161-4534-ACFC-180720CFD564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7082211" y="4818349"/>
                    <a:ext cx="574643" cy="332211"/>
                  </a:xfrm>
                  <a:prstGeom prst="round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sz="11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31" name="四角形: 角を丸くする 30">
                    <a:extLst>
                      <a:ext uri="{FF2B5EF4-FFF2-40B4-BE49-F238E27FC236}">
                        <a16:creationId xmlns:a16="http://schemas.microsoft.com/office/drawing/2014/main" id="{A286B836-6428-6B42-0CAA-86C65694C4F9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3851276" y="4809960"/>
                    <a:ext cx="576262" cy="340603"/>
                  </a:xfrm>
                  <a:prstGeom prst="round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ja-JP" altLang="en-US" sz="9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98" name="四角形: 角を丸くする 97">
                    <a:extLst>
                      <a:ext uri="{FF2B5EF4-FFF2-40B4-BE49-F238E27FC236}">
                        <a16:creationId xmlns:a16="http://schemas.microsoft.com/office/drawing/2014/main" id="{56CF2418-D55B-C736-07CF-2270BFF71345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4470846" y="4502114"/>
                    <a:ext cx="337953" cy="1717711"/>
                  </a:xfrm>
                  <a:prstGeom prst="roundRect">
                    <a:avLst/>
                  </a:prstGeom>
                  <a:solidFill>
                    <a:schemeClr val="accent5">
                      <a:lumMod val="10000"/>
                      <a:lumOff val="90000"/>
                    </a:schemeClr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vert="wordArtVertRtl" lIns="90000" tIns="0" bIns="0" rtlCol="0" anchor="ctr"/>
                  <a:lstStyle/>
                  <a:p>
                    <a:pPr algn="r"/>
                    <a:endParaRPr lang="ja-JP" altLang="en-US" sz="900" b="1" dirty="0">
                      <a:solidFill>
                        <a:schemeClr val="bg1"/>
                      </a:solidFill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6" name="四角形: 角を丸くする 5">
                    <a:extLst>
                      <a:ext uri="{FF2B5EF4-FFF2-40B4-BE49-F238E27FC236}">
                        <a16:creationId xmlns:a16="http://schemas.microsoft.com/office/drawing/2014/main" id="{585CC1E2-A9C3-63BB-08C0-037539D1AD12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4489411" y="5116951"/>
                    <a:ext cx="288000" cy="1362437"/>
                  </a:xfrm>
                  <a:prstGeom prst="roundRect">
                    <a:avLst/>
                  </a:prstGeom>
                  <a:noFill/>
                  <a:ln w="12700">
                    <a:noFill/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vert="wordArtVertRtl" lIns="90000" tIns="0" bIns="0" rtlCol="0" anchor="ctr"/>
                  <a:lstStyle/>
                  <a:p>
                    <a:pPr algn="ctr"/>
                    <a:endParaRPr lang="ja-JP" altLang="en-US" sz="800" b="1" dirty="0">
                      <a:solidFill>
                        <a:schemeClr val="bg1"/>
                      </a:solidFill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16" name="四角形: 角を丸くする 15">
                    <a:extLst>
                      <a:ext uri="{FF2B5EF4-FFF2-40B4-BE49-F238E27FC236}">
                        <a16:creationId xmlns:a16="http://schemas.microsoft.com/office/drawing/2014/main" id="{63295E70-B011-C21F-F1F7-F69C4253EF4E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3789608" y="4863744"/>
                    <a:ext cx="699353" cy="256691"/>
                  </a:xfrm>
                  <a:prstGeom prst="roundRect">
                    <a:avLst>
                      <a:gd name="adj" fmla="val 0"/>
                    </a:avLst>
                  </a:prstGeom>
                  <a:noFill/>
                  <a:ln w="12700">
                    <a:noFill/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95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２設定</a:t>
                    </a:r>
                  </a:p>
                </p:txBody>
              </p:sp>
              <p:sp>
                <p:nvSpPr>
                  <p:cNvPr id="234" name="四角形: 角を丸くする 233">
                    <a:extLst>
                      <a:ext uri="{FF2B5EF4-FFF2-40B4-BE49-F238E27FC236}">
                        <a16:creationId xmlns:a16="http://schemas.microsoft.com/office/drawing/2014/main" id="{7423FCBC-D55E-AA6E-0D0F-952D334A5543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7019981" y="4865186"/>
                    <a:ext cx="699353" cy="256691"/>
                  </a:xfrm>
                  <a:prstGeom prst="roundRect">
                    <a:avLst>
                      <a:gd name="adj" fmla="val 0"/>
                    </a:avLst>
                  </a:prstGeom>
                  <a:noFill/>
                  <a:ln w="12700">
                    <a:noFill/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95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２設定</a:t>
                    </a:r>
                  </a:p>
                </p:txBody>
              </p:sp>
              <p:sp>
                <p:nvSpPr>
                  <p:cNvPr id="236" name="四角形: 角を丸くする 235">
                    <a:extLst>
                      <a:ext uri="{FF2B5EF4-FFF2-40B4-BE49-F238E27FC236}">
                        <a16:creationId xmlns:a16="http://schemas.microsoft.com/office/drawing/2014/main" id="{7BBBFB2B-4E8D-1A00-6D16-19A710C8DDBD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5940366" y="4861539"/>
                    <a:ext cx="699353" cy="256691"/>
                  </a:xfrm>
                  <a:prstGeom prst="roundRect">
                    <a:avLst>
                      <a:gd name="adj" fmla="val 0"/>
                    </a:avLst>
                  </a:prstGeom>
                  <a:noFill/>
                  <a:ln w="12700">
                    <a:noFill/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95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２設定</a:t>
                    </a:r>
                  </a:p>
                </p:txBody>
              </p:sp>
              <p:sp>
                <p:nvSpPr>
                  <p:cNvPr id="237" name="四角形: 角を丸くする 236">
                    <a:extLst>
                      <a:ext uri="{FF2B5EF4-FFF2-40B4-BE49-F238E27FC236}">
                        <a16:creationId xmlns:a16="http://schemas.microsoft.com/office/drawing/2014/main" id="{6899CE24-408F-ACD4-D1C8-8E48A7D988B0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4865903" y="4861228"/>
                    <a:ext cx="699353" cy="256691"/>
                  </a:xfrm>
                  <a:prstGeom prst="roundRect">
                    <a:avLst>
                      <a:gd name="adj" fmla="val 0"/>
                    </a:avLst>
                  </a:prstGeom>
                  <a:noFill/>
                  <a:ln w="12700">
                    <a:noFill/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95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２設定</a:t>
                    </a:r>
                  </a:p>
                </p:txBody>
              </p:sp>
              <p:sp>
                <p:nvSpPr>
                  <p:cNvPr id="26" name="四角形: 角を丸くする 25">
                    <a:extLst>
                      <a:ext uri="{FF2B5EF4-FFF2-40B4-BE49-F238E27FC236}">
                        <a16:creationId xmlns:a16="http://schemas.microsoft.com/office/drawing/2014/main" id="{41C88E91-9742-FF7A-A9C0-1189D1056EA7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7073821" y="5210240"/>
                    <a:ext cx="574643" cy="1009585"/>
                  </a:xfrm>
                  <a:prstGeom prst="round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vert="wordArtVertRtl" rtlCol="0" anchor="ctr"/>
                  <a:lstStyle/>
                  <a:p>
                    <a:pPr algn="ctr"/>
                    <a:endParaRPr lang="ja-JP" altLang="en-US" sz="105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38" name="四角形: 角を丸くする 37">
                    <a:extLst>
                      <a:ext uri="{FF2B5EF4-FFF2-40B4-BE49-F238E27FC236}">
                        <a16:creationId xmlns:a16="http://schemas.microsoft.com/office/drawing/2014/main" id="{F1657939-A453-84B6-E120-B8676452E6F3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5552390" y="4502114"/>
                    <a:ext cx="337953" cy="1717711"/>
                  </a:xfrm>
                  <a:prstGeom prst="roundRect">
                    <a:avLst/>
                  </a:prstGeom>
                  <a:solidFill>
                    <a:schemeClr val="accent5">
                      <a:lumMod val="10000"/>
                      <a:lumOff val="90000"/>
                    </a:schemeClr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vert="wordArtVertRtl" lIns="90000" tIns="0" bIns="0" rtlCol="0" anchor="ctr"/>
                  <a:lstStyle/>
                  <a:p>
                    <a:pPr algn="r"/>
                    <a:endParaRPr lang="ja-JP" altLang="en-US" sz="9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20" name="四角形: 角を丸くする 19">
                    <a:extLst>
                      <a:ext uri="{FF2B5EF4-FFF2-40B4-BE49-F238E27FC236}">
                        <a16:creationId xmlns:a16="http://schemas.microsoft.com/office/drawing/2014/main" id="{89D19659-79FD-171C-89BD-E7C4F75A860F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5569856" y="4855742"/>
                    <a:ext cx="288000" cy="1656910"/>
                  </a:xfrm>
                  <a:prstGeom prst="roundRect">
                    <a:avLst/>
                  </a:prstGeom>
                  <a:noFill/>
                  <a:ln w="12700">
                    <a:noFill/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vert="wordArtVertRtl" lIns="90000" tIns="0" bIns="0" rtlCol="0" anchor="ctr"/>
                  <a:lstStyle/>
                  <a:p>
                    <a:pPr algn="ctr"/>
                    <a:endParaRPr lang="ja-JP" altLang="en-US" sz="850" b="1" dirty="0">
                      <a:solidFill>
                        <a:schemeClr val="bg1"/>
                      </a:solidFill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220" name="四角形: 角を丸くする 219">
                    <a:extLst>
                      <a:ext uri="{FF2B5EF4-FFF2-40B4-BE49-F238E27FC236}">
                        <a16:creationId xmlns:a16="http://schemas.microsoft.com/office/drawing/2014/main" id="{1358C2E3-A58F-D421-6CB3-2718251E82F4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6629526" y="4501533"/>
                    <a:ext cx="337953" cy="1718292"/>
                  </a:xfrm>
                  <a:prstGeom prst="roundRect">
                    <a:avLst/>
                  </a:prstGeom>
                  <a:solidFill>
                    <a:schemeClr val="accent5">
                      <a:lumMod val="10000"/>
                      <a:lumOff val="90000"/>
                    </a:schemeClr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vert="wordArtVertRtl" lIns="90000" tIns="0" bIns="0" rtlCol="0" anchor="ctr"/>
                  <a:lstStyle/>
                  <a:p>
                    <a:pPr algn="r"/>
                    <a:endParaRPr lang="ja-JP" altLang="en-US" sz="9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262" name="四角形: 角を丸くする 261">
                    <a:extLst>
                      <a:ext uri="{FF2B5EF4-FFF2-40B4-BE49-F238E27FC236}">
                        <a16:creationId xmlns:a16="http://schemas.microsoft.com/office/drawing/2014/main" id="{69259EB4-C7EC-5F6D-4AF2-EADC4B8D3FE5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7701244" y="4501533"/>
                    <a:ext cx="337953" cy="1718292"/>
                  </a:xfrm>
                  <a:prstGeom prst="roundRect">
                    <a:avLst/>
                  </a:prstGeom>
                  <a:solidFill>
                    <a:schemeClr val="accent5">
                      <a:lumMod val="10000"/>
                      <a:lumOff val="90000"/>
                    </a:schemeClr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vert="wordArtVertRtl" lIns="90000" tIns="0" bIns="0" rtlCol="0" anchor="ctr"/>
                  <a:lstStyle/>
                  <a:p>
                    <a:pPr algn="r"/>
                    <a:endParaRPr lang="ja-JP" altLang="en-US" sz="9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241" name="四角形: 角を丸くする 240">
                    <a:extLst>
                      <a:ext uri="{FF2B5EF4-FFF2-40B4-BE49-F238E27FC236}">
                        <a16:creationId xmlns:a16="http://schemas.microsoft.com/office/drawing/2014/main" id="{E7391022-6D2D-3458-5019-6BFC9387E4E0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4431505" y="4607675"/>
                    <a:ext cx="421106" cy="1504200"/>
                  </a:xfrm>
                  <a:prstGeom prst="roundRect">
                    <a:avLst>
                      <a:gd name="adj" fmla="val 0"/>
                    </a:avLst>
                  </a:prstGeom>
                  <a:noFill/>
                  <a:ln w="12700">
                    <a:noFill/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vert="eaVert" lIns="90000" tIns="0" bIns="0" rtlCol="0" anchor="ctr"/>
                  <a:lstStyle/>
                  <a:p>
                    <a:pPr algn="dist"/>
                    <a:r>
                      <a:rPr lang="ja-JP" altLang="en-US" sz="900" b="1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判断材料構成コード重要度</a:t>
                    </a:r>
                    <a:endParaRPr lang="ja-JP" altLang="en-US" sz="9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27" name="四角形: 角を丸くする 26">
                    <a:extLst>
                      <a:ext uri="{FF2B5EF4-FFF2-40B4-BE49-F238E27FC236}">
                        <a16:creationId xmlns:a16="http://schemas.microsoft.com/office/drawing/2014/main" id="{85B9257B-9ACD-0721-F8D8-F9BF1F20708F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3845646" y="4493725"/>
                    <a:ext cx="574643" cy="256691"/>
                  </a:xfrm>
                  <a:prstGeom prst="round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95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重要度</a:t>
                    </a:r>
                  </a:p>
                </p:txBody>
              </p:sp>
              <p:sp>
                <p:nvSpPr>
                  <p:cNvPr id="60" name="テキスト ボックス 59">
                    <a:extLst>
                      <a:ext uri="{FF2B5EF4-FFF2-40B4-BE49-F238E27FC236}">
                        <a16:creationId xmlns:a16="http://schemas.microsoft.com/office/drawing/2014/main" id="{A9B8D845-9FA1-5BCE-DDDE-6EDF8D2A6261}"/>
                      </a:ext>
                    </a:extLst>
                  </p:cNvPr>
                  <p:cNvSpPr txBox="1"/>
                  <p:nvPr/>
                </p:nvSpPr>
                <p:spPr bwMode="gray">
                  <a:xfrm>
                    <a:off x="3958605" y="5261229"/>
                    <a:ext cx="346249" cy="88101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vert="eaVert" wrap="none" rtlCol="0" anchor="ctr">
                    <a:spAutoFit/>
                  </a:bodyPr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ja-JP" altLang="en-US" sz="105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判断根拠情報</a:t>
                    </a:r>
                    <a:endParaRPr lang="en-US" altLang="ja-JP" sz="105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258" name="テキスト ボックス 257">
                    <a:extLst>
                      <a:ext uri="{FF2B5EF4-FFF2-40B4-BE49-F238E27FC236}">
                        <a16:creationId xmlns:a16="http://schemas.microsoft.com/office/drawing/2014/main" id="{DD7D5D13-8870-997B-E64A-0C89A31988E1}"/>
                      </a:ext>
                    </a:extLst>
                  </p:cNvPr>
                  <p:cNvSpPr txBox="1"/>
                  <p:nvPr/>
                </p:nvSpPr>
                <p:spPr bwMode="gray">
                  <a:xfrm>
                    <a:off x="5029463" y="5274461"/>
                    <a:ext cx="346249" cy="88101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vert="eaVert" wrap="none" rtlCol="0" anchor="ctr">
                    <a:spAutoFit/>
                  </a:bodyPr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ja-JP" altLang="en-US" sz="105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判断根拠情報</a:t>
                    </a:r>
                    <a:endParaRPr lang="en-US" altLang="ja-JP" sz="105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260" name="テキスト ボックス 259">
                    <a:extLst>
                      <a:ext uri="{FF2B5EF4-FFF2-40B4-BE49-F238E27FC236}">
                        <a16:creationId xmlns:a16="http://schemas.microsoft.com/office/drawing/2014/main" id="{659A0D43-34F8-054B-1458-4EE5CD9B72CB}"/>
                      </a:ext>
                    </a:extLst>
                  </p:cNvPr>
                  <p:cNvSpPr txBox="1"/>
                  <p:nvPr/>
                </p:nvSpPr>
                <p:spPr bwMode="gray">
                  <a:xfrm>
                    <a:off x="6122516" y="5272218"/>
                    <a:ext cx="346249" cy="88101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vert="eaVert" wrap="none" rtlCol="0" anchor="ctr">
                    <a:spAutoFit/>
                  </a:bodyPr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ja-JP" altLang="en-US" sz="105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判断根拠情報</a:t>
                    </a:r>
                    <a:endParaRPr lang="en-US" altLang="ja-JP" sz="105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263" name="テキスト ボックス 262">
                    <a:extLst>
                      <a:ext uri="{FF2B5EF4-FFF2-40B4-BE49-F238E27FC236}">
                        <a16:creationId xmlns:a16="http://schemas.microsoft.com/office/drawing/2014/main" id="{35EE2D1F-0C21-310A-F68E-7ACAE48AB291}"/>
                      </a:ext>
                    </a:extLst>
                  </p:cNvPr>
                  <p:cNvSpPr txBox="1"/>
                  <p:nvPr/>
                </p:nvSpPr>
                <p:spPr bwMode="gray">
                  <a:xfrm>
                    <a:off x="7189851" y="5272218"/>
                    <a:ext cx="346249" cy="88101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vert="eaVert" wrap="none" rtlCol="0" anchor="ctr">
                    <a:spAutoFit/>
                  </a:bodyPr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ja-JP" altLang="en-US" sz="105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判断根拠情報</a:t>
                    </a:r>
                    <a:endParaRPr lang="en-US" altLang="ja-JP" sz="105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276" name="四角形: 角を丸くする 275">
                    <a:extLst>
                      <a:ext uri="{FF2B5EF4-FFF2-40B4-BE49-F238E27FC236}">
                        <a16:creationId xmlns:a16="http://schemas.microsoft.com/office/drawing/2014/main" id="{7B37AF66-6333-9C3C-69DF-A126D1199D97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5506475" y="4609730"/>
                    <a:ext cx="421106" cy="1502145"/>
                  </a:xfrm>
                  <a:prstGeom prst="roundRect">
                    <a:avLst>
                      <a:gd name="adj" fmla="val 0"/>
                    </a:avLst>
                  </a:prstGeom>
                  <a:noFill/>
                  <a:ln w="12700">
                    <a:noFill/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vert="eaVert" lIns="90000" tIns="0" bIns="0" rtlCol="0" anchor="ctr"/>
                  <a:lstStyle/>
                  <a:p>
                    <a:pPr algn="dist"/>
                    <a:r>
                      <a:rPr lang="ja-JP" altLang="en-US" sz="90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判断材料構成コード重要度</a:t>
                    </a:r>
                  </a:p>
                </p:txBody>
              </p:sp>
              <p:sp>
                <p:nvSpPr>
                  <p:cNvPr id="282" name="四角形: 角を丸くする 281">
                    <a:extLst>
                      <a:ext uri="{FF2B5EF4-FFF2-40B4-BE49-F238E27FC236}">
                        <a16:creationId xmlns:a16="http://schemas.microsoft.com/office/drawing/2014/main" id="{C74C0CEC-D4F2-837A-D0D3-F6B540530079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6589696" y="4607675"/>
                    <a:ext cx="421106" cy="1502145"/>
                  </a:xfrm>
                  <a:prstGeom prst="roundRect">
                    <a:avLst>
                      <a:gd name="adj" fmla="val 0"/>
                    </a:avLst>
                  </a:prstGeom>
                  <a:noFill/>
                  <a:ln w="12700">
                    <a:noFill/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vert="eaVert" lIns="90000" tIns="0" bIns="0" rtlCol="0" anchor="ctr"/>
                  <a:lstStyle/>
                  <a:p>
                    <a:pPr algn="dist"/>
                    <a:r>
                      <a:rPr lang="ja-JP" altLang="en-US" sz="90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判断材料構成コード重要度</a:t>
                    </a:r>
                  </a:p>
                </p:txBody>
              </p:sp>
              <p:sp>
                <p:nvSpPr>
                  <p:cNvPr id="286" name="四角形: 角を丸くする 285">
                    <a:extLst>
                      <a:ext uri="{FF2B5EF4-FFF2-40B4-BE49-F238E27FC236}">
                        <a16:creationId xmlns:a16="http://schemas.microsoft.com/office/drawing/2014/main" id="{07E57FFF-A96F-2810-D413-54F390D366FE}"/>
                      </a:ext>
                    </a:extLst>
                  </p:cNvPr>
                  <p:cNvSpPr/>
                  <p:nvPr/>
                </p:nvSpPr>
                <p:spPr bwMode="gray">
                  <a:xfrm>
                    <a:off x="7660770" y="4607675"/>
                    <a:ext cx="421106" cy="1502145"/>
                  </a:xfrm>
                  <a:prstGeom prst="roundRect">
                    <a:avLst>
                      <a:gd name="adj" fmla="val 0"/>
                    </a:avLst>
                  </a:prstGeom>
                  <a:noFill/>
                  <a:ln w="12700">
                    <a:noFill/>
                    <a:prstDash val="solid"/>
                    <a:headEnd type="none" w="med" len="lg"/>
                    <a:tailEnd type="none" w="med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vert="eaVert" lIns="90000" tIns="0" bIns="0" rtlCol="0" anchor="ctr"/>
                  <a:lstStyle/>
                  <a:p>
                    <a:pPr algn="dist"/>
                    <a:r>
                      <a:rPr lang="ja-JP" altLang="en-US" sz="900" b="1" dirty="0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判断材料構成コード重要度</a:t>
                    </a:r>
                  </a:p>
                </p:txBody>
              </p:sp>
              <p:sp>
                <p:nvSpPr>
                  <p:cNvPr id="342" name="テキスト ボックス 341">
                    <a:extLst>
                      <a:ext uri="{FF2B5EF4-FFF2-40B4-BE49-F238E27FC236}">
                        <a16:creationId xmlns:a16="http://schemas.microsoft.com/office/drawing/2014/main" id="{A59CF3BA-5A69-41F9-72CC-7C5183924570}"/>
                      </a:ext>
                    </a:extLst>
                  </p:cNvPr>
                  <p:cNvSpPr txBox="1"/>
                  <p:nvPr/>
                </p:nvSpPr>
                <p:spPr bwMode="gray">
                  <a:xfrm>
                    <a:off x="5158099" y="6406129"/>
                    <a:ext cx="1540806" cy="276999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rtlCol="0" anchor="ctr">
                    <a:spAutoFit/>
                  </a:bodyPr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ja-JP" altLang="en-US" sz="1200" b="1"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重要度設定テーブル</a:t>
                    </a:r>
                    <a:endParaRPr lang="ja-JP" altLang="en-US" sz="1200" b="1" dirty="0"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270" name="テキスト ボックス 269">
                    <a:extLst>
                      <a:ext uri="{FF2B5EF4-FFF2-40B4-BE49-F238E27FC236}">
                        <a16:creationId xmlns:a16="http://schemas.microsoft.com/office/drawing/2014/main" id="{2D8DF803-1B10-31A4-B484-E5C0AE4C2F64}"/>
                      </a:ext>
                    </a:extLst>
                  </p:cNvPr>
                  <p:cNvSpPr txBox="1"/>
                  <p:nvPr/>
                </p:nvSpPr>
                <p:spPr bwMode="gray">
                  <a:xfrm>
                    <a:off x="3808646" y="6227510"/>
                    <a:ext cx="1059906" cy="24622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 anchor="ctr">
                    <a:spAutoFit/>
                  </a:bodyPr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ja-JP" altLang="en-US" sz="1000" b="1" dirty="0">
                        <a:solidFill>
                          <a:schemeClr val="accent1">
                            <a:lumMod val="90000"/>
                            <a:lumOff val="10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判断材料（１）</a:t>
                    </a:r>
                    <a:endParaRPr lang="en-US" altLang="ja-JP" sz="1000" b="1" dirty="0">
                      <a:solidFill>
                        <a:schemeClr val="accent1">
                          <a:lumMod val="90000"/>
                          <a:lumOff val="10000"/>
                        </a:schemeClr>
                      </a:solidFill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272" name="テキスト ボックス 271">
                    <a:extLst>
                      <a:ext uri="{FF2B5EF4-FFF2-40B4-BE49-F238E27FC236}">
                        <a16:creationId xmlns:a16="http://schemas.microsoft.com/office/drawing/2014/main" id="{25C87EC9-A147-B2F4-B2D2-A48DC72B1B3A}"/>
                      </a:ext>
                    </a:extLst>
                  </p:cNvPr>
                  <p:cNvSpPr txBox="1"/>
                  <p:nvPr/>
                </p:nvSpPr>
                <p:spPr bwMode="gray">
                  <a:xfrm>
                    <a:off x="4893021" y="6217617"/>
                    <a:ext cx="1059906" cy="24622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 anchor="ctr">
                    <a:spAutoFit/>
                  </a:bodyPr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ja-JP" altLang="en-US" sz="1000" b="1" dirty="0">
                        <a:solidFill>
                          <a:schemeClr val="accent1">
                            <a:lumMod val="90000"/>
                            <a:lumOff val="10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判断材料（２）</a:t>
                    </a:r>
                    <a:endParaRPr lang="en-US" altLang="ja-JP" sz="1000" b="1" dirty="0">
                      <a:solidFill>
                        <a:schemeClr val="accent1">
                          <a:lumMod val="90000"/>
                          <a:lumOff val="10000"/>
                        </a:schemeClr>
                      </a:solidFill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274" name="テキスト ボックス 273">
                    <a:extLst>
                      <a:ext uri="{FF2B5EF4-FFF2-40B4-BE49-F238E27FC236}">
                        <a16:creationId xmlns:a16="http://schemas.microsoft.com/office/drawing/2014/main" id="{EC0749FB-4776-BE02-5E79-BC958B68D9A6}"/>
                      </a:ext>
                    </a:extLst>
                  </p:cNvPr>
                  <p:cNvSpPr txBox="1"/>
                  <p:nvPr/>
                </p:nvSpPr>
                <p:spPr bwMode="gray">
                  <a:xfrm>
                    <a:off x="5955191" y="6212131"/>
                    <a:ext cx="1059906" cy="24622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 anchor="ctr">
                    <a:spAutoFit/>
                  </a:bodyPr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ja-JP" altLang="en-US" sz="1000" b="1" dirty="0">
                        <a:solidFill>
                          <a:schemeClr val="accent1">
                            <a:lumMod val="90000"/>
                            <a:lumOff val="10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判断材料（３）</a:t>
                    </a:r>
                    <a:endParaRPr lang="en-US" altLang="ja-JP" sz="1000" b="1" dirty="0">
                      <a:solidFill>
                        <a:schemeClr val="accent1">
                          <a:lumMod val="90000"/>
                          <a:lumOff val="10000"/>
                        </a:schemeClr>
                      </a:solidFill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  <p:sp>
                <p:nvSpPr>
                  <p:cNvPr id="284" name="テキスト ボックス 283">
                    <a:extLst>
                      <a:ext uri="{FF2B5EF4-FFF2-40B4-BE49-F238E27FC236}">
                        <a16:creationId xmlns:a16="http://schemas.microsoft.com/office/drawing/2014/main" id="{AE88B806-35D3-1B80-5B30-61A387F0EBB0}"/>
                      </a:ext>
                    </a:extLst>
                  </p:cNvPr>
                  <p:cNvSpPr txBox="1"/>
                  <p:nvPr/>
                </p:nvSpPr>
                <p:spPr bwMode="gray">
                  <a:xfrm>
                    <a:off x="7037511" y="6221868"/>
                    <a:ext cx="1059906" cy="24622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0" anchor="ctr">
                    <a:spAutoFit/>
                  </a:bodyPr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ja-JP" altLang="en-US" sz="1000" b="1" dirty="0">
                        <a:solidFill>
                          <a:schemeClr val="accent1">
                            <a:lumMod val="90000"/>
                            <a:lumOff val="10000"/>
                          </a:schemeClr>
                        </a:solidFill>
                        <a:latin typeface="游ゴシック Medium" panose="020B0500000000000000" pitchFamily="50" charset="-128"/>
                        <a:ea typeface="游ゴシック Medium" panose="020B0500000000000000" pitchFamily="50" charset="-128"/>
                      </a:rPr>
                      <a:t>判断材料（４）</a:t>
                    </a:r>
                    <a:endParaRPr lang="en-US" altLang="ja-JP" sz="1000" b="1" dirty="0">
                      <a:solidFill>
                        <a:schemeClr val="accent1">
                          <a:lumMod val="90000"/>
                          <a:lumOff val="10000"/>
                        </a:schemeClr>
                      </a:solidFill>
                      <a:latin typeface="游ゴシック Medium" panose="020B0500000000000000" pitchFamily="50" charset="-128"/>
                      <a:ea typeface="游ゴシック Medium" panose="020B0500000000000000" pitchFamily="50" charset="-128"/>
                    </a:endParaRPr>
                  </a:p>
                </p:txBody>
              </p:sp>
            </p:grpSp>
            <p:sp>
              <p:nvSpPr>
                <p:cNvPr id="259" name="テキスト ボックス 258">
                  <a:extLst>
                    <a:ext uri="{FF2B5EF4-FFF2-40B4-BE49-F238E27FC236}">
                      <a16:creationId xmlns:a16="http://schemas.microsoft.com/office/drawing/2014/main" id="{9208C18F-D9FD-CADF-E1C0-2F0A554078A7}"/>
                    </a:ext>
                  </a:extLst>
                </p:cNvPr>
                <p:cNvSpPr txBox="1"/>
                <p:nvPr/>
              </p:nvSpPr>
              <p:spPr bwMode="auto">
                <a:xfrm>
                  <a:off x="8381686" y="4825811"/>
                  <a:ext cx="1178256" cy="1238320"/>
                </a:xfrm>
                <a:prstGeom prst="rect">
                  <a:avLst/>
                </a:prstGeom>
                <a:noFill/>
                <a:ln w="9525">
                  <a:solidFill>
                    <a:schemeClr val="bg1">
                      <a:lumMod val="75000"/>
                    </a:schemeClr>
                  </a:solidFill>
                </a:ln>
              </p:spPr>
              <p:txBody>
                <a:bodyPr vert="horz" wrap="none" rtlCol="0" anchor="ctr">
                  <a:noAutofit/>
                </a:bodyPr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ja-JP" altLang="en-US" sz="100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判断に必要な判断</a:t>
                  </a:r>
                  <a:endParaRPr lang="en-US" altLang="ja-JP" sz="10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ja-JP" altLang="en-US" sz="100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材料と判断根拠の</a:t>
                  </a:r>
                  <a:endParaRPr lang="en-US" altLang="ja-JP" sz="10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ja-JP" altLang="en-US" sz="100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情報全てを登録し</a:t>
                  </a:r>
                  <a:endParaRPr lang="en-US" altLang="ja-JP" sz="10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ja-JP" altLang="en-US" sz="100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プログラムは</a:t>
                  </a:r>
                  <a:r>
                    <a:rPr lang="ja-JP" altLang="en-US" sz="1000" b="1">
                      <a:solidFill>
                        <a:schemeClr val="accent2">
                          <a:lumMod val="75000"/>
                          <a:lumOff val="25000"/>
                        </a:scheme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全て</a:t>
                  </a:r>
                  <a:endParaRPr lang="en-US" altLang="ja-JP" sz="1000" b="1">
                    <a:solidFill>
                      <a:schemeClr val="accent2">
                        <a:lumMod val="75000"/>
                        <a:lumOff val="2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ja-JP" altLang="en-US" sz="100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の判断材料と判断</a:t>
                  </a:r>
                  <a:endParaRPr lang="en-US" altLang="ja-JP" sz="10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ja-JP" altLang="en-US" sz="100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根拠情報を</a:t>
                  </a:r>
                  <a:r>
                    <a:rPr lang="ja-JP" altLang="en-US" sz="1000" b="1">
                      <a:solidFill>
                        <a:schemeClr val="accent2">
                          <a:lumMod val="75000"/>
                          <a:lumOff val="25000"/>
                        </a:scheme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自動で</a:t>
                  </a:r>
                  <a:endParaRPr lang="en-US" altLang="ja-JP" sz="1000" b="1">
                    <a:solidFill>
                      <a:schemeClr val="accent2">
                        <a:lumMod val="75000"/>
                        <a:lumOff val="2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ja-JP" altLang="en-US" sz="1000" b="1">
                      <a:solidFill>
                        <a:schemeClr val="accent2">
                          <a:lumMod val="75000"/>
                          <a:lumOff val="25000"/>
                        </a:scheme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読み込み</a:t>
                  </a:r>
                  <a:r>
                    <a:rPr lang="ja-JP" altLang="en-US" sz="100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処理する</a:t>
                  </a:r>
                  <a:endParaRPr lang="en-US" altLang="ja-JP" sz="10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cxnSp>
            <p:nvCxnSpPr>
              <p:cNvPr id="273" name="コネクタ: カギ線 272">
                <a:extLst>
                  <a:ext uri="{FF2B5EF4-FFF2-40B4-BE49-F238E27FC236}">
                    <a16:creationId xmlns:a16="http://schemas.microsoft.com/office/drawing/2014/main" id="{7234415C-DE61-AB6C-D957-050CDCF4ABC1}"/>
                  </a:ext>
                </a:extLst>
              </p:cNvPr>
              <p:cNvCxnSpPr>
                <a:cxnSpLocks/>
                <a:stCxn id="52" idx="4"/>
                <a:endCxn id="259" idx="1"/>
              </p:cNvCxnSpPr>
              <p:nvPr/>
            </p:nvCxnSpPr>
            <p:spPr bwMode="gray">
              <a:xfrm flipV="1">
                <a:off x="8269059" y="5444971"/>
                <a:ext cx="112627" cy="683"/>
              </a:xfrm>
              <a:prstGeom prst="bentConnector3">
                <a:avLst>
                  <a:gd name="adj1" fmla="val 50000"/>
                </a:avLst>
              </a:prstGeom>
              <a:ln w="15875">
                <a:solidFill>
                  <a:schemeClr val="bg1">
                    <a:lumMod val="50000"/>
                  </a:schemeClr>
                </a:solidFill>
                <a:prstDash val="sysDot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64A38A80-4666-9E8D-32C2-25C10BEF259D}"/>
              </a:ext>
            </a:extLst>
          </p:cNvPr>
          <p:cNvSpPr/>
          <p:nvPr/>
        </p:nvSpPr>
        <p:spPr bwMode="gray">
          <a:xfrm>
            <a:off x="4786419" y="4170023"/>
            <a:ext cx="6025616" cy="2535789"/>
          </a:xfrm>
          <a:prstGeom prst="rect">
            <a:avLst/>
          </a:prstGeom>
          <a:noFill/>
          <a:ln w="38100">
            <a:solidFill>
              <a:srgbClr val="00B050"/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l"/>
            <a:endParaRPr lang="ja-JP" altLang="en-US" sz="140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84AB86B8-1BE1-F495-3406-A2F92E3267A8}"/>
              </a:ext>
            </a:extLst>
          </p:cNvPr>
          <p:cNvSpPr/>
          <p:nvPr/>
        </p:nvSpPr>
        <p:spPr bwMode="gray">
          <a:xfrm>
            <a:off x="1460507" y="4621530"/>
            <a:ext cx="3273877" cy="2084233"/>
          </a:xfrm>
          <a:prstGeom prst="rect">
            <a:avLst/>
          </a:prstGeom>
          <a:noFill/>
          <a:ln w="38100">
            <a:solidFill>
              <a:schemeClr val="accent1">
                <a:lumMod val="50000"/>
                <a:lumOff val="50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l"/>
            <a:endParaRPr lang="ja-JP" altLang="en-US" sz="140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23C49AE0-3A26-F34E-3DF0-0AA82944B847}"/>
              </a:ext>
            </a:extLst>
          </p:cNvPr>
          <p:cNvSpPr/>
          <p:nvPr/>
        </p:nvSpPr>
        <p:spPr bwMode="gray">
          <a:xfrm>
            <a:off x="1468748" y="2654333"/>
            <a:ext cx="3276870" cy="1905789"/>
          </a:xfrm>
          <a:prstGeom prst="rect">
            <a:avLst/>
          </a:prstGeom>
          <a:noFill/>
          <a:ln w="38100">
            <a:solidFill>
              <a:schemeClr val="accent1">
                <a:lumMod val="50000"/>
                <a:lumOff val="50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l"/>
            <a:endParaRPr lang="ja-JP" altLang="en-US" sz="140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237C2BB1-DB21-908F-6942-CBE3220734C6}"/>
              </a:ext>
            </a:extLst>
          </p:cNvPr>
          <p:cNvSpPr/>
          <p:nvPr/>
        </p:nvSpPr>
        <p:spPr bwMode="gray">
          <a:xfrm>
            <a:off x="4810999" y="793971"/>
            <a:ext cx="6020608" cy="2443498"/>
          </a:xfrm>
          <a:prstGeom prst="rect">
            <a:avLst/>
          </a:prstGeom>
          <a:noFill/>
          <a:ln w="38100">
            <a:solidFill>
              <a:srgbClr val="00B050"/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l"/>
            <a:endParaRPr lang="ja-JP" altLang="en-US" sz="140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4F45C9A2-B165-4815-2349-33D93B8668CC}"/>
              </a:ext>
            </a:extLst>
          </p:cNvPr>
          <p:cNvSpPr/>
          <p:nvPr/>
        </p:nvSpPr>
        <p:spPr bwMode="gray">
          <a:xfrm>
            <a:off x="2535534" y="803674"/>
            <a:ext cx="2210085" cy="1485820"/>
          </a:xfrm>
          <a:prstGeom prst="rect">
            <a:avLst/>
          </a:prstGeom>
          <a:noFill/>
          <a:ln w="38100">
            <a:solidFill>
              <a:schemeClr val="accent1">
                <a:lumMod val="50000"/>
                <a:lumOff val="50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l"/>
            <a:endParaRPr lang="ja-JP" altLang="en-US" sz="140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9B33B05A-6D4D-F34B-9F1E-E62EEC28A209}"/>
              </a:ext>
            </a:extLst>
          </p:cNvPr>
          <p:cNvSpPr/>
          <p:nvPr/>
        </p:nvSpPr>
        <p:spPr bwMode="gray">
          <a:xfrm>
            <a:off x="1473058" y="806237"/>
            <a:ext cx="893531" cy="1499566"/>
          </a:xfrm>
          <a:prstGeom prst="rect">
            <a:avLst/>
          </a:prstGeom>
          <a:noFill/>
          <a:ln w="38100">
            <a:solidFill>
              <a:schemeClr val="accent1">
                <a:lumMod val="50000"/>
                <a:lumOff val="50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l"/>
            <a:endParaRPr lang="ja-JP" altLang="en-US" sz="140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AD00105A-26F7-E2BB-8E3F-74F66BEDBD7F}"/>
              </a:ext>
            </a:extLst>
          </p:cNvPr>
          <p:cNvSpPr/>
          <p:nvPr/>
        </p:nvSpPr>
        <p:spPr bwMode="gray">
          <a:xfrm>
            <a:off x="4811534" y="3296505"/>
            <a:ext cx="6017264" cy="820584"/>
          </a:xfrm>
          <a:prstGeom prst="rect">
            <a:avLst/>
          </a:prstGeom>
          <a:noFill/>
          <a:ln w="38100">
            <a:solidFill>
              <a:schemeClr val="accent1">
                <a:lumMod val="50000"/>
                <a:lumOff val="50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l"/>
            <a:endParaRPr lang="ja-JP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61D776F5-4143-537F-6C34-BE09B7FE729A}"/>
              </a:ext>
            </a:extLst>
          </p:cNvPr>
          <p:cNvSpPr/>
          <p:nvPr/>
        </p:nvSpPr>
        <p:spPr bwMode="gray">
          <a:xfrm>
            <a:off x="4816591" y="3292413"/>
            <a:ext cx="6017264" cy="820584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l"/>
            <a:endParaRPr lang="ja-JP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AF2834BB-BDD8-0173-A1B9-77FD49EBAB90}"/>
              </a:ext>
            </a:extLst>
          </p:cNvPr>
          <p:cNvSpPr/>
          <p:nvPr/>
        </p:nvSpPr>
        <p:spPr bwMode="gray">
          <a:xfrm>
            <a:off x="1466558" y="4618697"/>
            <a:ext cx="3273877" cy="2084233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l"/>
            <a:endParaRPr lang="ja-JP" altLang="en-US" sz="140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9" name="フッター プレースホルダー 2">
            <a:extLst>
              <a:ext uri="{FF2B5EF4-FFF2-40B4-BE49-F238E27FC236}">
                <a16:creationId xmlns:a16="http://schemas.microsoft.com/office/drawing/2014/main" id="{58ECD8A0-B64E-1838-9A9E-361F87A005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33032" y="6532272"/>
            <a:ext cx="2342562" cy="365125"/>
          </a:xfrm>
        </p:spPr>
        <p:txBody>
          <a:bodyPr/>
          <a:lstStyle/>
          <a:p>
            <a:r>
              <a:rPr lang="en-US" altLang="ja-JP" dirty="0"/>
              <a:t>© 2018 PLM Revolution Inc.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993884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" grpId="0"/>
      <p:bldP spid="94" grpId="0" animBg="1"/>
      <p:bldP spid="107" grpId="0" animBg="1"/>
      <p:bldP spid="124" grpId="0" animBg="1"/>
      <p:bldP spid="127" grpId="0" animBg="1"/>
      <p:bldP spid="134" grpId="0" animBg="1"/>
      <p:bldP spid="139" grpId="0" animBg="1"/>
      <p:bldP spid="141" grpId="0" animBg="1"/>
      <p:bldP spid="102" grpId="0" animBg="1"/>
      <p:bldP spid="14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24.9|16.9|29.9|10.8|9"/>
</p:tagLst>
</file>

<file path=ppt/theme/theme1.xml><?xml version="1.0" encoding="utf-8"?>
<a:theme xmlns:a="http://schemas.openxmlformats.org/drawingml/2006/main" name="PLMRevolution_20230820">
  <a:themeElements>
    <a:clrScheme name="ユーザー定義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2336"/>
      </a:accent1>
      <a:accent2>
        <a:srgbClr val="300A0C"/>
      </a:accent2>
      <a:accent3>
        <a:srgbClr val="262626"/>
      </a:accent3>
      <a:accent4>
        <a:srgbClr val="584300"/>
      </a:accent4>
      <a:accent5>
        <a:srgbClr val="0F1A2F"/>
      </a:accent5>
      <a:accent6>
        <a:srgbClr val="2A421A"/>
      </a:accent6>
      <a:hlink>
        <a:srgbClr val="033669"/>
      </a:hlink>
      <a:folHlink>
        <a:srgbClr val="492738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ln w="19050">
          <a:solidFill>
            <a:schemeClr val="tx1">
              <a:lumMod val="75000"/>
              <a:lumOff val="25000"/>
            </a:schemeClr>
          </a:solidFill>
          <a:prstDash val="solid"/>
          <a:headEnd type="none" w="lg" len="lg"/>
          <a:tailEnd type="none"/>
        </a:ln>
      </a:spPr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 bwMode="gray">
        <a:ln w="15875">
          <a:solidFill>
            <a:schemeClr val="bg1">
              <a:lumMod val="50000"/>
            </a:schemeClr>
          </a:solidFill>
          <a:prstDash val="solid"/>
          <a:headEnd type="none" w="med" len="med"/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</a:ln>
      </a:spPr>
      <a:bodyPr vert="horz" wrap="square" rtlCol="0" anchor="t">
        <a:noAutofit/>
      </a:bodyPr>
      <a:lstStyle>
        <a:defPPr algn="l" fontAlgn="base">
          <a:lnSpc>
            <a:spcPct val="110000"/>
          </a:lnSpc>
          <a:spcBef>
            <a:spcPct val="0"/>
          </a:spcBef>
          <a:spcAft>
            <a:spcPct val="0"/>
          </a:spcAft>
          <a:defRPr kumimoji="1" sz="1400" b="1" smtClean="0">
            <a:latin typeface="游ゴシック" panose="020B0400000000000000" pitchFamily="50" charset="-128"/>
            <a:ea typeface="游ゴシック" panose="020B04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LMRevolution_20230820" id="{F82CAAE0-694B-46BD-8A15-F90517141F33}" vid="{5D9F4CF9-FA58-4E2E-BAA3-A53C964B439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220592</TotalTime>
  <Words>634</Words>
  <Application>Microsoft Office PowerPoint</Application>
  <PresentationFormat>ワイド画面</PresentationFormat>
  <Paragraphs>178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メイリオ</vt:lpstr>
      <vt:lpstr>游ゴシック Light</vt:lpstr>
      <vt:lpstr>游ゴシック Medium</vt:lpstr>
      <vt:lpstr>游明朝 Demibold</vt:lpstr>
      <vt:lpstr>Arial</vt:lpstr>
      <vt:lpstr>Calibri</vt:lpstr>
      <vt:lpstr>Calibri Light</vt:lpstr>
      <vt:lpstr>PLMRevolution_20230820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加藤幸司</dc:creator>
  <cp:lastModifiedBy>Koji Kato</cp:lastModifiedBy>
  <cp:revision>11290</cp:revision>
  <cp:lastPrinted>2025-08-11T09:12:53Z</cp:lastPrinted>
  <dcterms:created xsi:type="dcterms:W3CDTF">2014-08-31T08:28:54Z</dcterms:created>
  <dcterms:modified xsi:type="dcterms:W3CDTF">2025-10-29T03:43:49Z</dcterms:modified>
</cp:coreProperties>
</file>