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60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ltvU+gAegsBlY/jMzwCaTA==" hashData="T4hvQJtZpa0XtuWSRiNGc/cGEv7KjtwoLYp/GpEco1yhcO2dKOQfuougaGM7+zlJ19nhWDCFTS6KZC6Ujd7Ghg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➡　はじめに　</a:t>
            </a:r>
            <a:r>
              <a:rPr kumimoji="1" lang="ja-JP" altLang="en-US" b="1" dirty="0"/>
              <a:t>特定タスクを支援するツール</a:t>
            </a:r>
            <a:r>
              <a:rPr kumimoji="1" lang="ja-JP" altLang="en-US" dirty="0"/>
              <a:t>の　</a:t>
            </a:r>
            <a:r>
              <a:rPr kumimoji="1" lang="ja-JP" altLang="en-US" b="1" dirty="0"/>
              <a:t>現状認識　</a:t>
            </a:r>
            <a:r>
              <a:rPr kumimoji="1" lang="ja-JP" altLang="en-US" dirty="0"/>
              <a:t>について共有させてください 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弊社も、様々な　</a:t>
            </a:r>
            <a:r>
              <a:rPr kumimoji="1" lang="ja-JP" altLang="en-US" b="1" dirty="0"/>
              <a:t>特定タスクを支援するツールの導入を　推進</a:t>
            </a:r>
            <a:r>
              <a:rPr kumimoji="1" lang="ja-JP" altLang="en-US" dirty="0"/>
              <a:t>してきました。</a:t>
            </a:r>
            <a:br>
              <a:rPr kumimoji="1" lang="en-US" altLang="ja-JP" dirty="0"/>
            </a:br>
            <a:endParaRPr kumimoji="1" lang="en-US" altLang="ja-JP" dirty="0"/>
          </a:p>
          <a:p>
            <a:r>
              <a:rPr kumimoji="1" lang="ja-JP" altLang="en-US" dirty="0"/>
              <a:t>● 併せて　多くの企業さまとの</a:t>
            </a:r>
            <a:r>
              <a:rPr kumimoji="1" lang="ja-JP" altLang="en-US" b="1" dirty="0"/>
              <a:t>技術交流会</a:t>
            </a:r>
            <a:r>
              <a:rPr kumimoji="1" lang="ja-JP" altLang="en-US" dirty="0"/>
              <a:t>を開催すると共に、大学の研究会にも</a:t>
            </a:r>
            <a:endParaRPr kumimoji="1" lang="en-US" altLang="ja-JP" dirty="0"/>
          </a:p>
          <a:p>
            <a:r>
              <a:rPr kumimoji="1" lang="ja-JP" altLang="en-US" dirty="0"/>
              <a:t>　　参加させていただきました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そこから見えてきたものが</a:t>
            </a:r>
            <a:endParaRPr kumimoji="1" lang="en-US" altLang="ja-JP" dirty="0"/>
          </a:p>
          <a:p>
            <a:r>
              <a:rPr kumimoji="1" lang="ja-JP" altLang="en-US" dirty="0"/>
              <a:t>　　他社でも導入が可能なツールは　</a:t>
            </a:r>
            <a:r>
              <a:rPr kumimoji="1" lang="ja-JP" altLang="en-US" b="1" dirty="0"/>
              <a:t>差別化の貢献度 が</a:t>
            </a:r>
            <a:r>
              <a:rPr kumimoji="1" lang="ja-JP" altLang="en-US" dirty="0"/>
              <a:t> </a:t>
            </a:r>
            <a:r>
              <a:rPr kumimoji="1" lang="ja-JP" altLang="en-US" b="1" dirty="0"/>
              <a:t>低い</a:t>
            </a:r>
            <a:r>
              <a:rPr kumimoji="1" lang="ja-JP" altLang="en-US" dirty="0"/>
              <a:t>　と言うこと、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 そして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生成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AI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などの導入につきましても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とても便利で　業務の効率も向上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しますが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自律判断ができない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AI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は　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特定のタスク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しか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支援できません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ので、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  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 どうしても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成果が限定的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なものになってしまいます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 結果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…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特定のタスクを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支援するツールだけでは　変革をを実現できない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ことを</a:t>
            </a:r>
            <a:r>
              <a:rPr kumimoji="1" lang="ja-JP" altLang="en-US" dirty="0"/>
              <a:t>　</a:t>
            </a:r>
            <a:r>
              <a:rPr kumimoji="1" lang="ja-JP" altLang="en-US" b="1" dirty="0"/>
              <a:t>深く認識しました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b="1" dirty="0"/>
              <a:t>● 次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06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55BA47-57EF-8D8E-B13C-CBD0FF0F9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E80F5E-AE68-334B-27D2-4634A5639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rPr>
              <a:t>© 2018 PLM Revolution Inc.</a:t>
            </a:r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8E647C-3EBA-0902-ACD3-8ABC9948330B}"/>
              </a:ext>
            </a:extLst>
          </p:cNvPr>
          <p:cNvSpPr txBox="1"/>
          <p:nvPr/>
        </p:nvSpPr>
        <p:spPr bwMode="auto">
          <a:xfrm>
            <a:off x="338328" y="64008"/>
            <a:ext cx="8759952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特定タスク支援ツールだけでは</a:t>
            </a:r>
            <a:r>
              <a:rPr kumimoji="1" lang="ja-JP" altLang="en-US" sz="24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差別化できない</a:t>
            </a:r>
            <a:endParaRPr kumimoji="1" lang="ja-JP" altLang="en-US" dirty="0">
              <a:solidFill>
                <a:schemeClr val="accent4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E0095B8-7946-1961-61F1-4BBBB1133C01}"/>
              </a:ext>
            </a:extLst>
          </p:cNvPr>
          <p:cNvSpPr/>
          <p:nvPr/>
        </p:nvSpPr>
        <p:spPr bwMode="gray">
          <a:xfrm>
            <a:off x="1095081" y="2674054"/>
            <a:ext cx="10001839" cy="707010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kumimoji="1"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</a:t>
            </a: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他社でも導入が可能なツールは </a:t>
            </a:r>
            <a:r>
              <a:rPr kumimoji="1" lang="ja-JP" altLang="en-US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差別化の</a:t>
            </a:r>
            <a:r>
              <a:rPr lang="ja-JP" altLang="en-US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貢献度 </a:t>
            </a: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が</a:t>
            </a: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400" b="1" dirty="0">
                <a:solidFill>
                  <a:schemeClr val="accent2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低い</a:t>
            </a:r>
            <a:endParaRPr kumimoji="1" lang="ja-JP" altLang="en-US" sz="2400" b="1" dirty="0">
              <a:solidFill>
                <a:schemeClr val="accent2">
                  <a:lumMod val="25000"/>
                  <a:lumOff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22F87A73-2B81-A88C-ED15-DDE4B91FC12D}"/>
              </a:ext>
            </a:extLst>
          </p:cNvPr>
          <p:cNvSpPr/>
          <p:nvPr/>
        </p:nvSpPr>
        <p:spPr bwMode="gray">
          <a:xfrm>
            <a:off x="1095081" y="3491830"/>
            <a:ext cx="10001839" cy="707010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</a:t>
            </a: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特定タスク支援ツールの </a:t>
            </a:r>
            <a:r>
              <a:rPr kumimoji="1" lang="ja-JP" altLang="en-US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成果</a:t>
            </a:r>
            <a:r>
              <a:rPr lang="en-US" altLang="ja-JP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2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は </a:t>
            </a:r>
            <a:r>
              <a:rPr kumimoji="1" lang="ja-JP" altLang="en-US" sz="2400" b="1" dirty="0">
                <a:solidFill>
                  <a:schemeClr val="accent2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限定的</a:t>
            </a:r>
            <a:r>
              <a:rPr kumimoji="1" lang="ja-JP" altLang="en-US" sz="2000" b="1" dirty="0">
                <a:solidFill>
                  <a:schemeClr val="accent4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（部分最適化）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CF015E5D-21A6-71FF-126D-3D3490318A11}"/>
              </a:ext>
            </a:extLst>
          </p:cNvPr>
          <p:cNvSpPr/>
          <p:nvPr/>
        </p:nvSpPr>
        <p:spPr>
          <a:xfrm>
            <a:off x="5099339" y="4339871"/>
            <a:ext cx="1993322" cy="389092"/>
          </a:xfrm>
          <a:prstGeom prst="downArrow">
            <a:avLst>
              <a:gd name="adj1" fmla="val 50000"/>
              <a:gd name="adj2" fmla="val 6740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5000">
                <a:schemeClr val="tx1">
                  <a:lumMod val="50000"/>
                  <a:lumOff val="50000"/>
                </a:schemeClr>
              </a:gs>
              <a:gs pos="60000">
                <a:schemeClr val="tx1">
                  <a:lumMod val="85000"/>
                  <a:lumOff val="15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628615-D9F2-F133-F54F-BDD86C414559}"/>
              </a:ext>
            </a:extLst>
          </p:cNvPr>
          <p:cNvSpPr/>
          <p:nvPr/>
        </p:nvSpPr>
        <p:spPr bwMode="gray">
          <a:xfrm>
            <a:off x="9959009" y="0"/>
            <a:ext cx="2017643" cy="475488"/>
          </a:xfrm>
          <a:prstGeom prst="rect">
            <a:avLst/>
          </a:prstGeom>
          <a:noFill/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AE5D68-1E2A-6E72-E980-207936CE1D9A}"/>
              </a:ext>
            </a:extLst>
          </p:cNvPr>
          <p:cNvSpPr txBox="1"/>
          <p:nvPr/>
        </p:nvSpPr>
        <p:spPr bwMode="auto">
          <a:xfrm>
            <a:off x="563526" y="937550"/>
            <a:ext cx="11159184" cy="4114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電気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CAD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システム、解析ツール、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DMU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3D-CAD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など、</a:t>
            </a:r>
            <a:r>
              <a:rPr kumimoji="1" lang="ja-JP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特定タスク支援ツールの導入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9F617BB-4BC5-7655-F98E-A73C1C4803BB}"/>
              </a:ext>
            </a:extLst>
          </p:cNvPr>
          <p:cNvSpPr txBox="1"/>
          <p:nvPr/>
        </p:nvSpPr>
        <p:spPr bwMode="auto">
          <a:xfrm>
            <a:off x="563526" y="1461473"/>
            <a:ext cx="11159184" cy="4114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一部上場企業：６社　ベンダー：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社との技術交流会や大学研究会への参画による</a:t>
            </a:r>
            <a:r>
              <a:rPr kumimoji="1" lang="ja-JP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他社や最新技術の把握</a:t>
            </a: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F2AB7C9A-F391-AA53-4755-5BB2E2EC9D86}"/>
              </a:ext>
            </a:extLst>
          </p:cNvPr>
          <p:cNvSpPr/>
          <p:nvPr/>
        </p:nvSpPr>
        <p:spPr>
          <a:xfrm>
            <a:off x="5099339" y="1996751"/>
            <a:ext cx="1993322" cy="389092"/>
          </a:xfrm>
          <a:prstGeom prst="downArrow">
            <a:avLst>
              <a:gd name="adj1" fmla="val 50000"/>
              <a:gd name="adj2" fmla="val 6740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5000">
                <a:schemeClr val="tx1">
                  <a:lumMod val="50000"/>
                  <a:lumOff val="50000"/>
                </a:schemeClr>
              </a:gs>
              <a:gs pos="60000">
                <a:schemeClr val="tx1">
                  <a:lumMod val="85000"/>
                  <a:lumOff val="15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1C7331EB-A0E1-8F47-88DE-5995B35BD4B6}"/>
              </a:ext>
            </a:extLst>
          </p:cNvPr>
          <p:cNvGrpSpPr/>
          <p:nvPr/>
        </p:nvGrpSpPr>
        <p:grpSpPr>
          <a:xfrm>
            <a:off x="869795" y="5317903"/>
            <a:ext cx="10461403" cy="903558"/>
            <a:chOff x="869795" y="5317903"/>
            <a:chExt cx="10461403" cy="90355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547AB21-956E-EA88-82BB-8AB340E7FF93}"/>
                </a:ext>
              </a:extLst>
            </p:cNvPr>
            <p:cNvSpPr txBox="1"/>
            <p:nvPr/>
          </p:nvSpPr>
          <p:spPr bwMode="auto">
            <a:xfrm>
              <a:off x="869795" y="5317903"/>
              <a:ext cx="10461403" cy="90355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rtlCol="0" anchor="t">
              <a:noAutofit/>
            </a:bodyPr>
            <a:lstStyle/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38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業務の進め方変革</a:t>
              </a:r>
              <a:r>
                <a:rPr lang="en-US" altLang="ja-JP" sz="38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/DX/</a:t>
              </a:r>
              <a:r>
                <a:rPr lang="ja-JP" altLang="en-US" sz="38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産業の</a:t>
              </a:r>
              <a:r>
                <a:rPr lang="ja-JP" altLang="en-US" sz="3800" b="1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変革を実現</a:t>
              </a:r>
              <a:r>
                <a:rPr lang="ja-JP" altLang="en-US" sz="38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する</a:t>
              </a:r>
              <a:endParaRPr kumimoji="1" lang="ja-JP" altLang="en-US" sz="38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1DC9A42-C8E7-1DE3-F19D-1AECA521DECB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989879" y="6007869"/>
              <a:ext cx="10199805" cy="0"/>
            </a:xfrm>
            <a:prstGeom prst="line">
              <a:avLst/>
            </a:prstGeom>
            <a:ln w="38100">
              <a:solidFill>
                <a:schemeClr val="accent2">
                  <a:lumMod val="75000"/>
                  <a:lumOff val="25000"/>
                </a:schemeClr>
              </a:solidFill>
              <a:prstDash val="solid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1B4E559-A15E-188A-68DA-375BF1FE350B}"/>
              </a:ext>
            </a:extLst>
          </p:cNvPr>
          <p:cNvSpPr txBox="1"/>
          <p:nvPr/>
        </p:nvSpPr>
        <p:spPr bwMode="auto">
          <a:xfrm>
            <a:off x="381438" y="615697"/>
            <a:ext cx="4202223" cy="283092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差別化するために</a:t>
            </a:r>
            <a:r>
              <a:rPr kumimoji="1" lang="ja-JP" altLang="en-US" sz="14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必要な取り組み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631A738-F318-72F5-E0CB-7A81902965B0}"/>
              </a:ext>
            </a:extLst>
          </p:cNvPr>
          <p:cNvSpPr txBox="1"/>
          <p:nvPr/>
        </p:nvSpPr>
        <p:spPr bwMode="auto">
          <a:xfrm>
            <a:off x="881827" y="4969996"/>
            <a:ext cx="10199805" cy="360033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特定タスクを支援する</a:t>
            </a:r>
            <a:r>
              <a:rPr kumimoji="1" lang="ja-JP" altLang="en-US" sz="20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ツールの活用</a:t>
            </a:r>
            <a:r>
              <a:rPr kumimoji="1"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＋</a:t>
            </a:r>
            <a:r>
              <a:rPr lang="ja-JP" altLang="en-US" sz="20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人依存業務の情報処理化</a:t>
            </a:r>
            <a:r>
              <a:rPr lang="ja-JP" altLang="en-US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（自己判断</a:t>
            </a:r>
            <a:r>
              <a:rPr lang="en-US" altLang="ja-JP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b="1" dirty="0">
                <a:solidFill>
                  <a:srgbClr val="7030A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活用）</a:t>
            </a:r>
            <a:r>
              <a:rPr lang="ja-JP" alt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による</a:t>
            </a:r>
            <a:endParaRPr kumimoji="1" lang="ja-JP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B12E639-85BF-9B53-4B79-0DAE981D1F79}"/>
              </a:ext>
            </a:extLst>
          </p:cNvPr>
          <p:cNvSpPr txBox="1"/>
          <p:nvPr/>
        </p:nvSpPr>
        <p:spPr bwMode="auto">
          <a:xfrm>
            <a:off x="927241" y="2372767"/>
            <a:ext cx="4202223" cy="283092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多くの現実を見聞きしたことで</a:t>
            </a:r>
            <a:r>
              <a:rPr lang="ja-JP" altLang="en-US" sz="14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見えてきたこと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12028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4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4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3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220602</TotalTime>
  <Words>315</Words>
  <Application>Microsoft Office PowerPoint</Application>
  <PresentationFormat>ワイド画面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11292</cp:revision>
  <cp:lastPrinted>2025-08-11T09:12:53Z</cp:lastPrinted>
  <dcterms:created xsi:type="dcterms:W3CDTF">2014-08-31T08:28:54Z</dcterms:created>
  <dcterms:modified xsi:type="dcterms:W3CDTF">2025-11-04T02:33:36Z</dcterms:modified>
</cp:coreProperties>
</file>