
<file path=[Content_Types].xml><?xml version="1.0" encoding="utf-8"?>
<Types xmlns="http://schemas.openxmlformats.org/package/2006/content-types">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26" r:id="rId1"/>
  </p:sldMasterIdLst>
  <p:notesMasterIdLst>
    <p:notesMasterId r:id="rId12"/>
  </p:notesMasterIdLst>
  <p:handoutMasterIdLst>
    <p:handoutMasterId r:id="rId13"/>
  </p:handoutMasterIdLst>
  <p:sldIdLst>
    <p:sldId id="2134805901" r:id="rId2"/>
    <p:sldId id="2134805906" r:id="rId3"/>
    <p:sldId id="2134805902" r:id="rId4"/>
    <p:sldId id="2134805903" r:id="rId5"/>
    <p:sldId id="2134805904" r:id="rId6"/>
    <p:sldId id="2134805905" r:id="rId7"/>
    <p:sldId id="2134805907" r:id="rId8"/>
    <p:sldId id="2134805908" r:id="rId9"/>
    <p:sldId id="2134805909" r:id="rId10"/>
    <p:sldId id="2134805900" r:id="rId11"/>
  </p:sldIdLst>
  <p:sldSz cx="12192000" cy="6858000"/>
  <p:notesSz cx="10018713" cy="6888163"/>
  <p:defaultTextStyle>
    <a:defPPr>
      <a:defRPr lang="ja-JP"/>
    </a:defPPr>
    <a:lvl1pPr marL="0" algn="l" defTabSz="914257" rtl="0" eaLnBrk="1" latinLnBrk="0" hangingPunct="1">
      <a:defRPr kumimoji="1" sz="1800" kern="1200">
        <a:solidFill>
          <a:schemeClr val="tx1"/>
        </a:solidFill>
        <a:latin typeface="+mn-lt"/>
        <a:ea typeface="+mn-ea"/>
        <a:cs typeface="+mn-cs"/>
      </a:defRPr>
    </a:lvl1pPr>
    <a:lvl2pPr marL="457129" algn="l" defTabSz="914257" rtl="0" eaLnBrk="1" latinLnBrk="0" hangingPunct="1">
      <a:defRPr kumimoji="1" sz="1800" kern="1200">
        <a:solidFill>
          <a:schemeClr val="tx1"/>
        </a:solidFill>
        <a:latin typeface="+mn-lt"/>
        <a:ea typeface="+mn-ea"/>
        <a:cs typeface="+mn-cs"/>
      </a:defRPr>
    </a:lvl2pPr>
    <a:lvl3pPr marL="914257" algn="l" defTabSz="914257" rtl="0" eaLnBrk="1" latinLnBrk="0" hangingPunct="1">
      <a:defRPr kumimoji="1" sz="1800" kern="1200">
        <a:solidFill>
          <a:schemeClr val="tx1"/>
        </a:solidFill>
        <a:latin typeface="+mn-lt"/>
        <a:ea typeface="+mn-ea"/>
        <a:cs typeface="+mn-cs"/>
      </a:defRPr>
    </a:lvl3pPr>
    <a:lvl4pPr marL="1371387" algn="l" defTabSz="914257" rtl="0" eaLnBrk="1" latinLnBrk="0" hangingPunct="1">
      <a:defRPr kumimoji="1" sz="1800" kern="1200">
        <a:solidFill>
          <a:schemeClr val="tx1"/>
        </a:solidFill>
        <a:latin typeface="+mn-lt"/>
        <a:ea typeface="+mn-ea"/>
        <a:cs typeface="+mn-cs"/>
      </a:defRPr>
    </a:lvl4pPr>
    <a:lvl5pPr marL="1828516" algn="l" defTabSz="914257" rtl="0" eaLnBrk="1" latinLnBrk="0" hangingPunct="1">
      <a:defRPr kumimoji="1" sz="1800" kern="1200">
        <a:solidFill>
          <a:schemeClr val="tx1"/>
        </a:solidFill>
        <a:latin typeface="+mn-lt"/>
        <a:ea typeface="+mn-ea"/>
        <a:cs typeface="+mn-cs"/>
      </a:defRPr>
    </a:lvl5pPr>
    <a:lvl6pPr marL="2285645" algn="l" defTabSz="914257" rtl="0" eaLnBrk="1" latinLnBrk="0" hangingPunct="1">
      <a:defRPr kumimoji="1" sz="1800" kern="1200">
        <a:solidFill>
          <a:schemeClr val="tx1"/>
        </a:solidFill>
        <a:latin typeface="+mn-lt"/>
        <a:ea typeface="+mn-ea"/>
        <a:cs typeface="+mn-cs"/>
      </a:defRPr>
    </a:lvl6pPr>
    <a:lvl7pPr marL="2742773" algn="l" defTabSz="914257" rtl="0" eaLnBrk="1" latinLnBrk="0" hangingPunct="1">
      <a:defRPr kumimoji="1" sz="1800" kern="1200">
        <a:solidFill>
          <a:schemeClr val="tx1"/>
        </a:solidFill>
        <a:latin typeface="+mn-lt"/>
        <a:ea typeface="+mn-ea"/>
        <a:cs typeface="+mn-cs"/>
      </a:defRPr>
    </a:lvl7pPr>
    <a:lvl8pPr marL="3199902" algn="l" defTabSz="914257" rtl="0" eaLnBrk="1" latinLnBrk="0" hangingPunct="1">
      <a:defRPr kumimoji="1" sz="1800" kern="1200">
        <a:solidFill>
          <a:schemeClr val="tx1"/>
        </a:solidFill>
        <a:latin typeface="+mn-lt"/>
        <a:ea typeface="+mn-ea"/>
        <a:cs typeface="+mn-cs"/>
      </a:defRPr>
    </a:lvl8pPr>
    <a:lvl9pPr marL="3657032" algn="l" defTabSz="914257" rtl="0" eaLnBrk="1" latinLnBrk="0" hangingPunct="1">
      <a:defRPr kumimoji="1" sz="1800" kern="1200">
        <a:solidFill>
          <a:schemeClr val="tx1"/>
        </a:solidFill>
        <a:latin typeface="+mn-lt"/>
        <a:ea typeface="+mn-ea"/>
        <a:cs typeface="+mn-cs"/>
      </a:defRPr>
    </a:lvl9pPr>
  </p:defaultTextStyle>
  <p:modifyVerifier cryptProviderType="rsaAES" cryptAlgorithmClass="hash" cryptAlgorithmType="typeAny" cryptAlgorithmSid="14" spinCount="100000" saltData="SIPRBvnihIr0EvBg4tI0Zw==" hashData="mC6e+Z5oqO5S57Zb3hBm4WsOZNatKc2TzvczIkr4BtJCHdQsDc7fL7IkjF/XLkOEnN74vgnDoSzLQ306o3vHVQ=="/>
  <p:extLst>
    <p:ext uri="{521415D9-36F7-43E2-AB2F-B90AF26B5E84}">
      <p14:sectionLst xmlns:p14="http://schemas.microsoft.com/office/powerpoint/2010/main">
        <p14:section name="既定のセクション" id="{82336B34-139A-4BFC-80AA-021A1587562B}">
          <p14:sldIdLst>
            <p14:sldId id="2134805901"/>
            <p14:sldId id="2134805906"/>
            <p14:sldId id="2134805902"/>
            <p14:sldId id="2134805903"/>
            <p14:sldId id="2134805904"/>
            <p14:sldId id="2134805905"/>
            <p14:sldId id="2134805907"/>
            <p14:sldId id="2134805908"/>
            <p14:sldId id="2134805909"/>
            <p14:sldId id="2134805900"/>
          </p14:sldIdLst>
        </p14:section>
      </p14:sectionLst>
    </p:ext>
    <p:ext uri="{EFAFB233-063F-42B5-8137-9DF3F51BA10A}">
      <p15:sldGuideLst xmlns:p15="http://schemas.microsoft.com/office/powerpoint/2012/main">
        <p15:guide id="1" orient="horz" pos="2161" userDrawn="1">
          <p15:clr>
            <a:srgbClr val="A4A3A4"/>
          </p15:clr>
        </p15:guide>
        <p15:guide id="2" pos="3841"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加藤幸司" initials="加藤幸司" lastIdx="2" clrIdx="0">
    <p:extLst>
      <p:ext uri="{19B8F6BF-5375-455C-9EA6-DF929625EA0E}">
        <p15:presenceInfo xmlns:p15="http://schemas.microsoft.com/office/powerpoint/2012/main" userId="加藤幸司"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FBF4A3"/>
    <a:srgbClr val="FFFFFF"/>
    <a:srgbClr val="C6C6C4"/>
    <a:srgbClr val="FFEAD2"/>
    <a:srgbClr val="DFECF4"/>
    <a:srgbClr val="FDFACF"/>
    <a:srgbClr val="FBF5A4"/>
    <a:srgbClr val="C2C5C1"/>
    <a:srgbClr val="FCF6A4"/>
    <a:srgbClr val="C6C6C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スタイル (中間)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D7AC3CCA-C797-4891-BE02-D94E43425B78}" styleName="スタイル (中間)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 styleId="{5940675A-B579-460E-94D1-54222C63F5DA}" styleName="スタイルなし、表のグリッド線あり">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2D5ABB26-0587-4C30-8999-92F81FD0307C}" styleName="スタイルなし、表のグリッド線なし">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616DA210-FB5B-4158-B5E0-FEB733F419BA}" styleName="スタイル (淡色)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0037" autoAdjust="0"/>
    <p:restoredTop sz="96242" autoAdjust="0"/>
  </p:normalViewPr>
  <p:slideViewPr>
    <p:cSldViewPr snapToGrid="0">
      <p:cViewPr varScale="1">
        <p:scale>
          <a:sx n="110" d="100"/>
          <a:sy n="110" d="100"/>
        </p:scale>
        <p:origin x="918" y="96"/>
      </p:cViewPr>
      <p:guideLst>
        <p:guide orient="horz" pos="2161"/>
        <p:guide pos="3841"/>
      </p:guideLst>
    </p:cSldViewPr>
  </p:slideViewPr>
  <p:outlineViewPr>
    <p:cViewPr>
      <p:scale>
        <a:sx n="100" d="100"/>
        <a:sy n="100" d="100"/>
      </p:scale>
      <p:origin x="0" y="0"/>
    </p:cViewPr>
  </p:outlineViewPr>
  <p:notesTextViewPr>
    <p:cViewPr>
      <p:scale>
        <a:sx n="150" d="100"/>
        <a:sy n="150" d="100"/>
      </p:scale>
      <p:origin x="0" y="0"/>
    </p:cViewPr>
  </p:notesTextViewPr>
  <p:sorterViewPr>
    <p:cViewPr>
      <p:scale>
        <a:sx n="200" d="100"/>
        <a:sy n="200" d="100"/>
      </p:scale>
      <p:origin x="0" y="0"/>
    </p:cViewPr>
  </p:sorterViewPr>
  <p:notesViewPr>
    <p:cSldViewPr snapToGrid="0">
      <p:cViewPr varScale="1">
        <p:scale>
          <a:sx n="81" d="100"/>
          <a:sy n="81" d="100"/>
        </p:scale>
        <p:origin x="3546" y="114"/>
      </p:cViewPr>
      <p:guideLst/>
    </p:cSldViewPr>
  </p:notesViewPr>
  <p:gridSpacing cx="72000" cy="720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handoutMaster" Target="handoutMasters/handoutMaster1.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commentAuthors" Target="commentAuthor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 name="日付プレースホルダー 2"/>
          <p:cNvSpPr>
            <a:spLocks noGrp="1"/>
          </p:cNvSpPr>
          <p:nvPr>
            <p:ph type="dt" sz="quarter" idx="1"/>
          </p:nvPr>
        </p:nvSpPr>
        <p:spPr>
          <a:xfrm>
            <a:off x="5674977" y="7"/>
            <a:ext cx="4341443" cy="345605"/>
          </a:xfrm>
          <a:prstGeom prst="rect">
            <a:avLst/>
          </a:prstGeom>
        </p:spPr>
        <p:txBody>
          <a:bodyPr vert="horz" lIns="96491" tIns="48246" rIns="96491" bIns="48246" rtlCol="0"/>
          <a:lstStyle>
            <a:lvl1pPr algn="r">
              <a:defRPr sz="1200"/>
            </a:lvl1pPr>
          </a:lstStyle>
          <a:p>
            <a:r>
              <a:rPr kumimoji="1" lang="en-US" altLang="ja-JP"/>
              <a:t>2018/6/12</a:t>
            </a:r>
            <a:endParaRPr kumimoji="1" lang="ja-JP" altLang="en-US"/>
          </a:p>
        </p:txBody>
      </p:sp>
      <p:sp>
        <p:nvSpPr>
          <p:cNvPr id="5" name="スライド番号プレースホルダー 4"/>
          <p:cNvSpPr>
            <a:spLocks noGrp="1"/>
          </p:cNvSpPr>
          <p:nvPr>
            <p:ph type="sldNum" sz="quarter" idx="3"/>
          </p:nvPr>
        </p:nvSpPr>
        <p:spPr>
          <a:xfrm>
            <a:off x="5674977" y="6542569"/>
            <a:ext cx="4341443" cy="345603"/>
          </a:xfrm>
          <a:prstGeom prst="rect">
            <a:avLst/>
          </a:prstGeom>
        </p:spPr>
        <p:txBody>
          <a:bodyPr vert="horz" lIns="96491" tIns="48246" rIns="96491" bIns="48246" rtlCol="0" anchor="b"/>
          <a:lstStyle>
            <a:lvl1pPr algn="r">
              <a:defRPr sz="1200"/>
            </a:lvl1pPr>
          </a:lstStyle>
          <a:p>
            <a:fld id="{ECAA7688-8FB2-4D9D-AF58-86A895A0C236}" type="slidenum">
              <a:rPr kumimoji="1" lang="ja-JP" altLang="en-US" smtClean="0"/>
              <a:t>‹#›</a:t>
            </a:fld>
            <a:endParaRPr kumimoji="1" lang="ja-JP" altLang="en-US"/>
          </a:p>
        </p:txBody>
      </p:sp>
      <p:sp>
        <p:nvSpPr>
          <p:cNvPr id="6" name="ヘッダー プレースホルダー 5"/>
          <p:cNvSpPr>
            <a:spLocks noGrp="1"/>
          </p:cNvSpPr>
          <p:nvPr>
            <p:ph type="hdr" sz="quarter"/>
          </p:nvPr>
        </p:nvSpPr>
        <p:spPr>
          <a:xfrm>
            <a:off x="27" y="7"/>
            <a:ext cx="4341443" cy="345605"/>
          </a:xfrm>
          <a:prstGeom prst="rect">
            <a:avLst/>
          </a:prstGeom>
        </p:spPr>
        <p:txBody>
          <a:bodyPr vert="horz" lIns="96491" tIns="48246" rIns="96491" bIns="48246" rtlCol="0"/>
          <a:lstStyle>
            <a:lvl1pPr algn="l">
              <a:defRPr sz="1200"/>
            </a:lvl1pPr>
          </a:lstStyle>
          <a:p>
            <a:endParaRPr kumimoji="1" lang="ja-JP" altLang="en-US"/>
          </a:p>
        </p:txBody>
      </p:sp>
      <p:sp>
        <p:nvSpPr>
          <p:cNvPr id="7" name="フッター プレースホルダー 6"/>
          <p:cNvSpPr>
            <a:spLocks noGrp="1"/>
          </p:cNvSpPr>
          <p:nvPr>
            <p:ph type="ftr" sz="quarter" idx="2"/>
          </p:nvPr>
        </p:nvSpPr>
        <p:spPr>
          <a:xfrm>
            <a:off x="27" y="6542569"/>
            <a:ext cx="4341443" cy="345603"/>
          </a:xfrm>
          <a:prstGeom prst="rect">
            <a:avLst/>
          </a:prstGeom>
        </p:spPr>
        <p:txBody>
          <a:bodyPr vert="horz" lIns="96491" tIns="48246" rIns="96491" bIns="48246" rtlCol="0" anchor="b"/>
          <a:lstStyle>
            <a:lvl1pPr algn="l">
              <a:defRPr sz="1200"/>
            </a:lvl1pPr>
          </a:lstStyle>
          <a:p>
            <a:r>
              <a:rPr kumimoji="1" lang="en-US" altLang="ja-JP"/>
              <a:t>© 2018 PLM Revolution Inc.</a:t>
            </a:r>
            <a:endParaRPr kumimoji="1" lang="ja-JP" altLang="en-US"/>
          </a:p>
        </p:txBody>
      </p:sp>
    </p:spTree>
    <p:extLst>
      <p:ext uri="{BB962C8B-B14F-4D97-AF65-F5344CB8AC3E}">
        <p14:creationId xmlns:p14="http://schemas.microsoft.com/office/powerpoint/2010/main" val="3579228241"/>
      </p:ext>
    </p:extLst>
  </p:cSld>
  <p:clrMap bg1="lt1" tx1="dk1" bg2="lt2" tx2="dk2" accent1="accent1" accent2="accent2" accent3="accent3" accent4="accent4" accent5="accent5" accent6="accent6" hlink="hlink" folHlink="folHlink"/>
  <p:hf hdr="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27" y="7"/>
            <a:ext cx="4341443" cy="345605"/>
          </a:xfrm>
          <a:prstGeom prst="rect">
            <a:avLst/>
          </a:prstGeom>
        </p:spPr>
        <p:txBody>
          <a:bodyPr vert="horz" lIns="96491" tIns="48246" rIns="96491" bIns="48246" rtlCol="0"/>
          <a:lstStyle>
            <a:lvl1pPr algn="l">
              <a:defRPr sz="1200"/>
            </a:lvl1pPr>
          </a:lstStyle>
          <a:p>
            <a:endParaRPr kumimoji="1" lang="ja-JP" altLang="en-US"/>
          </a:p>
        </p:txBody>
      </p:sp>
      <p:sp>
        <p:nvSpPr>
          <p:cNvPr id="3" name="日付プレースホルダー 2"/>
          <p:cNvSpPr>
            <a:spLocks noGrp="1"/>
          </p:cNvSpPr>
          <p:nvPr>
            <p:ph type="dt" idx="1"/>
          </p:nvPr>
        </p:nvSpPr>
        <p:spPr>
          <a:xfrm>
            <a:off x="5256021" y="7"/>
            <a:ext cx="4341443" cy="345605"/>
          </a:xfrm>
          <a:prstGeom prst="rect">
            <a:avLst/>
          </a:prstGeom>
        </p:spPr>
        <p:txBody>
          <a:bodyPr vert="horz" lIns="96491" tIns="48246" rIns="96491" bIns="48246" rtlCol="0"/>
          <a:lstStyle>
            <a:lvl1pPr algn="r">
              <a:defRPr sz="1200"/>
            </a:lvl1pPr>
          </a:lstStyle>
          <a:p>
            <a:r>
              <a:rPr kumimoji="1" lang="en-US" altLang="ja-JP"/>
              <a:t>2018/6/12</a:t>
            </a:r>
            <a:endParaRPr kumimoji="1" lang="ja-JP" altLang="en-US"/>
          </a:p>
        </p:txBody>
      </p:sp>
      <p:sp>
        <p:nvSpPr>
          <p:cNvPr id="4" name="スライド イメージ プレースホルダー 3"/>
          <p:cNvSpPr>
            <a:spLocks noGrp="1" noRot="1" noChangeAspect="1"/>
          </p:cNvSpPr>
          <p:nvPr>
            <p:ph type="sldImg" idx="2"/>
          </p:nvPr>
        </p:nvSpPr>
        <p:spPr>
          <a:xfrm>
            <a:off x="2201863" y="361950"/>
            <a:ext cx="5595937" cy="3148013"/>
          </a:xfrm>
          <a:prstGeom prst="rect">
            <a:avLst/>
          </a:prstGeom>
          <a:noFill/>
          <a:ln w="12700">
            <a:solidFill>
              <a:prstClr val="black"/>
            </a:solidFill>
          </a:ln>
        </p:spPr>
        <p:txBody>
          <a:bodyPr vert="horz" lIns="96491" tIns="48246" rIns="96491" bIns="48246" rtlCol="0" anchor="ctr"/>
          <a:lstStyle/>
          <a:p>
            <a:endParaRPr lang="ja-JP" altLang="en-US"/>
          </a:p>
        </p:txBody>
      </p:sp>
      <p:sp>
        <p:nvSpPr>
          <p:cNvPr id="5" name="ノート プレースホルダー 4"/>
          <p:cNvSpPr>
            <a:spLocks noGrp="1"/>
          </p:cNvSpPr>
          <p:nvPr>
            <p:ph type="body" sz="quarter" idx="3"/>
          </p:nvPr>
        </p:nvSpPr>
        <p:spPr>
          <a:xfrm>
            <a:off x="1219784" y="3634794"/>
            <a:ext cx="8014970" cy="2712214"/>
          </a:xfrm>
          <a:prstGeom prst="rect">
            <a:avLst/>
          </a:prstGeom>
        </p:spPr>
        <p:txBody>
          <a:bodyPr vert="horz" lIns="96491" tIns="48246" rIns="96491" bIns="48246" rtlCol="0"/>
          <a:lstStyle/>
          <a:p>
            <a:pPr lvl="0"/>
            <a:r>
              <a:rPr kumimoji="1" lang="ja-JP" altLang="en-US" dirty="0"/>
              <a:t>マスター テキストの書式設定</a:t>
            </a:r>
          </a:p>
          <a:p>
            <a:pPr lvl="1"/>
            <a:r>
              <a:rPr kumimoji="1" lang="ja-JP" altLang="en-US" dirty="0"/>
              <a:t>第 </a:t>
            </a:r>
            <a:r>
              <a:rPr kumimoji="1" lang="en-US" altLang="ja-JP" dirty="0"/>
              <a:t>2 </a:t>
            </a:r>
            <a:r>
              <a:rPr kumimoji="1" lang="ja-JP" altLang="en-US" dirty="0"/>
              <a:t>レベル</a:t>
            </a:r>
          </a:p>
          <a:p>
            <a:pPr lvl="2"/>
            <a:r>
              <a:rPr kumimoji="1" lang="ja-JP" altLang="en-US" dirty="0"/>
              <a:t>第 </a:t>
            </a:r>
            <a:r>
              <a:rPr kumimoji="1" lang="en-US" altLang="ja-JP" dirty="0"/>
              <a:t>3 </a:t>
            </a:r>
            <a:r>
              <a:rPr kumimoji="1" lang="ja-JP" altLang="en-US" dirty="0"/>
              <a:t>レベル</a:t>
            </a:r>
          </a:p>
          <a:p>
            <a:pPr lvl="3"/>
            <a:r>
              <a:rPr kumimoji="1" lang="ja-JP" altLang="en-US" dirty="0"/>
              <a:t>第 </a:t>
            </a:r>
            <a:r>
              <a:rPr kumimoji="1" lang="en-US" altLang="ja-JP" dirty="0"/>
              <a:t>4 </a:t>
            </a:r>
            <a:r>
              <a:rPr kumimoji="1" lang="ja-JP" altLang="en-US" dirty="0"/>
              <a:t>レベル</a:t>
            </a:r>
          </a:p>
          <a:p>
            <a:pPr lvl="4"/>
            <a:r>
              <a:rPr kumimoji="1" lang="ja-JP" altLang="en-US" dirty="0"/>
              <a:t>第 </a:t>
            </a:r>
            <a:r>
              <a:rPr kumimoji="1" lang="en-US" altLang="ja-JP" dirty="0"/>
              <a:t>5 </a:t>
            </a:r>
            <a:r>
              <a:rPr kumimoji="1" lang="ja-JP" altLang="en-US" dirty="0"/>
              <a:t>レベル</a:t>
            </a:r>
          </a:p>
        </p:txBody>
      </p:sp>
      <p:sp>
        <p:nvSpPr>
          <p:cNvPr id="6" name="フッター プレースホルダー 5"/>
          <p:cNvSpPr>
            <a:spLocks noGrp="1"/>
          </p:cNvSpPr>
          <p:nvPr>
            <p:ph type="ftr" sz="quarter" idx="4"/>
          </p:nvPr>
        </p:nvSpPr>
        <p:spPr>
          <a:xfrm>
            <a:off x="335182" y="6542569"/>
            <a:ext cx="4341443" cy="345603"/>
          </a:xfrm>
          <a:prstGeom prst="rect">
            <a:avLst/>
          </a:prstGeom>
        </p:spPr>
        <p:txBody>
          <a:bodyPr vert="horz" lIns="96491" tIns="48246" rIns="96491" bIns="48246" rtlCol="0" anchor="b"/>
          <a:lstStyle>
            <a:lvl1pPr algn="l">
              <a:defRPr sz="1200"/>
            </a:lvl1pPr>
          </a:lstStyle>
          <a:p>
            <a:r>
              <a:rPr kumimoji="1" lang="en-US" altLang="ja-JP"/>
              <a:t>© 2018 PLM Revolution Inc.</a:t>
            </a:r>
            <a:endParaRPr kumimoji="1" lang="ja-JP" altLang="en-US"/>
          </a:p>
        </p:txBody>
      </p:sp>
      <p:sp>
        <p:nvSpPr>
          <p:cNvPr id="7" name="スライド番号プレースホルダー 6"/>
          <p:cNvSpPr>
            <a:spLocks noGrp="1"/>
          </p:cNvSpPr>
          <p:nvPr>
            <p:ph type="sldNum" sz="quarter" idx="5"/>
          </p:nvPr>
        </p:nvSpPr>
        <p:spPr>
          <a:xfrm>
            <a:off x="5339812" y="6542569"/>
            <a:ext cx="4341443" cy="345603"/>
          </a:xfrm>
          <a:prstGeom prst="rect">
            <a:avLst/>
          </a:prstGeom>
        </p:spPr>
        <p:txBody>
          <a:bodyPr vert="horz" lIns="96491" tIns="48246" rIns="96491" bIns="48246" rtlCol="0" anchor="b"/>
          <a:lstStyle>
            <a:lvl1pPr algn="r">
              <a:defRPr sz="1200"/>
            </a:lvl1pPr>
          </a:lstStyle>
          <a:p>
            <a:fld id="{21BA0EAC-54C0-4D1B-9A8D-9531CB1C1DBB}" type="slidenum">
              <a:rPr kumimoji="1" lang="ja-JP" altLang="en-US" smtClean="0"/>
              <a:t>‹#›</a:t>
            </a:fld>
            <a:endParaRPr kumimoji="1" lang="ja-JP" altLang="en-US"/>
          </a:p>
        </p:txBody>
      </p:sp>
    </p:spTree>
    <p:extLst>
      <p:ext uri="{BB962C8B-B14F-4D97-AF65-F5344CB8AC3E}">
        <p14:creationId xmlns:p14="http://schemas.microsoft.com/office/powerpoint/2010/main" val="2599868903"/>
      </p:ext>
    </p:extLst>
  </p:cSld>
  <p:clrMap bg1="lt1" tx1="dk1" bg2="lt2" tx2="dk2" accent1="accent1" accent2="accent2" accent3="accent3" accent4="accent4" accent5="accent5" accent6="accent6" hlink="hlink" folHlink="folHlink"/>
  <p:hf hdr="0"/>
  <p:notesStyle>
    <a:lvl1pPr marL="0" algn="l" defTabSz="914257" rtl="0" eaLnBrk="1" latinLnBrk="0" hangingPunct="1">
      <a:defRPr kumimoji="1" sz="1200" kern="1200">
        <a:solidFill>
          <a:schemeClr val="tx1"/>
        </a:solidFill>
        <a:latin typeface="+mn-lt"/>
        <a:ea typeface="+mn-ea"/>
        <a:cs typeface="+mn-cs"/>
      </a:defRPr>
    </a:lvl1pPr>
    <a:lvl2pPr marL="457129" algn="l" defTabSz="914257" rtl="0" eaLnBrk="1" latinLnBrk="0" hangingPunct="1">
      <a:defRPr kumimoji="1" sz="1200" kern="1200">
        <a:solidFill>
          <a:schemeClr val="tx1"/>
        </a:solidFill>
        <a:latin typeface="+mn-lt"/>
        <a:ea typeface="+mn-ea"/>
        <a:cs typeface="+mn-cs"/>
      </a:defRPr>
    </a:lvl2pPr>
    <a:lvl3pPr marL="914257" algn="l" defTabSz="914257" rtl="0" eaLnBrk="1" latinLnBrk="0" hangingPunct="1">
      <a:defRPr kumimoji="1" sz="1200" kern="1200">
        <a:solidFill>
          <a:schemeClr val="tx1"/>
        </a:solidFill>
        <a:latin typeface="+mn-lt"/>
        <a:ea typeface="+mn-ea"/>
        <a:cs typeface="+mn-cs"/>
      </a:defRPr>
    </a:lvl3pPr>
    <a:lvl4pPr marL="1371387" algn="l" defTabSz="914257" rtl="0" eaLnBrk="1" latinLnBrk="0" hangingPunct="1">
      <a:defRPr kumimoji="1" sz="1200" kern="1200">
        <a:solidFill>
          <a:schemeClr val="tx1"/>
        </a:solidFill>
        <a:latin typeface="+mn-lt"/>
        <a:ea typeface="+mn-ea"/>
        <a:cs typeface="+mn-cs"/>
      </a:defRPr>
    </a:lvl4pPr>
    <a:lvl5pPr marL="1828516" algn="l" defTabSz="914257" rtl="0" eaLnBrk="1" latinLnBrk="0" hangingPunct="1">
      <a:defRPr kumimoji="1" sz="1200" kern="1200">
        <a:solidFill>
          <a:schemeClr val="tx1"/>
        </a:solidFill>
        <a:latin typeface="+mn-lt"/>
        <a:ea typeface="+mn-ea"/>
        <a:cs typeface="+mn-cs"/>
      </a:defRPr>
    </a:lvl5pPr>
    <a:lvl6pPr marL="2285645" algn="l" defTabSz="914257" rtl="0" eaLnBrk="1" latinLnBrk="0" hangingPunct="1">
      <a:defRPr kumimoji="1" sz="1200" kern="1200">
        <a:solidFill>
          <a:schemeClr val="tx1"/>
        </a:solidFill>
        <a:latin typeface="+mn-lt"/>
        <a:ea typeface="+mn-ea"/>
        <a:cs typeface="+mn-cs"/>
      </a:defRPr>
    </a:lvl6pPr>
    <a:lvl7pPr marL="2742773" algn="l" defTabSz="914257" rtl="0" eaLnBrk="1" latinLnBrk="0" hangingPunct="1">
      <a:defRPr kumimoji="1" sz="1200" kern="1200">
        <a:solidFill>
          <a:schemeClr val="tx1"/>
        </a:solidFill>
        <a:latin typeface="+mn-lt"/>
        <a:ea typeface="+mn-ea"/>
        <a:cs typeface="+mn-cs"/>
      </a:defRPr>
    </a:lvl7pPr>
    <a:lvl8pPr marL="3199902" algn="l" defTabSz="914257" rtl="0" eaLnBrk="1" latinLnBrk="0" hangingPunct="1">
      <a:defRPr kumimoji="1" sz="1200" kern="1200">
        <a:solidFill>
          <a:schemeClr val="tx1"/>
        </a:solidFill>
        <a:latin typeface="+mn-lt"/>
        <a:ea typeface="+mn-ea"/>
        <a:cs typeface="+mn-cs"/>
      </a:defRPr>
    </a:lvl8pPr>
    <a:lvl9pPr marL="3657032" algn="l" defTabSz="914257"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6AFEDE8-5997-82B8-6F49-E87B73D73848}"/>
            </a:ext>
          </a:extLst>
        </p:cNvPr>
        <p:cNvGrpSpPr/>
        <p:nvPr/>
      </p:nvGrpSpPr>
      <p:grpSpPr>
        <a:xfrm>
          <a:off x="0" y="0"/>
          <a:ext cx="0" cy="0"/>
          <a:chOff x="0" y="0"/>
          <a:chExt cx="0" cy="0"/>
        </a:xfrm>
      </p:grpSpPr>
      <p:sp>
        <p:nvSpPr>
          <p:cNvPr id="2" name="スライド イメージ プレースホルダー 1">
            <a:extLst>
              <a:ext uri="{FF2B5EF4-FFF2-40B4-BE49-F238E27FC236}">
                <a16:creationId xmlns:a16="http://schemas.microsoft.com/office/drawing/2014/main" id="{B9F104B9-19FD-92A0-E750-8983F886244C}"/>
              </a:ext>
            </a:extLst>
          </p:cNvPr>
          <p:cNvSpPr>
            <a:spLocks noGrp="1" noRot="1" noChangeAspect="1"/>
          </p:cNvSpPr>
          <p:nvPr>
            <p:ph type="sldImg"/>
          </p:nvPr>
        </p:nvSpPr>
        <p:spPr/>
      </p:sp>
      <p:sp>
        <p:nvSpPr>
          <p:cNvPr id="3" name="ノート プレースホルダー 2">
            <a:extLst>
              <a:ext uri="{FF2B5EF4-FFF2-40B4-BE49-F238E27FC236}">
                <a16:creationId xmlns:a16="http://schemas.microsoft.com/office/drawing/2014/main" id="{D2F46F4F-97E8-75E9-7C87-F70F17149565}"/>
              </a:ext>
            </a:extLst>
          </p:cNvPr>
          <p:cNvSpPr>
            <a:spLocks noGrp="1"/>
          </p:cNvSpPr>
          <p:nvPr>
            <p:ph type="body" idx="1"/>
          </p:nvPr>
        </p:nvSpPr>
        <p:spPr/>
        <p:txBody>
          <a:bodyPr/>
          <a:lstStyle/>
          <a:p>
            <a:endParaRPr kumimoji="1" lang="en-US" altLang="ja-JP" b="1" dirty="0">
              <a:solidFill>
                <a:srgbClr val="FF0000"/>
              </a:solidFill>
            </a:endParaRPr>
          </a:p>
        </p:txBody>
      </p:sp>
      <p:sp>
        <p:nvSpPr>
          <p:cNvPr id="4" name="日付プレースホルダー 3">
            <a:extLst>
              <a:ext uri="{FF2B5EF4-FFF2-40B4-BE49-F238E27FC236}">
                <a16:creationId xmlns:a16="http://schemas.microsoft.com/office/drawing/2014/main" id="{63AD1D92-82DD-83D9-3E0C-6C4303B1FCAF}"/>
              </a:ext>
            </a:extLst>
          </p:cNvPr>
          <p:cNvSpPr>
            <a:spLocks noGrp="1"/>
          </p:cNvSpPr>
          <p:nvPr>
            <p:ph type="dt" idx="1"/>
          </p:nvPr>
        </p:nvSpPr>
        <p:spPr/>
        <p:txBody>
          <a:bodyPr/>
          <a:lstStyle/>
          <a:p>
            <a:r>
              <a:rPr kumimoji="1" lang="en-US" altLang="ja-JP"/>
              <a:t>2018/6/12</a:t>
            </a:r>
            <a:endParaRPr kumimoji="1" lang="ja-JP" altLang="en-US"/>
          </a:p>
        </p:txBody>
      </p:sp>
      <p:sp>
        <p:nvSpPr>
          <p:cNvPr id="5" name="フッター プレースホルダー 4">
            <a:extLst>
              <a:ext uri="{FF2B5EF4-FFF2-40B4-BE49-F238E27FC236}">
                <a16:creationId xmlns:a16="http://schemas.microsoft.com/office/drawing/2014/main" id="{DF4724F4-71F2-80DA-6558-7EBC93216B17}"/>
              </a:ext>
            </a:extLst>
          </p:cNvPr>
          <p:cNvSpPr>
            <a:spLocks noGrp="1"/>
          </p:cNvSpPr>
          <p:nvPr>
            <p:ph type="ftr" sz="quarter" idx="4"/>
          </p:nvPr>
        </p:nvSpPr>
        <p:spPr/>
        <p:txBody>
          <a:bodyPr/>
          <a:lstStyle/>
          <a:p>
            <a:r>
              <a:rPr kumimoji="1" lang="en-US" altLang="ja-JP"/>
              <a:t>© 2018 PLM Revolution Inc.</a:t>
            </a:r>
            <a:endParaRPr kumimoji="1" lang="ja-JP" altLang="en-US"/>
          </a:p>
        </p:txBody>
      </p:sp>
      <p:sp>
        <p:nvSpPr>
          <p:cNvPr id="6" name="スライド番号プレースホルダー 5">
            <a:extLst>
              <a:ext uri="{FF2B5EF4-FFF2-40B4-BE49-F238E27FC236}">
                <a16:creationId xmlns:a16="http://schemas.microsoft.com/office/drawing/2014/main" id="{2046C902-4422-3987-F906-96E6C5D30D75}"/>
              </a:ext>
            </a:extLst>
          </p:cNvPr>
          <p:cNvSpPr>
            <a:spLocks noGrp="1"/>
          </p:cNvSpPr>
          <p:nvPr>
            <p:ph type="sldNum" sz="quarter" idx="5"/>
          </p:nvPr>
        </p:nvSpPr>
        <p:spPr/>
        <p:txBody>
          <a:bodyPr/>
          <a:lstStyle/>
          <a:p>
            <a:fld id="{21BA0EAC-54C0-4D1B-9A8D-9531CB1C1DBB}" type="slidenum">
              <a:rPr kumimoji="1" lang="ja-JP" altLang="en-US" smtClean="0"/>
              <a:t>1</a:t>
            </a:fld>
            <a:endParaRPr kumimoji="1" lang="ja-JP" altLang="en-US"/>
          </a:p>
        </p:txBody>
      </p:sp>
    </p:spTree>
    <p:extLst>
      <p:ext uri="{BB962C8B-B14F-4D97-AF65-F5344CB8AC3E}">
        <p14:creationId xmlns:p14="http://schemas.microsoft.com/office/powerpoint/2010/main" val="4246003822"/>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2_タイトルとコンテンツ">
    <p:spTree>
      <p:nvGrpSpPr>
        <p:cNvPr id="1" name=""/>
        <p:cNvGrpSpPr/>
        <p:nvPr/>
      </p:nvGrpSpPr>
      <p:grpSpPr>
        <a:xfrm>
          <a:off x="0" y="0"/>
          <a:ext cx="0" cy="0"/>
          <a:chOff x="0" y="0"/>
          <a:chExt cx="0" cy="0"/>
        </a:xfrm>
      </p:grpSpPr>
      <p:sp>
        <p:nvSpPr>
          <p:cNvPr id="3" name="Slide Number Placeholder 5">
            <a:extLst>
              <a:ext uri="{FF2B5EF4-FFF2-40B4-BE49-F238E27FC236}">
                <a16:creationId xmlns:a16="http://schemas.microsoft.com/office/drawing/2014/main" id="{8E8A99D3-2F2B-2F9F-37F5-3B3B8CB0309B}"/>
              </a:ext>
            </a:extLst>
          </p:cNvPr>
          <p:cNvSpPr>
            <a:spLocks noGrp="1"/>
          </p:cNvSpPr>
          <p:nvPr>
            <p:ph type="sldNum" sz="quarter" idx="10"/>
          </p:nvPr>
        </p:nvSpPr>
        <p:spPr>
          <a:xfrm>
            <a:off x="11555121" y="6561198"/>
            <a:ext cx="647700" cy="365125"/>
          </a:xfrm>
        </p:spPr>
        <p:txBody>
          <a:bodyPr/>
          <a:lstStyle>
            <a:lvl1pPr>
              <a:defRPr kumimoji="0">
                <a:solidFill>
                  <a:schemeClr val="bg1">
                    <a:lumMod val="75000"/>
                  </a:schemeClr>
                </a:solidFill>
                <a:latin typeface="Arial" panose="020B0604020202020204" pitchFamily="34" charset="0"/>
                <a:ea typeface="Osaka" charset="-128"/>
              </a:defRPr>
            </a:lvl1pPr>
          </a:lstStyle>
          <a:p>
            <a:fld id="{C82DA442-602A-4D47-B9E7-55C427C6B738}" type="slidenum">
              <a:rPr lang="ja-JP" altLang="en-US" smtClean="0"/>
              <a:pPr/>
              <a:t>‹#›</a:t>
            </a:fld>
            <a:endParaRPr lang="ja-JP" altLang="en-US"/>
          </a:p>
        </p:txBody>
      </p:sp>
      <p:sp>
        <p:nvSpPr>
          <p:cNvPr id="4" name="Footer Placeholder 4">
            <a:extLst>
              <a:ext uri="{FF2B5EF4-FFF2-40B4-BE49-F238E27FC236}">
                <a16:creationId xmlns:a16="http://schemas.microsoft.com/office/drawing/2014/main" id="{A85D8A23-7FC1-D03E-EC06-BBB6CB5DE0C5}"/>
              </a:ext>
            </a:extLst>
          </p:cNvPr>
          <p:cNvSpPr>
            <a:spLocks noGrp="1"/>
          </p:cNvSpPr>
          <p:nvPr>
            <p:ph type="ftr" sz="quarter" idx="3"/>
          </p:nvPr>
        </p:nvSpPr>
        <p:spPr>
          <a:xfrm>
            <a:off x="9533032" y="6532272"/>
            <a:ext cx="2342562" cy="365125"/>
          </a:xfrm>
          <a:prstGeom prst="rect">
            <a:avLst/>
          </a:prstGeom>
        </p:spPr>
        <p:txBody>
          <a:bodyPr vert="horz" lIns="91440" tIns="45720" rIns="91440" bIns="45720" rtlCol="0" anchor="b" anchorCtr="0"/>
          <a:lstStyle>
            <a:lvl1pPr algn="r">
              <a:defRPr sz="800">
                <a:solidFill>
                  <a:schemeClr val="bg1">
                    <a:lumMod val="75000"/>
                  </a:schemeClr>
                </a:solidFill>
                <a:latin typeface="游ゴシック Medium" panose="020B0500000000000000" pitchFamily="50" charset="-128"/>
                <a:ea typeface="游ゴシック Medium" panose="020B0500000000000000" pitchFamily="50" charset="-128"/>
              </a:defRPr>
            </a:lvl1pPr>
          </a:lstStyle>
          <a:p>
            <a:r>
              <a:rPr lang="en-US" altLang="ja-JP"/>
              <a:t>© 2018 PLM Revolution Inc.</a:t>
            </a:r>
            <a:endParaRPr lang="ja-JP" altLang="en-US"/>
          </a:p>
        </p:txBody>
      </p:sp>
      <p:cxnSp>
        <p:nvCxnSpPr>
          <p:cNvPr id="5" name="直線コネクタ 4">
            <a:extLst>
              <a:ext uri="{FF2B5EF4-FFF2-40B4-BE49-F238E27FC236}">
                <a16:creationId xmlns:a16="http://schemas.microsoft.com/office/drawing/2014/main" id="{01FE7AD7-F181-0D88-E2C8-CFABBE6ECA17}"/>
              </a:ext>
            </a:extLst>
          </p:cNvPr>
          <p:cNvCxnSpPr/>
          <p:nvPr/>
        </p:nvCxnSpPr>
        <p:spPr bwMode="gray">
          <a:xfrm>
            <a:off x="0" y="522615"/>
            <a:ext cx="12192000" cy="0"/>
          </a:xfrm>
          <a:prstGeom prst="line">
            <a:avLst/>
          </a:prstGeom>
          <a:ln w="3175">
            <a:solidFill>
              <a:schemeClr val="bg1">
                <a:lumMod val="85000"/>
              </a:schemeClr>
            </a:solidFill>
            <a:prstDash val="solid"/>
            <a:headEnd type="none" w="lg" len="lg"/>
            <a:tailEnd type="none" w="lg" len="lg"/>
          </a:ln>
        </p:spPr>
        <p:style>
          <a:lnRef idx="1">
            <a:schemeClr val="accent1"/>
          </a:lnRef>
          <a:fillRef idx="0">
            <a:schemeClr val="accent1"/>
          </a:fillRef>
          <a:effectRef idx="0">
            <a:schemeClr val="accent1"/>
          </a:effectRef>
          <a:fontRef idx="minor">
            <a:schemeClr val="tx1"/>
          </a:fontRef>
        </p:style>
      </p:cxnSp>
      <p:cxnSp>
        <p:nvCxnSpPr>
          <p:cNvPr id="7" name="直線コネクタ 6">
            <a:extLst>
              <a:ext uri="{FF2B5EF4-FFF2-40B4-BE49-F238E27FC236}">
                <a16:creationId xmlns:a16="http://schemas.microsoft.com/office/drawing/2014/main" id="{683AD91B-9F37-B3D3-CF8F-7E1707993762}"/>
              </a:ext>
            </a:extLst>
          </p:cNvPr>
          <p:cNvCxnSpPr/>
          <p:nvPr/>
        </p:nvCxnSpPr>
        <p:spPr bwMode="gray">
          <a:xfrm>
            <a:off x="0" y="522615"/>
            <a:ext cx="12192000" cy="0"/>
          </a:xfrm>
          <a:prstGeom prst="line">
            <a:avLst/>
          </a:prstGeom>
          <a:ln w="12700">
            <a:solidFill>
              <a:schemeClr val="bg1"/>
            </a:solidFill>
            <a:prstDash val="solid"/>
            <a:headEnd type="none" w="med" len="med"/>
            <a:tailEnd type="none" w="lg" len="lg"/>
          </a:ln>
        </p:spPr>
        <p:style>
          <a:lnRef idx="1">
            <a:schemeClr val="accent1"/>
          </a:lnRef>
          <a:fillRef idx="0">
            <a:schemeClr val="accent1"/>
          </a:fillRef>
          <a:effectRef idx="0">
            <a:schemeClr val="accent1"/>
          </a:effectRef>
          <a:fontRef idx="minor">
            <a:schemeClr val="tx1"/>
          </a:fontRef>
        </p:style>
      </p:cxnSp>
      <p:cxnSp>
        <p:nvCxnSpPr>
          <p:cNvPr id="8" name="直線コネクタ 7">
            <a:extLst>
              <a:ext uri="{FF2B5EF4-FFF2-40B4-BE49-F238E27FC236}">
                <a16:creationId xmlns:a16="http://schemas.microsoft.com/office/drawing/2014/main" id="{3064DEC8-97C0-A77A-98F8-A1CF9BC50ECB}"/>
              </a:ext>
            </a:extLst>
          </p:cNvPr>
          <p:cNvCxnSpPr/>
          <p:nvPr/>
        </p:nvCxnSpPr>
        <p:spPr bwMode="gray">
          <a:xfrm>
            <a:off x="0" y="522615"/>
            <a:ext cx="12192000" cy="0"/>
          </a:xfrm>
          <a:prstGeom prst="line">
            <a:avLst/>
          </a:prstGeom>
          <a:ln w="3175">
            <a:solidFill>
              <a:schemeClr val="bg1">
                <a:lumMod val="85000"/>
              </a:schemeClr>
            </a:solidFill>
            <a:prstDash val="solid"/>
            <a:headEnd type="none" w="lg" len="lg"/>
            <a:tailEnd type="none" w="lg" len="lg"/>
          </a:ln>
        </p:spPr>
        <p:style>
          <a:lnRef idx="1">
            <a:schemeClr val="accent1"/>
          </a:lnRef>
          <a:fillRef idx="0">
            <a:schemeClr val="accent1"/>
          </a:fillRef>
          <a:effectRef idx="0">
            <a:schemeClr val="accent1"/>
          </a:effectRef>
          <a:fontRef idx="minor">
            <a:schemeClr val="tx1"/>
          </a:fontRef>
        </p:style>
      </p:cxnSp>
      <p:cxnSp>
        <p:nvCxnSpPr>
          <p:cNvPr id="9" name="直線コネクタ 8">
            <a:extLst>
              <a:ext uri="{FF2B5EF4-FFF2-40B4-BE49-F238E27FC236}">
                <a16:creationId xmlns:a16="http://schemas.microsoft.com/office/drawing/2014/main" id="{86AC52E5-B738-52CE-D9B8-02FFBAC08CE3}"/>
              </a:ext>
            </a:extLst>
          </p:cNvPr>
          <p:cNvCxnSpPr/>
          <p:nvPr/>
        </p:nvCxnSpPr>
        <p:spPr bwMode="gray">
          <a:xfrm>
            <a:off x="0" y="522615"/>
            <a:ext cx="12192000" cy="0"/>
          </a:xfrm>
          <a:prstGeom prst="line">
            <a:avLst/>
          </a:prstGeom>
          <a:ln w="12700">
            <a:solidFill>
              <a:schemeClr val="bg1"/>
            </a:solidFill>
            <a:prstDash val="solid"/>
            <a:headEnd type="none" w="med" len="med"/>
            <a:tailEnd type="none" w="lg" len="lg"/>
          </a:ln>
        </p:spPr>
        <p:style>
          <a:lnRef idx="1">
            <a:schemeClr val="accent1"/>
          </a:lnRef>
          <a:fillRef idx="0">
            <a:schemeClr val="accent1"/>
          </a:fillRef>
          <a:effectRef idx="0">
            <a:schemeClr val="accent1"/>
          </a:effectRef>
          <a:fontRef idx="minor">
            <a:schemeClr val="tx1"/>
          </a:fontRef>
        </p:style>
      </p:cxnSp>
      <p:cxnSp>
        <p:nvCxnSpPr>
          <p:cNvPr id="11" name="直線コネクタ 10">
            <a:extLst>
              <a:ext uri="{FF2B5EF4-FFF2-40B4-BE49-F238E27FC236}">
                <a16:creationId xmlns:a16="http://schemas.microsoft.com/office/drawing/2014/main" id="{1E84DD6A-A387-6094-DA38-2607A04AAFD5}"/>
              </a:ext>
            </a:extLst>
          </p:cNvPr>
          <p:cNvCxnSpPr/>
          <p:nvPr userDrawn="1"/>
        </p:nvCxnSpPr>
        <p:spPr bwMode="gray">
          <a:xfrm>
            <a:off x="0" y="522615"/>
            <a:ext cx="12192000" cy="0"/>
          </a:xfrm>
          <a:prstGeom prst="line">
            <a:avLst/>
          </a:prstGeom>
          <a:ln w="3175">
            <a:solidFill>
              <a:schemeClr val="bg1">
                <a:lumMod val="85000"/>
              </a:schemeClr>
            </a:solidFill>
            <a:prstDash val="solid"/>
            <a:headEnd type="none" w="lg" len="lg"/>
            <a:tailEnd type="none" w="lg" len="lg"/>
          </a:ln>
        </p:spPr>
        <p:style>
          <a:lnRef idx="1">
            <a:schemeClr val="accent1"/>
          </a:lnRef>
          <a:fillRef idx="0">
            <a:schemeClr val="accent1"/>
          </a:fillRef>
          <a:effectRef idx="0">
            <a:schemeClr val="accent1"/>
          </a:effectRef>
          <a:fontRef idx="minor">
            <a:schemeClr val="tx1"/>
          </a:fontRef>
        </p:style>
      </p:cxnSp>
      <p:cxnSp>
        <p:nvCxnSpPr>
          <p:cNvPr id="12" name="直線コネクタ 11">
            <a:extLst>
              <a:ext uri="{FF2B5EF4-FFF2-40B4-BE49-F238E27FC236}">
                <a16:creationId xmlns:a16="http://schemas.microsoft.com/office/drawing/2014/main" id="{1BD09BF8-62A8-BC5C-4959-D0D323E49E2C}"/>
              </a:ext>
            </a:extLst>
          </p:cNvPr>
          <p:cNvCxnSpPr/>
          <p:nvPr userDrawn="1"/>
        </p:nvCxnSpPr>
        <p:spPr bwMode="gray">
          <a:xfrm>
            <a:off x="0" y="522615"/>
            <a:ext cx="12192000" cy="0"/>
          </a:xfrm>
          <a:prstGeom prst="line">
            <a:avLst/>
          </a:prstGeom>
          <a:ln w="12700">
            <a:solidFill>
              <a:schemeClr val="bg1"/>
            </a:solidFill>
            <a:prstDash val="solid"/>
            <a:headEnd type="none" w="med" len="med"/>
            <a:tailEnd type="none" w="lg" len="lg"/>
          </a:ln>
        </p:spPr>
        <p:style>
          <a:lnRef idx="1">
            <a:schemeClr val="accent1"/>
          </a:lnRef>
          <a:fillRef idx="0">
            <a:schemeClr val="accent1"/>
          </a:fillRef>
          <a:effectRef idx="0">
            <a:schemeClr val="accent1"/>
          </a:effectRef>
          <a:fontRef idx="minor">
            <a:schemeClr val="tx1"/>
          </a:fontRef>
        </p:style>
      </p:cxnSp>
      <p:pic>
        <p:nvPicPr>
          <p:cNvPr id="13" name="図 6">
            <a:extLst>
              <a:ext uri="{FF2B5EF4-FFF2-40B4-BE49-F238E27FC236}">
                <a16:creationId xmlns:a16="http://schemas.microsoft.com/office/drawing/2014/main" id="{5BA6A3AA-546C-1AC8-AF49-8D9F867A23D2}"/>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t="13885" b="12849"/>
          <a:stretch/>
        </p:blipFill>
        <p:spPr bwMode="auto">
          <a:xfrm>
            <a:off x="2286000" y="-781"/>
            <a:ext cx="9906000" cy="5233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 name="正方形/長方形 14">
            <a:extLst>
              <a:ext uri="{FF2B5EF4-FFF2-40B4-BE49-F238E27FC236}">
                <a16:creationId xmlns:a16="http://schemas.microsoft.com/office/drawing/2014/main" id="{36F45036-63DA-4879-8B91-099F0E7E7E42}"/>
              </a:ext>
            </a:extLst>
          </p:cNvPr>
          <p:cNvSpPr/>
          <p:nvPr userDrawn="1"/>
        </p:nvSpPr>
        <p:spPr bwMode="gray">
          <a:xfrm>
            <a:off x="0" y="-781"/>
            <a:ext cx="2286000" cy="523394"/>
          </a:xfrm>
          <a:prstGeom prst="rect">
            <a:avLst/>
          </a:prstGeom>
          <a:solidFill>
            <a:srgbClr val="666666"/>
          </a:solidFill>
          <a:ln w="12700">
            <a:noFill/>
            <a:prstDash val="solid"/>
            <a:headEnd type="none" w="lg" len="lg"/>
            <a:tailEnd type="none" w="lg" len="lg"/>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Tree>
    <p:extLst>
      <p:ext uri="{BB962C8B-B14F-4D97-AF65-F5344CB8AC3E}">
        <p14:creationId xmlns:p14="http://schemas.microsoft.com/office/powerpoint/2010/main" val="4224791325"/>
      </p:ext>
    </p:extLst>
  </p:cSld>
  <p:clrMapOvr>
    <a:masterClrMapping/>
  </p:clrMapOvr>
  <mc:AlternateContent xmlns:mc="http://schemas.openxmlformats.org/markup-compatibility/2006" xmlns:p14="http://schemas.microsoft.com/office/powerpoint/2010/main">
    <mc:Choice Requires="p14">
      <p:transition p14:dur="10" advClick="0">
        <p:fade/>
      </p:transition>
    </mc:Choice>
    <mc:Fallback xmlns="">
      <p:transition advClick="0">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blank" preserve="1">
  <p:cSld name="3_白紙">
    <p:spTree>
      <p:nvGrpSpPr>
        <p:cNvPr id="1" name=""/>
        <p:cNvGrpSpPr/>
        <p:nvPr/>
      </p:nvGrpSpPr>
      <p:grpSpPr>
        <a:xfrm>
          <a:off x="0" y="0"/>
          <a:ext cx="0" cy="0"/>
          <a:chOff x="0" y="0"/>
          <a:chExt cx="0" cy="0"/>
        </a:xfrm>
      </p:grpSpPr>
      <p:sp>
        <p:nvSpPr>
          <p:cNvPr id="4" name="Slide Number Placeholder 5">
            <a:extLst>
              <a:ext uri="{FF2B5EF4-FFF2-40B4-BE49-F238E27FC236}">
                <a16:creationId xmlns:a16="http://schemas.microsoft.com/office/drawing/2014/main" id="{BCC812AE-F0A3-4A6F-A47C-D04C1C47251F}"/>
              </a:ext>
            </a:extLst>
          </p:cNvPr>
          <p:cNvSpPr>
            <a:spLocks noGrp="1"/>
          </p:cNvSpPr>
          <p:nvPr>
            <p:ph type="sldNum" sz="quarter" idx="12"/>
          </p:nvPr>
        </p:nvSpPr>
        <p:spPr>
          <a:xfrm>
            <a:off x="11526983" y="6582067"/>
            <a:ext cx="653936" cy="317501"/>
          </a:xfrm>
        </p:spPr>
        <p:txBody>
          <a:bodyPr/>
          <a:lstStyle/>
          <a:p>
            <a:fld id="{C2DB7713-C8B9-400C-9441-50EEF11B139C}" type="slidenum">
              <a:rPr lang="ja-JP" altLang="en-US" smtClean="0">
                <a:solidFill>
                  <a:prstClr val="black">
                    <a:tint val="75000"/>
                  </a:prstClr>
                </a:solidFill>
              </a:rPr>
              <a:pPr/>
              <a:t>‹#›</a:t>
            </a:fld>
            <a:endParaRPr lang="ja-JP" altLang="en-US">
              <a:solidFill>
                <a:prstClr val="black">
                  <a:tint val="75000"/>
                </a:prstClr>
              </a:solidFill>
            </a:endParaRPr>
          </a:p>
        </p:txBody>
      </p:sp>
      <p:sp>
        <p:nvSpPr>
          <p:cNvPr id="2" name="Footer Placeholder 4">
            <a:extLst>
              <a:ext uri="{FF2B5EF4-FFF2-40B4-BE49-F238E27FC236}">
                <a16:creationId xmlns:a16="http://schemas.microsoft.com/office/drawing/2014/main" id="{2A46868C-093D-8047-BF1C-0DAF8FDAE493}"/>
              </a:ext>
            </a:extLst>
          </p:cNvPr>
          <p:cNvSpPr>
            <a:spLocks noGrp="1"/>
          </p:cNvSpPr>
          <p:nvPr>
            <p:ph type="ftr" sz="quarter" idx="3"/>
          </p:nvPr>
        </p:nvSpPr>
        <p:spPr>
          <a:xfrm>
            <a:off x="9759823" y="6644082"/>
            <a:ext cx="2088913" cy="235485"/>
          </a:xfrm>
          <a:prstGeom prst="rect">
            <a:avLst/>
          </a:prstGeom>
        </p:spPr>
        <p:txBody>
          <a:bodyPr vert="horz" lIns="91440" tIns="45720" rIns="91440" bIns="45720" rtlCol="0" anchor="b" anchorCtr="0"/>
          <a:lstStyle>
            <a:lvl1pPr algn="r">
              <a:defRPr sz="800">
                <a:solidFill>
                  <a:schemeClr val="bg1">
                    <a:lumMod val="50000"/>
                  </a:schemeClr>
                </a:solidFill>
                <a:latin typeface="游ゴシック Light" panose="020B0300000000000000" pitchFamily="50" charset="-128"/>
                <a:ea typeface="游ゴシック Light" panose="020B0300000000000000" pitchFamily="50" charset="-128"/>
              </a:defRPr>
            </a:lvl1pPr>
          </a:lstStyle>
          <a:p>
            <a:r>
              <a:rPr lang="en-US" altLang="ja-JP"/>
              <a:t>© 2018 PLM Revolution Inc.</a:t>
            </a:r>
            <a:endParaRPr lang="ja-JP" altLang="en-US"/>
          </a:p>
        </p:txBody>
      </p:sp>
    </p:spTree>
    <p:extLst>
      <p:ext uri="{BB962C8B-B14F-4D97-AF65-F5344CB8AC3E}">
        <p14:creationId xmlns:p14="http://schemas.microsoft.com/office/powerpoint/2010/main" val="3320637606"/>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bwMode="gray">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1" y="365129"/>
            <a:ext cx="10515600" cy="1325563"/>
          </a:xfrm>
          <a:prstGeom prst="rect">
            <a:avLst/>
          </a:prstGeom>
        </p:spPr>
        <p:txBody>
          <a:bodyPr vert="horz" lIns="91440" tIns="45720" rIns="91440" bIns="45720" rtlCol="0" anchor="ctr">
            <a:normAutofit/>
          </a:bodyPr>
          <a:lstStyle/>
          <a:p>
            <a:r>
              <a:rPr lang="ja-JP" altLang="en-US"/>
              <a:t>マスター タイトルの書式設定</a:t>
            </a:r>
            <a:endParaRPr lang="en-US" dirty="0"/>
          </a:p>
        </p:txBody>
      </p:sp>
      <p:sp>
        <p:nvSpPr>
          <p:cNvPr id="3" name="Text Placeholder 2"/>
          <p:cNvSpPr>
            <a:spLocks noGrp="1"/>
          </p:cNvSpPr>
          <p:nvPr>
            <p:ph type="body" idx="1"/>
          </p:nvPr>
        </p:nvSpPr>
        <p:spPr>
          <a:xfrm>
            <a:off x="838201" y="1825626"/>
            <a:ext cx="10515600" cy="4351338"/>
          </a:xfrm>
          <a:prstGeom prst="rect">
            <a:avLst/>
          </a:prstGeom>
        </p:spPr>
        <p:txBody>
          <a:bodyPr vert="horz" lIns="91440" tIns="45720" rIns="91440" bIns="45720" rtlCol="0">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2"/>
          </p:nvPr>
        </p:nvSpPr>
        <p:spPr>
          <a:xfrm>
            <a:off x="838202" y="6356354"/>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ja-JP" altLang="en-US">
              <a:solidFill>
                <a:prstClr val="black">
                  <a:tint val="75000"/>
                </a:prstClr>
              </a:solidFill>
            </a:endParaRPr>
          </a:p>
        </p:txBody>
      </p:sp>
      <p:sp>
        <p:nvSpPr>
          <p:cNvPr id="6" name="Slide Number Placeholder 5"/>
          <p:cNvSpPr>
            <a:spLocks noGrp="1"/>
          </p:cNvSpPr>
          <p:nvPr>
            <p:ph type="sldNum" sz="quarter" idx="4"/>
          </p:nvPr>
        </p:nvSpPr>
        <p:spPr>
          <a:xfrm>
            <a:off x="11689980" y="6492878"/>
            <a:ext cx="495748"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2DB7713-C8B9-400C-9441-50EEF11B139C}" type="slidenum">
              <a:rPr lang="ja-JP" altLang="en-US" smtClean="0">
                <a:solidFill>
                  <a:prstClr val="black">
                    <a:tint val="75000"/>
                  </a:prstClr>
                </a:solidFill>
              </a:rPr>
              <a:pPr/>
              <a:t>‹#›</a:t>
            </a:fld>
            <a:endParaRPr lang="ja-JP" altLang="en-US">
              <a:solidFill>
                <a:prstClr val="black">
                  <a:tint val="75000"/>
                </a:prstClr>
              </a:solidFill>
            </a:endParaRPr>
          </a:p>
        </p:txBody>
      </p:sp>
      <p:sp>
        <p:nvSpPr>
          <p:cNvPr id="7" name="Footer Placeholder 4">
            <a:extLst>
              <a:ext uri="{FF2B5EF4-FFF2-40B4-BE49-F238E27FC236}">
                <a16:creationId xmlns:a16="http://schemas.microsoft.com/office/drawing/2014/main" id="{8F644B9E-93E5-9FE2-66B7-D0E0626C1121}"/>
              </a:ext>
            </a:extLst>
          </p:cNvPr>
          <p:cNvSpPr>
            <a:spLocks noGrp="1"/>
          </p:cNvSpPr>
          <p:nvPr>
            <p:ph type="ftr" sz="quarter" idx="3"/>
          </p:nvPr>
        </p:nvSpPr>
        <p:spPr>
          <a:xfrm>
            <a:off x="9519569" y="6644082"/>
            <a:ext cx="2088913" cy="235485"/>
          </a:xfrm>
          <a:prstGeom prst="rect">
            <a:avLst/>
          </a:prstGeom>
        </p:spPr>
        <p:txBody>
          <a:bodyPr vert="horz" lIns="91440" tIns="45720" rIns="91440" bIns="45720" rtlCol="0" anchor="b" anchorCtr="0"/>
          <a:lstStyle>
            <a:lvl1pPr algn="r">
              <a:defRPr sz="800">
                <a:solidFill>
                  <a:schemeClr val="bg1">
                    <a:lumMod val="50000"/>
                  </a:schemeClr>
                </a:solidFill>
                <a:latin typeface="游ゴシック Light" panose="020B0300000000000000" pitchFamily="50" charset="-128"/>
                <a:ea typeface="游ゴシック Light" panose="020B0300000000000000" pitchFamily="50" charset="-128"/>
              </a:defRPr>
            </a:lvl1pPr>
          </a:lstStyle>
          <a:p>
            <a:r>
              <a:rPr lang="en-US" altLang="ja-JP"/>
              <a:t>© 2018 PLM Revolution Inc.</a:t>
            </a:r>
            <a:endParaRPr lang="ja-JP" altLang="en-US"/>
          </a:p>
        </p:txBody>
      </p:sp>
    </p:spTree>
    <p:extLst>
      <p:ext uri="{BB962C8B-B14F-4D97-AF65-F5344CB8AC3E}">
        <p14:creationId xmlns:p14="http://schemas.microsoft.com/office/powerpoint/2010/main" val="853830928"/>
      </p:ext>
    </p:extLst>
  </p:cSld>
  <p:clrMap bg1="lt1" tx1="dk1" bg2="lt2" tx2="dk2" accent1="accent1" accent2="accent2" accent3="accent3" accent4="accent4" accent5="accent5" accent6="accent6" hlink="hlink" folHlink="folHlink"/>
  <p:sldLayoutIdLst>
    <p:sldLayoutId id="2147483735" r:id="rId1"/>
    <p:sldLayoutId id="2147483733" r:id="rId2"/>
  </p:sldLayoutIdLst>
  <mc:AlternateContent xmlns:mc="http://schemas.openxmlformats.org/markup-compatibility/2006" xmlns:p14="http://schemas.microsoft.com/office/powerpoint/2010/main">
    <mc:Choice Requires="p14">
      <p:transition p14:dur="10" advClick="0"/>
    </mc:Choice>
    <mc:Fallback xmlns="">
      <p:transition advClick="0"/>
    </mc:Fallback>
  </mc:AlternateContent>
  <p:hf hdr="0" dt="0"/>
  <p:txStyles>
    <p:titleStyle>
      <a:lvl1pPr algn="l" defTabSz="914422" rtl="0" eaLnBrk="1" latinLnBrk="0" hangingPunct="1">
        <a:lnSpc>
          <a:spcPct val="90000"/>
        </a:lnSpc>
        <a:spcBef>
          <a:spcPct val="0"/>
        </a:spcBef>
        <a:buNone/>
        <a:defRPr kumimoji="1" sz="4401" kern="1200">
          <a:solidFill>
            <a:schemeClr val="tx1"/>
          </a:solidFill>
          <a:latin typeface="+mj-lt"/>
          <a:ea typeface="+mj-ea"/>
          <a:cs typeface="+mj-cs"/>
        </a:defRPr>
      </a:lvl1pPr>
    </p:titleStyle>
    <p:bodyStyle>
      <a:lvl1pPr marL="228606" indent="-228606" algn="l" defTabSz="914422"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16" indent="-228606" algn="l" defTabSz="914422"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27" indent="-228606" algn="l" defTabSz="914422"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37" indent="-228606" algn="l" defTabSz="914422"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48" indent="-228606" algn="l" defTabSz="914422"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59" indent="-228606" algn="l" defTabSz="914422"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69" indent="-228606" algn="l" defTabSz="914422"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81" indent="-228606" algn="l" defTabSz="914422"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91" indent="-228606" algn="l" defTabSz="914422"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en-US"/>
      </a:defPPr>
      <a:lvl1pPr marL="0" algn="l" defTabSz="914422" rtl="0" eaLnBrk="1" latinLnBrk="0" hangingPunct="1">
        <a:defRPr kumimoji="1" sz="1800" kern="1200">
          <a:solidFill>
            <a:schemeClr val="tx1"/>
          </a:solidFill>
          <a:latin typeface="+mn-lt"/>
          <a:ea typeface="+mn-ea"/>
          <a:cs typeface="+mn-cs"/>
        </a:defRPr>
      </a:lvl1pPr>
      <a:lvl2pPr marL="457210" algn="l" defTabSz="914422" rtl="0" eaLnBrk="1" latinLnBrk="0" hangingPunct="1">
        <a:defRPr kumimoji="1" sz="1800" kern="1200">
          <a:solidFill>
            <a:schemeClr val="tx1"/>
          </a:solidFill>
          <a:latin typeface="+mn-lt"/>
          <a:ea typeface="+mn-ea"/>
          <a:cs typeface="+mn-cs"/>
        </a:defRPr>
      </a:lvl2pPr>
      <a:lvl3pPr marL="914422" algn="l" defTabSz="914422" rtl="0" eaLnBrk="1" latinLnBrk="0" hangingPunct="1">
        <a:defRPr kumimoji="1" sz="1800" kern="1200">
          <a:solidFill>
            <a:schemeClr val="tx1"/>
          </a:solidFill>
          <a:latin typeface="+mn-lt"/>
          <a:ea typeface="+mn-ea"/>
          <a:cs typeface="+mn-cs"/>
        </a:defRPr>
      </a:lvl3pPr>
      <a:lvl4pPr marL="1371632" algn="l" defTabSz="914422" rtl="0" eaLnBrk="1" latinLnBrk="0" hangingPunct="1">
        <a:defRPr kumimoji="1" sz="1800" kern="1200">
          <a:solidFill>
            <a:schemeClr val="tx1"/>
          </a:solidFill>
          <a:latin typeface="+mn-lt"/>
          <a:ea typeface="+mn-ea"/>
          <a:cs typeface="+mn-cs"/>
        </a:defRPr>
      </a:lvl4pPr>
      <a:lvl5pPr marL="1828843" algn="l" defTabSz="914422" rtl="0" eaLnBrk="1" latinLnBrk="0" hangingPunct="1">
        <a:defRPr kumimoji="1" sz="1800" kern="1200">
          <a:solidFill>
            <a:schemeClr val="tx1"/>
          </a:solidFill>
          <a:latin typeface="+mn-lt"/>
          <a:ea typeface="+mn-ea"/>
          <a:cs typeface="+mn-cs"/>
        </a:defRPr>
      </a:lvl5pPr>
      <a:lvl6pPr marL="2286053" algn="l" defTabSz="914422" rtl="0" eaLnBrk="1" latinLnBrk="0" hangingPunct="1">
        <a:defRPr kumimoji="1" sz="1800" kern="1200">
          <a:solidFill>
            <a:schemeClr val="tx1"/>
          </a:solidFill>
          <a:latin typeface="+mn-lt"/>
          <a:ea typeface="+mn-ea"/>
          <a:cs typeface="+mn-cs"/>
        </a:defRPr>
      </a:lvl6pPr>
      <a:lvl7pPr marL="2743265" algn="l" defTabSz="914422" rtl="0" eaLnBrk="1" latinLnBrk="0" hangingPunct="1">
        <a:defRPr kumimoji="1" sz="1800" kern="1200">
          <a:solidFill>
            <a:schemeClr val="tx1"/>
          </a:solidFill>
          <a:latin typeface="+mn-lt"/>
          <a:ea typeface="+mn-ea"/>
          <a:cs typeface="+mn-cs"/>
        </a:defRPr>
      </a:lvl7pPr>
      <a:lvl8pPr marL="3200475" algn="l" defTabSz="914422" rtl="0" eaLnBrk="1" latinLnBrk="0" hangingPunct="1">
        <a:defRPr kumimoji="1" sz="1800" kern="1200">
          <a:solidFill>
            <a:schemeClr val="tx1"/>
          </a:solidFill>
          <a:latin typeface="+mn-lt"/>
          <a:ea typeface="+mn-ea"/>
          <a:cs typeface="+mn-cs"/>
        </a:defRPr>
      </a:lvl8pPr>
      <a:lvl9pPr marL="3657685" algn="l" defTabSz="914422"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2F3572F-F507-4A39-B242-547F6F41B47B}"/>
            </a:ext>
          </a:extLst>
        </p:cNvPr>
        <p:cNvGrpSpPr/>
        <p:nvPr/>
      </p:nvGrpSpPr>
      <p:grpSpPr>
        <a:xfrm>
          <a:off x="0" y="0"/>
          <a:ext cx="0" cy="0"/>
          <a:chOff x="0" y="0"/>
          <a:chExt cx="0" cy="0"/>
        </a:xfrm>
      </p:grpSpPr>
      <p:sp>
        <p:nvSpPr>
          <p:cNvPr id="2" name="スライド番号プレースホルダー 1">
            <a:extLst>
              <a:ext uri="{FF2B5EF4-FFF2-40B4-BE49-F238E27FC236}">
                <a16:creationId xmlns:a16="http://schemas.microsoft.com/office/drawing/2014/main" id="{1F345371-B47E-E00D-E48C-ADEAF23F398D}"/>
              </a:ext>
            </a:extLst>
          </p:cNvPr>
          <p:cNvSpPr>
            <a:spLocks noGrp="1"/>
          </p:cNvSpPr>
          <p:nvPr>
            <p:ph type="sldNum" sz="quarter" idx="12"/>
          </p:nvPr>
        </p:nvSpPr>
        <p:spPr/>
        <p:txBody>
          <a:bodyPr/>
          <a:lstStyle/>
          <a:p>
            <a:fld id="{C2DB7713-C8B9-400C-9441-50EEF11B139C}" type="slidenum">
              <a:rPr lang="ja-JP" altLang="en-US" smtClean="0">
                <a:solidFill>
                  <a:prstClr val="black">
                    <a:tint val="75000"/>
                  </a:prstClr>
                </a:solidFill>
                <a:latin typeface="游ゴシック" panose="020B0400000000000000" pitchFamily="50" charset="-128"/>
                <a:ea typeface="游ゴシック" panose="020B0400000000000000" pitchFamily="50" charset="-128"/>
              </a:rPr>
              <a:pPr/>
              <a:t>1</a:t>
            </a:fld>
            <a:endParaRPr lang="ja-JP" altLang="en-US">
              <a:solidFill>
                <a:prstClr val="black">
                  <a:tint val="75000"/>
                </a:prstClr>
              </a:solidFill>
              <a:latin typeface="游ゴシック" panose="020B0400000000000000" pitchFamily="50" charset="-128"/>
              <a:ea typeface="游ゴシック" panose="020B0400000000000000" pitchFamily="50" charset="-128"/>
            </a:endParaRPr>
          </a:p>
        </p:txBody>
      </p:sp>
      <p:sp>
        <p:nvSpPr>
          <p:cNvPr id="3" name="フッター プレースホルダー 2">
            <a:extLst>
              <a:ext uri="{FF2B5EF4-FFF2-40B4-BE49-F238E27FC236}">
                <a16:creationId xmlns:a16="http://schemas.microsoft.com/office/drawing/2014/main" id="{3259A292-4946-D189-7560-C82946611663}"/>
              </a:ext>
            </a:extLst>
          </p:cNvPr>
          <p:cNvSpPr>
            <a:spLocks noGrp="1"/>
          </p:cNvSpPr>
          <p:nvPr>
            <p:ph type="ftr" sz="quarter" idx="3"/>
          </p:nvPr>
        </p:nvSpPr>
        <p:spPr/>
        <p:txBody>
          <a:bodyPr/>
          <a:lstStyle/>
          <a:p>
            <a:r>
              <a:rPr lang="en-US" altLang="ja-JP"/>
              <a:t>© 2018 PLM Revolution Inc.</a:t>
            </a:r>
            <a:endParaRPr lang="ja-JP" altLang="en-US"/>
          </a:p>
        </p:txBody>
      </p:sp>
      <p:pic>
        <p:nvPicPr>
          <p:cNvPr id="5" name="図 4" descr="グラフィカル ユーザー インターフェイス, アプリケーション&#10;&#10;AI 生成コンテンツは誤りを含む可能性があります。">
            <a:extLst>
              <a:ext uri="{FF2B5EF4-FFF2-40B4-BE49-F238E27FC236}">
                <a16:creationId xmlns:a16="http://schemas.microsoft.com/office/drawing/2014/main" id="{2F8B382E-C90B-8158-0225-7D17B62E45D4}"/>
              </a:ext>
            </a:extLst>
          </p:cNvPr>
          <p:cNvPicPr>
            <a:picLocks noChangeAspect="1"/>
          </p:cNvPicPr>
          <p:nvPr/>
        </p:nvPicPr>
        <p:blipFill>
          <a:blip r:embed="rId3"/>
          <a:srcRect t="10147" b="5549"/>
          <a:stretch>
            <a:fillRect/>
          </a:stretch>
        </p:blipFill>
        <p:spPr>
          <a:xfrm>
            <a:off x="0" y="0"/>
            <a:ext cx="12202322" cy="6858000"/>
          </a:xfrm>
          <a:prstGeom prst="rect">
            <a:avLst/>
          </a:prstGeom>
        </p:spPr>
      </p:pic>
      <p:sp>
        <p:nvSpPr>
          <p:cNvPr id="12" name="正方形/長方形 11">
            <a:extLst>
              <a:ext uri="{FF2B5EF4-FFF2-40B4-BE49-F238E27FC236}">
                <a16:creationId xmlns:a16="http://schemas.microsoft.com/office/drawing/2014/main" id="{3A83DC0C-F3FD-70ED-BEA5-4BB36D4A330D}"/>
              </a:ext>
            </a:extLst>
          </p:cNvPr>
          <p:cNvSpPr/>
          <p:nvPr/>
        </p:nvSpPr>
        <p:spPr bwMode="gray">
          <a:xfrm>
            <a:off x="0" y="-1"/>
            <a:ext cx="12198358" cy="6858001"/>
          </a:xfrm>
          <a:prstGeom prst="rect">
            <a:avLst/>
          </a:prstGeom>
          <a:solidFill>
            <a:schemeClr val="tx1">
              <a:alpha val="74000"/>
            </a:schemeClr>
          </a:solidFill>
          <a:ln w="12700">
            <a:solidFill>
              <a:schemeClr val="bg1">
                <a:lumMod val="50000"/>
              </a:schemeClr>
            </a:solidFill>
            <a:prstDash val="solid"/>
            <a:headEnd type="none" w="lg" len="lg"/>
            <a:tailEnd type="none" w="lg" len="lg"/>
          </a:ln>
        </p:spPr>
        <p:style>
          <a:lnRef idx="1">
            <a:schemeClr val="accent1"/>
          </a:lnRef>
          <a:fillRef idx="0">
            <a:schemeClr val="accent1"/>
          </a:fillRef>
          <a:effectRef idx="0">
            <a:schemeClr val="accent1"/>
          </a:effectRef>
          <a:fontRef idx="minor">
            <a:schemeClr val="tx1"/>
          </a:fontRef>
        </p:style>
        <p:txBody>
          <a:bodyPr rtlCol="0" anchor="ctr"/>
          <a:lstStyle/>
          <a:p>
            <a:pPr lvl="0"/>
            <a:endParaRPr lang="ja-JP" altLang="ja-JP" sz="2100" b="1" dirty="0">
              <a:solidFill>
                <a:schemeClr val="bg1">
                  <a:lumMod val="85000"/>
                </a:schemeClr>
              </a:solidFill>
              <a:latin typeface="游ゴシック" panose="020B0400000000000000" pitchFamily="50" charset="-128"/>
              <a:ea typeface="游ゴシック" panose="020B0400000000000000" pitchFamily="50" charset="-128"/>
            </a:endParaRPr>
          </a:p>
        </p:txBody>
      </p:sp>
      <p:sp>
        <p:nvSpPr>
          <p:cNvPr id="13" name="テキスト ボックス 12">
            <a:extLst>
              <a:ext uri="{FF2B5EF4-FFF2-40B4-BE49-F238E27FC236}">
                <a16:creationId xmlns:a16="http://schemas.microsoft.com/office/drawing/2014/main" id="{17E5A5AF-0CD5-1D86-192E-42DD8ED5B932}"/>
              </a:ext>
            </a:extLst>
          </p:cNvPr>
          <p:cNvSpPr txBox="1"/>
          <p:nvPr/>
        </p:nvSpPr>
        <p:spPr bwMode="auto">
          <a:xfrm>
            <a:off x="8360168" y="5797603"/>
            <a:ext cx="3791508" cy="653997"/>
          </a:xfrm>
          <a:prstGeom prst="rect">
            <a:avLst/>
          </a:prstGeom>
          <a:noFill/>
          <a:ln w="9525">
            <a:noFill/>
          </a:ln>
        </p:spPr>
        <p:txBody>
          <a:bodyPr vert="horz" wrap="none" rtlCol="0" anchor="t">
            <a:noAutofit/>
          </a:bodyPr>
          <a:lstStyle/>
          <a:p>
            <a:pPr fontAlgn="base">
              <a:spcBef>
                <a:spcPct val="0"/>
              </a:spcBef>
              <a:spcAft>
                <a:spcPct val="0"/>
              </a:spcAft>
            </a:pPr>
            <a:r>
              <a:rPr lang="ja-JP" altLang="en-US" dirty="0">
                <a:solidFill>
                  <a:schemeClr val="bg1"/>
                </a:solidFill>
                <a:effectLst>
                  <a:outerShdw blurRad="38100" dist="38100" dir="2700000" algn="tl">
                    <a:srgbClr val="000000">
                      <a:alpha val="43137"/>
                    </a:srgbClr>
                  </a:outerShdw>
                </a:effectLst>
                <a:latin typeface="HG明朝E" panose="02020909000000000000" pitchFamily="17" charset="-128"/>
                <a:ea typeface="HG明朝E" panose="02020909000000000000" pitchFamily="17" charset="-128"/>
              </a:rPr>
              <a:t>株式会社 </a:t>
            </a:r>
            <a:r>
              <a:rPr lang="en-US" altLang="ja-JP" dirty="0">
                <a:solidFill>
                  <a:schemeClr val="bg1"/>
                </a:solidFill>
                <a:effectLst>
                  <a:outerShdw blurRad="38100" dist="38100" dir="2700000" algn="tl">
                    <a:srgbClr val="000000">
                      <a:alpha val="43137"/>
                    </a:srgbClr>
                  </a:outerShdw>
                </a:effectLst>
                <a:latin typeface="HG明朝E" panose="02020909000000000000" pitchFamily="17" charset="-128"/>
                <a:ea typeface="HG明朝E" panose="02020909000000000000" pitchFamily="17" charset="-128"/>
              </a:rPr>
              <a:t>PLM</a:t>
            </a:r>
            <a:r>
              <a:rPr lang="ja-JP" altLang="en-US" dirty="0">
                <a:solidFill>
                  <a:schemeClr val="bg1"/>
                </a:solidFill>
                <a:effectLst>
                  <a:outerShdw blurRad="38100" dist="38100" dir="2700000" algn="tl">
                    <a:srgbClr val="000000">
                      <a:alpha val="43137"/>
                    </a:srgbClr>
                  </a:outerShdw>
                </a:effectLst>
                <a:latin typeface="HG明朝E" panose="02020909000000000000" pitchFamily="17" charset="-128"/>
                <a:ea typeface="HG明朝E" panose="02020909000000000000" pitchFamily="17" charset="-128"/>
              </a:rPr>
              <a:t>レボリューション</a:t>
            </a:r>
            <a:endParaRPr lang="en-US" altLang="ja-JP" dirty="0">
              <a:solidFill>
                <a:schemeClr val="bg1"/>
              </a:solidFill>
              <a:effectLst>
                <a:outerShdw blurRad="38100" dist="38100" dir="2700000" algn="tl">
                  <a:srgbClr val="000000">
                    <a:alpha val="43137"/>
                  </a:srgbClr>
                </a:outerShdw>
              </a:effectLst>
              <a:latin typeface="HG明朝E" panose="02020909000000000000" pitchFamily="17" charset="-128"/>
              <a:ea typeface="HG明朝E" panose="02020909000000000000" pitchFamily="17" charset="-128"/>
            </a:endParaRPr>
          </a:p>
          <a:p>
            <a:pPr fontAlgn="base">
              <a:spcBef>
                <a:spcPct val="0"/>
              </a:spcBef>
              <a:spcAft>
                <a:spcPct val="0"/>
              </a:spcAft>
            </a:pPr>
            <a:r>
              <a:rPr lang="ja-JP" altLang="en-US" sz="1400" dirty="0">
                <a:solidFill>
                  <a:schemeClr val="bg1"/>
                </a:solidFill>
                <a:effectLst>
                  <a:outerShdw blurRad="38100" dist="38100" dir="2700000" algn="tl">
                    <a:srgbClr val="000000">
                      <a:alpha val="43137"/>
                    </a:srgbClr>
                  </a:outerShdw>
                </a:effectLst>
                <a:latin typeface="HG明朝E" panose="02020909000000000000" pitchFamily="17" charset="-128"/>
                <a:ea typeface="HG明朝E" panose="02020909000000000000" pitchFamily="17" charset="-128"/>
              </a:rPr>
              <a:t>代表取締役社長　加藤　幸司</a:t>
            </a:r>
            <a:endParaRPr lang="en-US" altLang="ja-JP" sz="1400" dirty="0">
              <a:solidFill>
                <a:schemeClr val="bg1"/>
              </a:solidFill>
              <a:effectLst>
                <a:outerShdw blurRad="38100" dist="38100" dir="2700000" algn="tl">
                  <a:srgbClr val="000000">
                    <a:alpha val="43137"/>
                  </a:srgbClr>
                </a:outerShdw>
              </a:effectLst>
              <a:latin typeface="HG明朝E" panose="02020909000000000000" pitchFamily="17" charset="-128"/>
              <a:ea typeface="HG明朝E" panose="02020909000000000000" pitchFamily="17" charset="-128"/>
            </a:endParaRPr>
          </a:p>
        </p:txBody>
      </p:sp>
      <p:pic>
        <p:nvPicPr>
          <p:cNvPr id="15" name="図 14">
            <a:extLst>
              <a:ext uri="{FF2B5EF4-FFF2-40B4-BE49-F238E27FC236}">
                <a16:creationId xmlns:a16="http://schemas.microsoft.com/office/drawing/2014/main" id="{09FB5631-DBD2-28FE-337A-449CB2FA8ABA}"/>
              </a:ext>
            </a:extLst>
          </p:cNvPr>
          <p:cNvPicPr>
            <a:picLocks noChangeAspect="1"/>
          </p:cNvPicPr>
          <p:nvPr/>
        </p:nvPicPr>
        <p:blipFill>
          <a:blip r:embed="rId4"/>
          <a:stretch>
            <a:fillRect/>
          </a:stretch>
        </p:blipFill>
        <p:spPr>
          <a:xfrm>
            <a:off x="9959747" y="6503854"/>
            <a:ext cx="1689064" cy="245993"/>
          </a:xfrm>
          <a:prstGeom prst="rect">
            <a:avLst/>
          </a:prstGeom>
        </p:spPr>
      </p:pic>
      <p:sp>
        <p:nvSpPr>
          <p:cNvPr id="6" name="テキスト ボックス 5">
            <a:extLst>
              <a:ext uri="{FF2B5EF4-FFF2-40B4-BE49-F238E27FC236}">
                <a16:creationId xmlns:a16="http://schemas.microsoft.com/office/drawing/2014/main" id="{B62402C6-64B3-8154-7FF6-6D15E7A5EF95}"/>
              </a:ext>
            </a:extLst>
          </p:cNvPr>
          <p:cNvSpPr txBox="1"/>
          <p:nvPr/>
        </p:nvSpPr>
        <p:spPr bwMode="auto">
          <a:xfrm>
            <a:off x="11081" y="2321430"/>
            <a:ext cx="12169838" cy="1110306"/>
          </a:xfrm>
          <a:prstGeom prst="rect">
            <a:avLst/>
          </a:prstGeom>
          <a:noFill/>
          <a:ln w="9525">
            <a:noFill/>
          </a:ln>
        </p:spPr>
        <p:txBody>
          <a:bodyPr vert="horz" wrap="square" rtlCol="0" anchor="ctr">
            <a:noAutofit/>
          </a:bodyPr>
          <a:lstStyle/>
          <a:p>
            <a:pPr algn="ctr" fontAlgn="base">
              <a:lnSpc>
                <a:spcPct val="110000"/>
              </a:lnSpc>
              <a:spcBef>
                <a:spcPct val="0"/>
              </a:spcBef>
              <a:spcAft>
                <a:spcPct val="0"/>
              </a:spcAft>
            </a:pPr>
            <a:r>
              <a:rPr lang="ja-JP" altLang="en-US" sz="4000" b="1" dirty="0">
                <a:solidFill>
                  <a:schemeClr val="accent4">
                    <a:lumMod val="25000"/>
                    <a:lumOff val="75000"/>
                  </a:schemeClr>
                </a:solidFill>
                <a:effectLst>
                  <a:outerShdw blurRad="38100" dist="38100" dir="2700000" algn="tl">
                    <a:srgbClr val="000000">
                      <a:alpha val="43137"/>
                    </a:srgbClr>
                  </a:outerShdw>
                </a:effectLst>
                <a:latin typeface="游ゴシック" panose="020B0400000000000000" pitchFamily="50" charset="-128"/>
                <a:ea typeface="游ゴシック" panose="020B0400000000000000" pitchFamily="50" charset="-128"/>
              </a:rPr>
              <a:t> </a:t>
            </a:r>
            <a:r>
              <a:rPr lang="ja-JP" altLang="en-US" sz="2900" b="1" dirty="0">
                <a:solidFill>
                  <a:schemeClr val="bg1"/>
                </a:solidFill>
                <a:effectLst>
                  <a:outerShdw blurRad="38100" dist="38100" dir="2700000" algn="tl">
                    <a:srgbClr val="000000">
                      <a:alpha val="43137"/>
                    </a:srgbClr>
                  </a:outerShdw>
                </a:effectLst>
                <a:latin typeface="游ゴシック" panose="020B0400000000000000" pitchFamily="50" charset="-128"/>
                <a:ea typeface="游ゴシック" panose="020B0400000000000000" pitchFamily="50" charset="-128"/>
              </a:rPr>
              <a:t>人の判断能力をデータ資産化して</a:t>
            </a:r>
            <a:r>
              <a:rPr lang="ja-JP" altLang="en-US" sz="4500" b="1" dirty="0">
                <a:solidFill>
                  <a:schemeClr val="accent4">
                    <a:lumMod val="25000"/>
                    <a:lumOff val="75000"/>
                  </a:schemeClr>
                </a:solidFill>
                <a:effectLst>
                  <a:outerShdw blurRad="38100" dist="38100" dir="2700000" algn="tl">
                    <a:srgbClr val="000000">
                      <a:alpha val="43137"/>
                    </a:srgbClr>
                  </a:outerShdw>
                </a:effectLst>
                <a:latin typeface="游ゴシック" panose="020B0400000000000000" pitchFamily="50" charset="-128"/>
                <a:ea typeface="游ゴシック" panose="020B0400000000000000" pitchFamily="50" charset="-128"/>
              </a:rPr>
              <a:t>人依存の業務を代行</a:t>
            </a:r>
            <a:r>
              <a:rPr lang="ja-JP" altLang="en-US" sz="2900" b="1" dirty="0">
                <a:solidFill>
                  <a:schemeClr val="bg1"/>
                </a:solidFill>
                <a:effectLst>
                  <a:outerShdw blurRad="38100" dist="38100" dir="2700000" algn="tl">
                    <a:srgbClr val="000000">
                      <a:alpha val="43137"/>
                    </a:srgbClr>
                  </a:outerShdw>
                </a:effectLst>
                <a:latin typeface="游ゴシック" panose="020B0400000000000000" pitchFamily="50" charset="-128"/>
                <a:ea typeface="游ゴシック" panose="020B0400000000000000" pitchFamily="50" charset="-128"/>
              </a:rPr>
              <a:t>する</a:t>
            </a:r>
            <a:endParaRPr kumimoji="1" lang="ja-JP" altLang="en-US" sz="2900" b="1" dirty="0">
              <a:solidFill>
                <a:schemeClr val="bg1"/>
              </a:solidFill>
              <a:effectLst>
                <a:outerShdw blurRad="38100" dist="38100" dir="2700000" algn="tl">
                  <a:srgbClr val="000000">
                    <a:alpha val="43137"/>
                  </a:srgbClr>
                </a:outerShdw>
              </a:effectLst>
              <a:latin typeface="游ゴシック" panose="020B0400000000000000" pitchFamily="50" charset="-128"/>
              <a:ea typeface="游ゴシック" panose="020B0400000000000000" pitchFamily="50" charset="-128"/>
            </a:endParaRPr>
          </a:p>
        </p:txBody>
      </p:sp>
      <p:sp>
        <p:nvSpPr>
          <p:cNvPr id="7" name="テキスト ボックス 6">
            <a:extLst>
              <a:ext uri="{FF2B5EF4-FFF2-40B4-BE49-F238E27FC236}">
                <a16:creationId xmlns:a16="http://schemas.microsoft.com/office/drawing/2014/main" id="{8FA16615-113A-8B4E-586D-438FE4934435}"/>
              </a:ext>
            </a:extLst>
          </p:cNvPr>
          <p:cNvSpPr txBox="1"/>
          <p:nvPr/>
        </p:nvSpPr>
        <p:spPr bwMode="auto">
          <a:xfrm>
            <a:off x="7770501" y="5059409"/>
            <a:ext cx="4113696" cy="703293"/>
          </a:xfrm>
          <a:prstGeom prst="rect">
            <a:avLst/>
          </a:prstGeom>
          <a:noFill/>
          <a:ln w="9525">
            <a:noFill/>
          </a:ln>
          <a:effectLst/>
        </p:spPr>
        <p:txBody>
          <a:bodyPr vert="horz" wrap="none" rtlCol="0" anchor="t">
            <a:noAutofit/>
          </a:bodyPr>
          <a:lstStyle/>
          <a:p>
            <a:pPr fontAlgn="base">
              <a:spcBef>
                <a:spcPct val="0"/>
              </a:spcBef>
              <a:spcAft>
                <a:spcPct val="0"/>
              </a:spcAft>
            </a:pPr>
            <a:r>
              <a:rPr lang="ja-JP" altLang="en-US" sz="2000" dirty="0">
                <a:solidFill>
                  <a:schemeClr val="bg1"/>
                </a:solidFill>
                <a:effectLst>
                  <a:outerShdw blurRad="38100" dist="38100" dir="2700000" algn="tl">
                    <a:srgbClr val="000000">
                      <a:alpha val="43137"/>
                    </a:srgbClr>
                  </a:outerShdw>
                </a:effectLst>
                <a:latin typeface="HGP創英ﾌﾟﾚｾﾞﾝｽEB" panose="02020800000000000000" pitchFamily="18" charset="-128"/>
                <a:ea typeface="HGP創英ﾌﾟﾚｾﾞﾝｽEB" panose="02020800000000000000" pitchFamily="18" charset="-128"/>
              </a:rPr>
              <a:t> </a:t>
            </a:r>
            <a:r>
              <a:rPr lang="ja-JP" altLang="en-US" sz="1600" dirty="0">
                <a:solidFill>
                  <a:schemeClr val="bg1"/>
                </a:solidFill>
                <a:effectLst>
                  <a:outerShdw blurRad="38100" dist="38100" dir="2700000" algn="tl">
                    <a:srgbClr val="000000">
                      <a:alpha val="43137"/>
                    </a:srgbClr>
                  </a:outerShdw>
                </a:effectLst>
                <a:latin typeface="HGP創英ﾌﾟﾚｾﾞﾝｽEB" panose="02020800000000000000" pitchFamily="18" charset="-128"/>
                <a:ea typeface="HGP創英ﾌﾟﾚｾﾞﾝｽEB" panose="02020800000000000000" pitchFamily="18" charset="-128"/>
              </a:rPr>
              <a:t>国内特許第７１２４２５９号 </a:t>
            </a:r>
            <a:endParaRPr lang="en-US" altLang="ja-JP" sz="1600" dirty="0">
              <a:solidFill>
                <a:schemeClr val="bg1"/>
              </a:solidFill>
              <a:effectLst>
                <a:outerShdw blurRad="38100" dist="38100" dir="2700000" algn="tl">
                  <a:srgbClr val="000000">
                    <a:alpha val="43137"/>
                  </a:srgbClr>
                </a:outerShdw>
              </a:effectLst>
              <a:latin typeface="HGP創英ﾌﾟﾚｾﾞﾝｽEB" panose="02020800000000000000" pitchFamily="18" charset="-128"/>
              <a:ea typeface="HGP創英ﾌﾟﾚｾﾞﾝｽEB" panose="02020800000000000000" pitchFamily="18" charset="-128"/>
            </a:endParaRPr>
          </a:p>
          <a:p>
            <a:pPr fontAlgn="base">
              <a:spcBef>
                <a:spcPct val="0"/>
              </a:spcBef>
              <a:spcAft>
                <a:spcPct val="0"/>
              </a:spcAft>
            </a:pPr>
            <a:r>
              <a:rPr lang="ja-JP" altLang="en-US" sz="1600" dirty="0">
                <a:solidFill>
                  <a:schemeClr val="bg1"/>
                </a:solidFill>
                <a:effectLst>
                  <a:outerShdw blurRad="38100" dist="38100" dir="2700000" algn="tl">
                    <a:srgbClr val="000000">
                      <a:alpha val="43137"/>
                    </a:srgbClr>
                  </a:outerShdw>
                </a:effectLst>
                <a:latin typeface="HGP創英ﾌﾟﾚｾﾞﾝｽEB" panose="02020800000000000000" pitchFamily="18" charset="-128"/>
                <a:ea typeface="HGP創英ﾌﾟﾚｾﾞﾝｽEB" panose="02020800000000000000" pitchFamily="18" charset="-128"/>
              </a:rPr>
              <a:t> 米国特許公表番号：</a:t>
            </a:r>
            <a:r>
              <a:rPr lang="en-US" altLang="ja-JP" b="1" dirty="0">
                <a:solidFill>
                  <a:schemeClr val="bg1"/>
                </a:solidFill>
              </a:rPr>
              <a:t>US-2023-0409009-A1</a:t>
            </a:r>
          </a:p>
          <a:p>
            <a:pPr fontAlgn="base">
              <a:spcBef>
                <a:spcPct val="0"/>
              </a:spcBef>
              <a:spcAft>
                <a:spcPct val="0"/>
              </a:spcAft>
            </a:pPr>
            <a:endParaRPr lang="en-US" altLang="ja-JP" sz="1600" dirty="0">
              <a:solidFill>
                <a:schemeClr val="bg1"/>
              </a:solidFill>
              <a:effectLst>
                <a:outerShdw blurRad="38100" dist="38100" dir="2700000" algn="tl">
                  <a:srgbClr val="000000">
                    <a:alpha val="43137"/>
                  </a:srgbClr>
                </a:outerShdw>
              </a:effectLst>
              <a:latin typeface="HGP創英ﾌﾟﾚｾﾞﾝｽEB" panose="02020800000000000000" pitchFamily="18" charset="-128"/>
              <a:ea typeface="HGP創英ﾌﾟﾚｾﾞﾝｽEB" panose="02020800000000000000" pitchFamily="18" charset="-128"/>
            </a:endParaRPr>
          </a:p>
        </p:txBody>
      </p:sp>
      <p:sp>
        <p:nvSpPr>
          <p:cNvPr id="10" name="テキスト ボックス 9">
            <a:extLst>
              <a:ext uri="{FF2B5EF4-FFF2-40B4-BE49-F238E27FC236}">
                <a16:creationId xmlns:a16="http://schemas.microsoft.com/office/drawing/2014/main" id="{FE54F2CC-693D-450E-7778-3C88FED41C0E}"/>
              </a:ext>
            </a:extLst>
          </p:cNvPr>
          <p:cNvSpPr txBox="1"/>
          <p:nvPr/>
        </p:nvSpPr>
        <p:spPr bwMode="auto">
          <a:xfrm>
            <a:off x="43539" y="1967634"/>
            <a:ext cx="12077844" cy="563100"/>
          </a:xfrm>
          <a:prstGeom prst="rect">
            <a:avLst/>
          </a:prstGeom>
          <a:noFill/>
          <a:ln w="9525">
            <a:noFill/>
          </a:ln>
        </p:spPr>
        <p:txBody>
          <a:bodyPr vert="horz" wrap="square" rtlCol="0" anchor="ctr">
            <a:noAutofit/>
          </a:bodyPr>
          <a:lstStyle/>
          <a:p>
            <a:pPr fontAlgn="base">
              <a:lnSpc>
                <a:spcPct val="110000"/>
              </a:lnSpc>
              <a:spcBef>
                <a:spcPct val="0"/>
              </a:spcBef>
              <a:spcAft>
                <a:spcPct val="0"/>
              </a:spcAft>
            </a:pPr>
            <a:r>
              <a:rPr lang="ja-JP" altLang="en-US" sz="2400" b="1" dirty="0">
                <a:solidFill>
                  <a:schemeClr val="accent1">
                    <a:lumMod val="25000"/>
                    <a:lumOff val="75000"/>
                  </a:schemeClr>
                </a:solidFill>
                <a:effectLst>
                  <a:outerShdw blurRad="38100" dist="38100" dir="2700000" algn="tl">
                    <a:srgbClr val="000000">
                      <a:alpha val="43137"/>
                    </a:srgbClr>
                  </a:outerShdw>
                </a:effectLst>
                <a:latin typeface="游ゴシック" panose="020B0400000000000000" pitchFamily="50" charset="-128"/>
                <a:ea typeface="游ゴシック" panose="020B0400000000000000" pitchFamily="50" charset="-128"/>
              </a:rPr>
              <a:t>    産業システムの「変革」を実現する「自律判断</a:t>
            </a:r>
            <a:r>
              <a:rPr lang="en-US" altLang="ja-JP" sz="2400" b="1" dirty="0">
                <a:solidFill>
                  <a:schemeClr val="accent1">
                    <a:lumMod val="25000"/>
                    <a:lumOff val="75000"/>
                  </a:schemeClr>
                </a:solidFill>
                <a:effectLst>
                  <a:outerShdw blurRad="38100" dist="38100" dir="2700000" algn="tl">
                    <a:srgbClr val="000000">
                      <a:alpha val="43137"/>
                    </a:srgbClr>
                  </a:outerShdw>
                </a:effectLst>
                <a:latin typeface="游ゴシック" panose="020B0400000000000000" pitchFamily="50" charset="-128"/>
                <a:ea typeface="游ゴシック" panose="020B0400000000000000" pitchFamily="50" charset="-128"/>
              </a:rPr>
              <a:t>AI</a:t>
            </a:r>
            <a:r>
              <a:rPr lang="ja-JP" altLang="en-US" sz="2400" b="1" dirty="0">
                <a:solidFill>
                  <a:schemeClr val="accent1">
                    <a:lumMod val="25000"/>
                    <a:lumOff val="75000"/>
                  </a:schemeClr>
                </a:solidFill>
                <a:effectLst>
                  <a:outerShdw blurRad="38100" dist="38100" dir="2700000" algn="tl">
                    <a:srgbClr val="000000">
                      <a:alpha val="43137"/>
                    </a:srgbClr>
                  </a:outerShdw>
                </a:effectLst>
                <a:latin typeface="游ゴシック" panose="020B0400000000000000" pitchFamily="50" charset="-128"/>
                <a:ea typeface="游ゴシック" panose="020B0400000000000000" pitchFamily="50" charset="-128"/>
              </a:rPr>
              <a:t>」の社会実装</a:t>
            </a:r>
            <a:endParaRPr lang="en-US" altLang="ja-JP" sz="2400" b="1" dirty="0">
              <a:solidFill>
                <a:schemeClr val="accent1">
                  <a:lumMod val="25000"/>
                  <a:lumOff val="75000"/>
                </a:schemeClr>
              </a:solidFill>
              <a:effectLst>
                <a:outerShdw blurRad="38100" dist="38100" dir="2700000" algn="tl">
                  <a:srgbClr val="000000">
                    <a:alpha val="43137"/>
                  </a:srgbClr>
                </a:outerShdw>
              </a:effectLst>
              <a:latin typeface="游ゴシック" panose="020B0400000000000000" pitchFamily="50" charset="-128"/>
              <a:ea typeface="游ゴシック" panose="020B0400000000000000" pitchFamily="50" charset="-128"/>
            </a:endParaRPr>
          </a:p>
        </p:txBody>
      </p:sp>
    </p:spTree>
    <p:extLst>
      <p:ext uri="{BB962C8B-B14F-4D97-AF65-F5344CB8AC3E}">
        <p14:creationId xmlns:p14="http://schemas.microsoft.com/office/powerpoint/2010/main" val="2079385982"/>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50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2000"/>
                                        <p:tgtEl>
                                          <p:spTgt spid="12"/>
                                        </p:tgtEl>
                                      </p:cBhvr>
                                    </p:animEffect>
                                  </p:childTnLst>
                                </p:cTn>
                              </p:par>
                              <p:par>
                                <p:cTn id="8" presetID="22" presetClass="entr" presetSubtype="8" fill="hold" grpId="0" nodeType="withEffect">
                                  <p:stCondLst>
                                    <p:cond delay="750"/>
                                  </p:stCondLst>
                                  <p:childTnLst>
                                    <p:set>
                                      <p:cBhvr>
                                        <p:cTn id="9" dur="1" fill="hold">
                                          <p:stCondLst>
                                            <p:cond delay="0"/>
                                          </p:stCondLst>
                                        </p:cTn>
                                        <p:tgtEl>
                                          <p:spTgt spid="10">
                                            <p:txEl>
                                              <p:pRg st="0" end="0"/>
                                            </p:txEl>
                                          </p:spTgt>
                                        </p:tgtEl>
                                        <p:attrNameLst>
                                          <p:attrName>style.visibility</p:attrName>
                                        </p:attrNameLst>
                                      </p:cBhvr>
                                      <p:to>
                                        <p:strVal val="visible"/>
                                      </p:to>
                                    </p:set>
                                    <p:animEffect transition="in" filter="wipe(left)">
                                      <p:cBhvr>
                                        <p:cTn id="10" dur="4750"/>
                                        <p:tgtEl>
                                          <p:spTgt spid="10">
                                            <p:txEl>
                                              <p:pRg st="0" end="0"/>
                                            </p:txEl>
                                          </p:spTgt>
                                        </p:tgtEl>
                                      </p:cBhvr>
                                    </p:animEffect>
                                  </p:childTnLst>
                                </p:cTn>
                              </p:par>
                            </p:childTnLst>
                          </p:cTn>
                        </p:par>
                        <p:par>
                          <p:cTn id="11" fill="hold">
                            <p:stCondLst>
                              <p:cond delay="5500"/>
                            </p:stCondLst>
                            <p:childTnLst>
                              <p:par>
                                <p:cTn id="12" presetID="22" presetClass="entr" presetSubtype="1" fill="hold" grpId="0" nodeType="afterEffect">
                                  <p:stCondLst>
                                    <p:cond delay="0"/>
                                  </p:stCondLst>
                                  <p:childTnLst>
                                    <p:set>
                                      <p:cBhvr>
                                        <p:cTn id="13" dur="1" fill="hold">
                                          <p:stCondLst>
                                            <p:cond delay="0"/>
                                          </p:stCondLst>
                                        </p:cTn>
                                        <p:tgtEl>
                                          <p:spTgt spid="6">
                                            <p:txEl>
                                              <p:pRg st="0" end="0"/>
                                            </p:txEl>
                                          </p:spTgt>
                                        </p:tgtEl>
                                        <p:attrNameLst>
                                          <p:attrName>style.visibility</p:attrName>
                                        </p:attrNameLst>
                                      </p:cBhvr>
                                      <p:to>
                                        <p:strVal val="visible"/>
                                      </p:to>
                                    </p:set>
                                    <p:animEffect transition="in" filter="wipe(up)">
                                      <p:cBhvr>
                                        <p:cTn id="14" dur="2000"/>
                                        <p:tgtEl>
                                          <p:spTgt spid="6">
                                            <p:txEl>
                                              <p:pRg st="0" end="0"/>
                                            </p:txEl>
                                          </p:spTgt>
                                        </p:tgtEl>
                                      </p:cBhvr>
                                    </p:animEffect>
                                  </p:childTnLst>
                                </p:cTn>
                              </p:par>
                            </p:childTnLst>
                          </p:cTn>
                        </p:par>
                        <p:par>
                          <p:cTn id="15" fill="hold">
                            <p:stCondLst>
                              <p:cond delay="7500"/>
                            </p:stCondLst>
                            <p:childTnLst>
                              <p:par>
                                <p:cTn id="16" presetID="22" presetClass="entr" presetSubtype="8" fill="hold" grpId="0" nodeType="afterEffect">
                                  <p:stCondLst>
                                    <p:cond delay="0"/>
                                  </p:stCondLst>
                                  <p:childTnLst>
                                    <p:set>
                                      <p:cBhvr>
                                        <p:cTn id="17" dur="1" fill="hold">
                                          <p:stCondLst>
                                            <p:cond delay="0"/>
                                          </p:stCondLst>
                                        </p:cTn>
                                        <p:tgtEl>
                                          <p:spTgt spid="7">
                                            <p:txEl>
                                              <p:pRg st="0" end="0"/>
                                            </p:txEl>
                                          </p:spTgt>
                                        </p:tgtEl>
                                        <p:attrNameLst>
                                          <p:attrName>style.visibility</p:attrName>
                                        </p:attrNameLst>
                                      </p:cBhvr>
                                      <p:to>
                                        <p:strVal val="visible"/>
                                      </p:to>
                                    </p:set>
                                    <p:animEffect transition="in" filter="wipe(left)">
                                      <p:cBhvr>
                                        <p:cTn id="18" dur="1000"/>
                                        <p:tgtEl>
                                          <p:spTgt spid="7">
                                            <p:txEl>
                                              <p:pRg st="0" end="0"/>
                                            </p:txEl>
                                          </p:spTgt>
                                        </p:tgtEl>
                                      </p:cBhvr>
                                    </p:animEffect>
                                  </p:childTnLst>
                                </p:cTn>
                              </p:par>
                            </p:childTnLst>
                          </p:cTn>
                        </p:par>
                        <p:par>
                          <p:cTn id="19" fill="hold">
                            <p:stCondLst>
                              <p:cond delay="8500"/>
                            </p:stCondLst>
                            <p:childTnLst>
                              <p:par>
                                <p:cTn id="20" presetID="22" presetClass="entr" presetSubtype="8" fill="hold" grpId="0" nodeType="afterEffect">
                                  <p:stCondLst>
                                    <p:cond delay="0"/>
                                  </p:stCondLst>
                                  <p:childTnLst>
                                    <p:set>
                                      <p:cBhvr>
                                        <p:cTn id="21" dur="1" fill="hold">
                                          <p:stCondLst>
                                            <p:cond delay="0"/>
                                          </p:stCondLst>
                                        </p:cTn>
                                        <p:tgtEl>
                                          <p:spTgt spid="7">
                                            <p:txEl>
                                              <p:pRg st="1" end="1"/>
                                            </p:txEl>
                                          </p:spTgt>
                                        </p:tgtEl>
                                        <p:attrNameLst>
                                          <p:attrName>style.visibility</p:attrName>
                                        </p:attrNameLst>
                                      </p:cBhvr>
                                      <p:to>
                                        <p:strVal val="visible"/>
                                      </p:to>
                                    </p:set>
                                    <p:animEffect transition="in" filter="wipe(left)">
                                      <p:cBhvr>
                                        <p:cTn id="22" dur="1000"/>
                                        <p:tgtEl>
                                          <p:spTgt spid="7">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6" grpId="0" uiExpand="1" build="p"/>
      <p:bldP spid="7" grpId="0" uiExpand="1" build="p"/>
      <p:bldP spid="10" grpId="0" uiExpand="1" build="p"/>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a:extLst>
              <a:ext uri="{FF2B5EF4-FFF2-40B4-BE49-F238E27FC236}">
                <a16:creationId xmlns:a16="http://schemas.microsoft.com/office/drawing/2014/main" id="{2E76B9C9-9DCA-BC15-6CBB-51612B357560}"/>
              </a:ext>
            </a:extLst>
          </p:cNvPr>
          <p:cNvSpPr>
            <a:spLocks noGrp="1"/>
          </p:cNvSpPr>
          <p:nvPr>
            <p:ph type="sldNum" sz="quarter" idx="10"/>
          </p:nvPr>
        </p:nvSpPr>
        <p:spPr/>
        <p:txBody>
          <a:bodyPr/>
          <a:lstStyle/>
          <a:p>
            <a:fld id="{C2DB7713-C8B9-400C-9441-50EEF11B139C}" type="slidenum">
              <a:rPr lang="ja-JP" altLang="en-US" smtClean="0">
                <a:solidFill>
                  <a:prstClr val="black">
                    <a:tint val="75000"/>
                  </a:prstClr>
                </a:solidFill>
              </a:rPr>
              <a:pPr/>
              <a:t>10</a:t>
            </a:fld>
            <a:endParaRPr lang="ja-JP" altLang="en-US">
              <a:solidFill>
                <a:prstClr val="black">
                  <a:tint val="75000"/>
                </a:prstClr>
              </a:solidFill>
            </a:endParaRPr>
          </a:p>
        </p:txBody>
      </p:sp>
      <p:sp>
        <p:nvSpPr>
          <p:cNvPr id="3" name="フッター プレースホルダー 2">
            <a:extLst>
              <a:ext uri="{FF2B5EF4-FFF2-40B4-BE49-F238E27FC236}">
                <a16:creationId xmlns:a16="http://schemas.microsoft.com/office/drawing/2014/main" id="{AB19D452-96F0-6C4A-E944-6B991BAC12A5}"/>
              </a:ext>
            </a:extLst>
          </p:cNvPr>
          <p:cNvSpPr>
            <a:spLocks noGrp="1"/>
          </p:cNvSpPr>
          <p:nvPr>
            <p:ph type="ftr" sz="quarter" idx="3"/>
          </p:nvPr>
        </p:nvSpPr>
        <p:spPr/>
        <p:txBody>
          <a:bodyPr/>
          <a:lstStyle/>
          <a:p>
            <a:r>
              <a:rPr lang="en-US" altLang="ja-JP"/>
              <a:t>© 2018 PLM Revolution Inc.</a:t>
            </a:r>
            <a:endParaRPr lang="ja-JP" altLang="en-US"/>
          </a:p>
        </p:txBody>
      </p:sp>
      <p:sp>
        <p:nvSpPr>
          <p:cNvPr id="4" name="テキスト ボックス 3">
            <a:extLst>
              <a:ext uri="{FF2B5EF4-FFF2-40B4-BE49-F238E27FC236}">
                <a16:creationId xmlns:a16="http://schemas.microsoft.com/office/drawing/2014/main" id="{CF94C997-32FB-3391-F839-2E9FB1F9DE07}"/>
              </a:ext>
            </a:extLst>
          </p:cNvPr>
          <p:cNvSpPr txBox="1"/>
          <p:nvPr/>
        </p:nvSpPr>
        <p:spPr bwMode="auto">
          <a:xfrm>
            <a:off x="111901" y="64008"/>
            <a:ext cx="8709179" cy="411480"/>
          </a:xfrm>
          <a:prstGeom prst="rect">
            <a:avLst/>
          </a:prstGeom>
          <a:noFill/>
          <a:ln w="9525">
            <a:noFill/>
          </a:ln>
        </p:spPr>
        <p:txBody>
          <a:bodyPr vert="horz" wrap="none" rtlCol="0" anchor="ctr">
            <a:noAutofit/>
          </a:bodyPr>
          <a:lstStyle/>
          <a:p>
            <a:pPr algn="l" fontAlgn="base">
              <a:lnSpc>
                <a:spcPct val="110000"/>
              </a:lnSpc>
              <a:spcBef>
                <a:spcPct val="0"/>
              </a:spcBef>
              <a:spcAft>
                <a:spcPct val="0"/>
              </a:spcAft>
            </a:pPr>
            <a:r>
              <a:rPr lang="en-US" altLang="ja-JP" sz="2400" b="1" dirty="0">
                <a:solidFill>
                  <a:schemeClr val="bg1"/>
                </a:solidFill>
                <a:effectLst>
                  <a:outerShdw blurRad="38100" dist="38100" dir="2700000" algn="tl">
                    <a:srgbClr val="000000">
                      <a:alpha val="43137"/>
                    </a:srgbClr>
                  </a:outerShdw>
                </a:effectLst>
                <a:latin typeface="游ゴシック" panose="020B0400000000000000" pitchFamily="50" charset="-128"/>
                <a:ea typeface="游ゴシック" panose="020B0400000000000000" pitchFamily="50" charset="-128"/>
              </a:rPr>
              <a:t>【</a:t>
            </a:r>
            <a:r>
              <a:rPr lang="ja-JP" altLang="en-US" sz="2400" b="1" dirty="0">
                <a:solidFill>
                  <a:schemeClr val="bg1"/>
                </a:solidFill>
                <a:effectLst>
                  <a:outerShdw blurRad="38100" dist="38100" dir="2700000" algn="tl">
                    <a:srgbClr val="000000">
                      <a:alpha val="43137"/>
                    </a:srgbClr>
                  </a:outerShdw>
                </a:effectLst>
                <a:latin typeface="游ゴシック" panose="020B0400000000000000" pitchFamily="50" charset="-128"/>
                <a:ea typeface="游ゴシック" panose="020B0400000000000000" pitchFamily="50" charset="-128"/>
              </a:rPr>
              <a:t>補足資料</a:t>
            </a:r>
            <a:r>
              <a:rPr lang="en-US" altLang="ja-JP" sz="2400" b="1" dirty="0">
                <a:solidFill>
                  <a:schemeClr val="bg1"/>
                </a:solidFill>
                <a:effectLst>
                  <a:outerShdw blurRad="38100" dist="38100" dir="2700000" algn="tl">
                    <a:srgbClr val="000000">
                      <a:alpha val="43137"/>
                    </a:srgbClr>
                  </a:outerShdw>
                </a:effectLst>
                <a:latin typeface="游ゴシック" panose="020B0400000000000000" pitchFamily="50" charset="-128"/>
                <a:ea typeface="游ゴシック" panose="020B0400000000000000" pitchFamily="50" charset="-128"/>
              </a:rPr>
              <a:t>】</a:t>
            </a:r>
            <a:r>
              <a:rPr lang="ja-JP" altLang="en-US" sz="2400" b="1" dirty="0">
                <a:solidFill>
                  <a:schemeClr val="bg1"/>
                </a:solidFill>
                <a:effectLst>
                  <a:outerShdw blurRad="38100" dist="38100" dir="2700000" algn="tl">
                    <a:srgbClr val="000000">
                      <a:alpha val="43137"/>
                    </a:srgbClr>
                  </a:outerShdw>
                </a:effectLst>
                <a:latin typeface="游ゴシック" panose="020B0400000000000000" pitchFamily="50" charset="-128"/>
                <a:ea typeface="游ゴシック" panose="020B0400000000000000" pitchFamily="50" charset="-128"/>
              </a:rPr>
              <a:t>ドイツ倫理委員会</a:t>
            </a:r>
            <a:r>
              <a:rPr lang="ja-JP" altLang="en-US" sz="2400" b="1">
                <a:solidFill>
                  <a:schemeClr val="bg1"/>
                </a:solidFill>
                <a:effectLst>
                  <a:outerShdw blurRad="38100" dist="38100" dir="2700000" algn="tl">
                    <a:srgbClr val="000000">
                      <a:alpha val="43137"/>
                    </a:srgbClr>
                  </a:outerShdw>
                </a:effectLst>
                <a:latin typeface="游ゴシック" panose="020B0400000000000000" pitchFamily="50" charset="-128"/>
                <a:ea typeface="游ゴシック" panose="020B0400000000000000" pitchFamily="50" charset="-128"/>
              </a:rPr>
              <a:t>報告書の原則抜粋の</a:t>
            </a:r>
            <a:r>
              <a:rPr lang="ja-JP" altLang="en-US" sz="2400" b="1">
                <a:solidFill>
                  <a:schemeClr val="accent4">
                    <a:lumMod val="25000"/>
                    <a:lumOff val="75000"/>
                  </a:schemeClr>
                </a:solidFill>
                <a:effectLst>
                  <a:outerShdw blurRad="38100" dist="38100" dir="2700000" algn="tl">
                    <a:srgbClr val="000000">
                      <a:alpha val="43137"/>
                    </a:srgbClr>
                  </a:outerShdw>
                </a:effectLst>
                <a:latin typeface="游ゴシック" panose="020B0400000000000000" pitchFamily="50" charset="-128"/>
                <a:ea typeface="游ゴシック" panose="020B0400000000000000" pitchFamily="50" charset="-128"/>
              </a:rPr>
              <a:t>要約</a:t>
            </a:r>
            <a:r>
              <a:rPr lang="ja-JP" altLang="en-US" sz="2400" b="1" dirty="0">
                <a:solidFill>
                  <a:schemeClr val="accent4">
                    <a:lumMod val="25000"/>
                    <a:lumOff val="75000"/>
                  </a:schemeClr>
                </a:solidFill>
                <a:effectLst>
                  <a:outerShdw blurRad="38100" dist="38100" dir="2700000" algn="tl">
                    <a:srgbClr val="000000">
                      <a:alpha val="43137"/>
                    </a:srgbClr>
                  </a:outerShdw>
                </a:effectLst>
                <a:latin typeface="游ゴシック" panose="020B0400000000000000" pitchFamily="50" charset="-128"/>
                <a:ea typeface="游ゴシック" panose="020B0400000000000000" pitchFamily="50" charset="-128"/>
              </a:rPr>
              <a:t>と比較の一覧</a:t>
            </a:r>
            <a:endParaRPr kumimoji="1" lang="ja-JP" altLang="en-US" sz="1400" dirty="0">
              <a:solidFill>
                <a:schemeClr val="accent4">
                  <a:lumMod val="25000"/>
                  <a:lumOff val="75000"/>
                </a:schemeClr>
              </a:solidFill>
              <a:effectLst>
                <a:outerShdw blurRad="38100" dist="38100" dir="2700000" algn="tl">
                  <a:srgbClr val="000000">
                    <a:alpha val="43137"/>
                  </a:srgbClr>
                </a:outerShdw>
              </a:effectLst>
              <a:latin typeface="游ゴシック" panose="020B0400000000000000" pitchFamily="50" charset="-128"/>
              <a:ea typeface="游ゴシック" panose="020B0400000000000000" pitchFamily="50" charset="-128"/>
            </a:endParaRPr>
          </a:p>
        </p:txBody>
      </p:sp>
      <p:graphicFrame>
        <p:nvGraphicFramePr>
          <p:cNvPr id="5" name="表 4">
            <a:extLst>
              <a:ext uri="{FF2B5EF4-FFF2-40B4-BE49-F238E27FC236}">
                <a16:creationId xmlns:a16="http://schemas.microsoft.com/office/drawing/2014/main" id="{AFF627A1-610B-3DCE-2D28-E07C7A96A346}"/>
              </a:ext>
            </a:extLst>
          </p:cNvPr>
          <p:cNvGraphicFramePr>
            <a:graphicFrameLocks noGrp="1"/>
          </p:cNvGraphicFramePr>
          <p:nvPr/>
        </p:nvGraphicFramePr>
        <p:xfrm>
          <a:off x="338326" y="833966"/>
          <a:ext cx="11579366" cy="5857240"/>
        </p:xfrm>
        <a:graphic>
          <a:graphicData uri="http://schemas.openxmlformats.org/drawingml/2006/table">
            <a:tbl>
              <a:tblPr firstRow="1" bandRow="1">
                <a:tableStyleId>{5C22544A-7EE6-4342-B048-85BDC9FD1C3A}</a:tableStyleId>
              </a:tblPr>
              <a:tblGrid>
                <a:gridCol w="949643">
                  <a:extLst>
                    <a:ext uri="{9D8B030D-6E8A-4147-A177-3AD203B41FA5}">
                      <a16:colId xmlns:a16="http://schemas.microsoft.com/office/drawing/2014/main" val="969508836"/>
                    </a:ext>
                  </a:extLst>
                </a:gridCol>
                <a:gridCol w="2529651">
                  <a:extLst>
                    <a:ext uri="{9D8B030D-6E8A-4147-A177-3AD203B41FA5}">
                      <a16:colId xmlns:a16="http://schemas.microsoft.com/office/drawing/2014/main" val="3587423029"/>
                    </a:ext>
                  </a:extLst>
                </a:gridCol>
                <a:gridCol w="3305991">
                  <a:extLst>
                    <a:ext uri="{9D8B030D-6E8A-4147-A177-3AD203B41FA5}">
                      <a16:colId xmlns:a16="http://schemas.microsoft.com/office/drawing/2014/main" val="2099477519"/>
                    </a:ext>
                  </a:extLst>
                </a:gridCol>
                <a:gridCol w="4794081">
                  <a:extLst>
                    <a:ext uri="{9D8B030D-6E8A-4147-A177-3AD203B41FA5}">
                      <a16:colId xmlns:a16="http://schemas.microsoft.com/office/drawing/2014/main" val="987138088"/>
                    </a:ext>
                  </a:extLst>
                </a:gridCol>
              </a:tblGrid>
              <a:tr h="370840">
                <a:tc>
                  <a:txBody>
                    <a:bodyPr/>
                    <a:lstStyle/>
                    <a:p>
                      <a:pPr algn="ctr"/>
                      <a:r>
                        <a:rPr kumimoji="1" lang="ja-JP" altLang="en-US" sz="1600" dirty="0"/>
                        <a:t>原則№</a:t>
                      </a:r>
                    </a:p>
                  </a:txBody>
                  <a:tcPr anchor="ctr"/>
                </a:tc>
                <a:tc>
                  <a:txBody>
                    <a:bodyPr/>
                    <a:lstStyle/>
                    <a:p>
                      <a:pPr algn="ctr"/>
                      <a:r>
                        <a:rPr kumimoji="1" lang="ja-JP" altLang="en-US" sz="1600" dirty="0"/>
                        <a:t>規定の要求</a:t>
                      </a:r>
                    </a:p>
                  </a:txBody>
                  <a:tcPr anchor="ctr"/>
                </a:tc>
                <a:tc>
                  <a:txBody>
                    <a:bodyPr/>
                    <a:lstStyle/>
                    <a:p>
                      <a:pPr algn="ctr"/>
                      <a:r>
                        <a:rPr kumimoji="1" lang="ja-JP" altLang="en-US" sz="1600" dirty="0"/>
                        <a:t>既存自動運転</a:t>
                      </a:r>
                      <a:r>
                        <a:rPr kumimoji="1" lang="en-US" altLang="ja-JP" sz="1600" dirty="0"/>
                        <a:t>AI</a:t>
                      </a:r>
                      <a:endParaRPr kumimoji="1" lang="ja-JP" altLang="en-US" sz="1600" dirty="0"/>
                    </a:p>
                  </a:txBody>
                  <a:tcPr anchor="ctr"/>
                </a:tc>
                <a:tc>
                  <a:txBody>
                    <a:bodyPr/>
                    <a:lstStyle/>
                    <a:p>
                      <a:pPr algn="ctr"/>
                      <a:r>
                        <a:rPr kumimoji="1" lang="ja-JP" altLang="en-US" sz="1600" dirty="0"/>
                        <a:t>リアルタイム自律判断</a:t>
                      </a:r>
                      <a:r>
                        <a:rPr kumimoji="1" lang="en-US" altLang="ja-JP" sz="1600" dirty="0"/>
                        <a:t>AI</a:t>
                      </a:r>
                      <a:endParaRPr kumimoji="1" lang="ja-JP" altLang="en-US" sz="1600" dirty="0"/>
                    </a:p>
                  </a:txBody>
                  <a:tcPr anchor="ctr"/>
                </a:tc>
                <a:extLst>
                  <a:ext uri="{0D108BD9-81ED-4DB2-BD59-A6C34878D82A}">
                    <a16:rowId xmlns:a16="http://schemas.microsoft.com/office/drawing/2014/main" val="2152352780"/>
                  </a:ext>
                </a:extLst>
              </a:tr>
              <a:tr h="370840">
                <a:tc>
                  <a:txBody>
                    <a:bodyPr/>
                    <a:lstStyle/>
                    <a:p>
                      <a:r>
                        <a:rPr kumimoji="1" lang="ja-JP" altLang="en-US" sz="1400" b="1" dirty="0">
                          <a:latin typeface="游ゴシック" panose="020B0400000000000000" pitchFamily="50" charset="-128"/>
                          <a:ea typeface="游ゴシック" panose="020B0400000000000000" pitchFamily="50" charset="-128"/>
                        </a:rPr>
                        <a:t>第７原則</a:t>
                      </a:r>
                    </a:p>
                  </a:txBody>
                  <a:tcPr anchor="ctr"/>
                </a:tc>
                <a:tc>
                  <a:txBody>
                    <a:bodyPr/>
                    <a:lstStyle/>
                    <a:p>
                      <a:pPr>
                        <a:buNone/>
                      </a:pPr>
                      <a:r>
                        <a:rPr lang="en-US" altLang="ja-JP" sz="1400" b="1" dirty="0">
                          <a:latin typeface="游ゴシック" panose="020B0400000000000000" pitchFamily="50" charset="-128"/>
                          <a:ea typeface="游ゴシック" panose="020B0400000000000000" pitchFamily="50" charset="-128"/>
                        </a:rPr>
                        <a:t>【</a:t>
                      </a:r>
                      <a:r>
                        <a:rPr lang="ja-JP" altLang="en-US" sz="1400" b="1" dirty="0">
                          <a:latin typeface="游ゴシック" panose="020B0400000000000000" pitchFamily="50" charset="-128"/>
                          <a:ea typeface="游ゴシック" panose="020B0400000000000000" pitchFamily="50" charset="-128"/>
                        </a:rPr>
                        <a:t>被害最小化</a:t>
                      </a:r>
                      <a:r>
                        <a:rPr lang="en-US" altLang="ja-JP" sz="1400" b="1" dirty="0">
                          <a:latin typeface="游ゴシック" panose="020B0400000000000000" pitchFamily="50" charset="-128"/>
                          <a:ea typeface="游ゴシック" panose="020B0400000000000000" pitchFamily="50" charset="-128"/>
                        </a:rPr>
                        <a:t>】</a:t>
                      </a:r>
                      <a:endParaRPr lang="ja-JP" altLang="en-US" sz="1400" dirty="0">
                        <a:latin typeface="游ゴシック" panose="020B0400000000000000" pitchFamily="50" charset="-128"/>
                        <a:ea typeface="游ゴシック" panose="020B0400000000000000" pitchFamily="50" charset="-128"/>
                      </a:endParaRPr>
                    </a:p>
                    <a:p>
                      <a:pPr>
                        <a:buNone/>
                      </a:pPr>
                      <a:r>
                        <a:rPr lang="ja-JP" altLang="en-US" sz="1400" dirty="0">
                          <a:latin typeface="游ゴシック" panose="020B0400000000000000" pitchFamily="50" charset="-128"/>
                          <a:ea typeface="游ゴシック" panose="020B0400000000000000" pitchFamily="50" charset="-128"/>
                        </a:rPr>
                        <a:t>ジレンマ状況（避けられない事故）では、人命救助を最優先し、</a:t>
                      </a:r>
                      <a:r>
                        <a:rPr lang="ja-JP" altLang="en-US" sz="1400" b="1" dirty="0">
                          <a:solidFill>
                            <a:srgbClr val="7030A0"/>
                          </a:solidFill>
                          <a:latin typeface="游ゴシック" panose="020B0400000000000000" pitchFamily="50" charset="-128"/>
                          <a:ea typeface="游ゴシック" panose="020B0400000000000000" pitchFamily="50" charset="-128"/>
                        </a:rPr>
                        <a:t>被害を最小化しなければならない</a:t>
                      </a:r>
                    </a:p>
                  </a:txBody>
                  <a:tcPr/>
                </a:tc>
                <a:tc>
                  <a:txBody>
                    <a:bodyPr/>
                    <a:lstStyle/>
                    <a:p>
                      <a:pPr>
                        <a:buNone/>
                      </a:pPr>
                      <a:r>
                        <a:rPr lang="ja-JP" altLang="en-US" sz="1400" b="1" dirty="0">
                          <a:latin typeface="游ゴシック" panose="020B0400000000000000" pitchFamily="50" charset="-128"/>
                          <a:ea typeface="游ゴシック" panose="020B0400000000000000" pitchFamily="50" charset="-128"/>
                        </a:rPr>
                        <a:t>適合度：△（低）</a:t>
                      </a:r>
                      <a:endParaRPr lang="ja-JP" altLang="en-US" sz="1400" dirty="0">
                        <a:latin typeface="游ゴシック" panose="020B0400000000000000" pitchFamily="50" charset="-128"/>
                        <a:ea typeface="游ゴシック" panose="020B0400000000000000" pitchFamily="50" charset="-128"/>
                      </a:endParaRPr>
                    </a:p>
                    <a:p>
                      <a:pPr>
                        <a:buNone/>
                      </a:pPr>
                      <a:r>
                        <a:rPr lang="ja-JP" altLang="en-US" sz="1400" dirty="0">
                          <a:latin typeface="游ゴシック" panose="020B0400000000000000" pitchFamily="50" charset="-128"/>
                          <a:ea typeface="游ゴシック" panose="020B0400000000000000" pitchFamily="50" charset="-128"/>
                        </a:rPr>
                        <a:t>確率論的な推論を行うため、緊急時に「恐らく安全」という</a:t>
                      </a:r>
                      <a:r>
                        <a:rPr lang="ja-JP" altLang="en-US" sz="1400" b="1" dirty="0">
                          <a:solidFill>
                            <a:schemeClr val="accent1">
                              <a:lumMod val="90000"/>
                              <a:lumOff val="10000"/>
                            </a:schemeClr>
                          </a:solidFill>
                          <a:latin typeface="游ゴシック" panose="020B0400000000000000" pitchFamily="50" charset="-128"/>
                          <a:ea typeface="游ゴシック" panose="020B0400000000000000" pitchFamily="50" charset="-128"/>
                        </a:rPr>
                        <a:t>不確実な判断</a:t>
                      </a:r>
                      <a:r>
                        <a:rPr lang="ja-JP" altLang="en-US" sz="1400" dirty="0">
                          <a:latin typeface="游ゴシック" panose="020B0400000000000000" pitchFamily="50" charset="-128"/>
                          <a:ea typeface="游ゴシック" panose="020B0400000000000000" pitchFamily="50" charset="-128"/>
                        </a:rPr>
                        <a:t>になりがち</a:t>
                      </a:r>
                      <a:endParaRPr lang="en-US" altLang="ja-JP" sz="1400" dirty="0">
                        <a:latin typeface="游ゴシック" panose="020B0400000000000000" pitchFamily="50" charset="-128"/>
                        <a:ea typeface="游ゴシック" panose="020B0400000000000000" pitchFamily="50" charset="-128"/>
                      </a:endParaRPr>
                    </a:p>
                    <a:p>
                      <a:pPr>
                        <a:buNone/>
                      </a:pPr>
                      <a:r>
                        <a:rPr lang="ja-JP" altLang="en-US" sz="1400" b="1" dirty="0">
                          <a:solidFill>
                            <a:schemeClr val="accent1">
                              <a:lumMod val="90000"/>
                              <a:lumOff val="10000"/>
                            </a:schemeClr>
                          </a:solidFill>
                          <a:latin typeface="游ゴシック" panose="020B0400000000000000" pitchFamily="50" charset="-128"/>
                          <a:ea typeface="游ゴシック" panose="020B0400000000000000" pitchFamily="50" charset="-128"/>
                        </a:rPr>
                        <a:t>最悪のケースを物理的に保証できない</a:t>
                      </a:r>
                      <a:endParaRPr kumimoji="1" lang="ja-JP" altLang="en-US" sz="1400" b="1" dirty="0">
                        <a:solidFill>
                          <a:schemeClr val="accent1">
                            <a:lumMod val="90000"/>
                            <a:lumOff val="10000"/>
                          </a:schemeClr>
                        </a:solidFill>
                        <a:latin typeface="游ゴシック" panose="020B0400000000000000" pitchFamily="50" charset="-128"/>
                        <a:ea typeface="游ゴシック" panose="020B0400000000000000" pitchFamily="50" charset="-128"/>
                      </a:endParaRPr>
                    </a:p>
                  </a:txBody>
                  <a:tcPr/>
                </a:tc>
                <a:tc>
                  <a:txBody>
                    <a:bodyPr/>
                    <a:lstStyle/>
                    <a:p>
                      <a:pPr>
                        <a:buNone/>
                      </a:pPr>
                      <a:r>
                        <a:rPr lang="ja-JP" altLang="en-US" sz="1400" b="1" dirty="0">
                          <a:latin typeface="游ゴシック" panose="020B0400000000000000" pitchFamily="50" charset="-128"/>
                          <a:ea typeface="游ゴシック" panose="020B0400000000000000" pitchFamily="50" charset="-128"/>
                        </a:rPr>
                        <a:t>適合度：◎（優）</a:t>
                      </a:r>
                      <a:endParaRPr lang="ja-JP" altLang="en-US" sz="1400" dirty="0">
                        <a:latin typeface="游ゴシック" panose="020B0400000000000000" pitchFamily="50" charset="-128"/>
                        <a:ea typeface="游ゴシック" panose="020B0400000000000000" pitchFamily="50" charset="-128"/>
                      </a:endParaRPr>
                    </a:p>
                    <a:p>
                      <a:pPr>
                        <a:buNone/>
                      </a:pPr>
                      <a:r>
                        <a:rPr lang="ja-JP" altLang="en-US" sz="1400" dirty="0">
                          <a:latin typeface="游ゴシック" panose="020B0400000000000000" pitchFamily="50" charset="-128"/>
                          <a:ea typeface="游ゴシック" panose="020B0400000000000000" pitchFamily="50" charset="-128"/>
                        </a:rPr>
                        <a:t>事前に物理シミュレーション済みのデータから「確実に衝撃が低い」コースを選択するため、</a:t>
                      </a:r>
                      <a:r>
                        <a:rPr lang="ja-JP" altLang="en-US" sz="1400" b="1" dirty="0">
                          <a:solidFill>
                            <a:schemeClr val="accent2">
                              <a:lumMod val="75000"/>
                              <a:lumOff val="25000"/>
                            </a:schemeClr>
                          </a:solidFill>
                          <a:latin typeface="游ゴシック" panose="020B0400000000000000" pitchFamily="50" charset="-128"/>
                          <a:ea typeface="游ゴシック" panose="020B0400000000000000" pitchFamily="50" charset="-128"/>
                        </a:rPr>
                        <a:t>物理法則に基づいた確実な被害最小化を実行</a:t>
                      </a:r>
                      <a:r>
                        <a:rPr lang="ja-JP" altLang="en-US" sz="1400" dirty="0">
                          <a:latin typeface="游ゴシック" panose="020B0400000000000000" pitchFamily="50" charset="-128"/>
                          <a:ea typeface="游ゴシック" panose="020B0400000000000000" pitchFamily="50" charset="-128"/>
                        </a:rPr>
                        <a:t>できる</a:t>
                      </a:r>
                    </a:p>
                    <a:p>
                      <a:endParaRPr kumimoji="1" lang="ja-JP" altLang="en-US" sz="1400" b="1" dirty="0">
                        <a:latin typeface="游ゴシック" panose="020B0400000000000000" pitchFamily="50" charset="-128"/>
                        <a:ea typeface="游ゴシック" panose="020B0400000000000000" pitchFamily="50" charset="-128"/>
                      </a:endParaRPr>
                    </a:p>
                  </a:txBody>
                  <a:tcPr/>
                </a:tc>
                <a:extLst>
                  <a:ext uri="{0D108BD9-81ED-4DB2-BD59-A6C34878D82A}">
                    <a16:rowId xmlns:a16="http://schemas.microsoft.com/office/drawing/2014/main" val="3669741583"/>
                  </a:ext>
                </a:extLst>
              </a:tr>
              <a:tr h="370840">
                <a:tc>
                  <a:txBody>
                    <a:bodyPr/>
                    <a:lstStyle/>
                    <a:p>
                      <a:r>
                        <a:rPr kumimoji="1" lang="ja-JP" altLang="en-US" sz="1400" b="1" dirty="0">
                          <a:latin typeface="游ゴシック" panose="020B0400000000000000" pitchFamily="50" charset="-128"/>
                          <a:ea typeface="游ゴシック" panose="020B0400000000000000" pitchFamily="50" charset="-128"/>
                        </a:rPr>
                        <a:t>第９原則</a:t>
                      </a:r>
                    </a:p>
                  </a:txBody>
                  <a:tcPr anchor="ctr"/>
                </a:tc>
                <a:tc>
                  <a:txBody>
                    <a:bodyPr/>
                    <a:lstStyle/>
                    <a:p>
                      <a:pPr>
                        <a:buNone/>
                      </a:pPr>
                      <a:r>
                        <a:rPr lang="en-US" altLang="ja-JP" sz="1400" b="1" dirty="0">
                          <a:latin typeface="游ゴシック" panose="020B0400000000000000" pitchFamily="50" charset="-128"/>
                          <a:ea typeface="游ゴシック" panose="020B0400000000000000" pitchFamily="50" charset="-128"/>
                        </a:rPr>
                        <a:t>【</a:t>
                      </a:r>
                      <a:r>
                        <a:rPr lang="ja-JP" altLang="en-US" sz="1400" b="1" dirty="0">
                          <a:latin typeface="游ゴシック" panose="020B0400000000000000" pitchFamily="50" charset="-128"/>
                          <a:ea typeface="游ゴシック" panose="020B0400000000000000" pitchFamily="50" charset="-128"/>
                        </a:rPr>
                        <a:t>差別の禁止</a:t>
                      </a:r>
                      <a:r>
                        <a:rPr lang="en-US" altLang="ja-JP" sz="1400" b="1" dirty="0">
                          <a:latin typeface="游ゴシック" panose="020B0400000000000000" pitchFamily="50" charset="-128"/>
                          <a:ea typeface="游ゴシック" panose="020B0400000000000000" pitchFamily="50" charset="-128"/>
                        </a:rPr>
                        <a:t>】</a:t>
                      </a:r>
                      <a:endParaRPr lang="ja-JP" altLang="en-US" sz="1400" dirty="0">
                        <a:latin typeface="游ゴシック" panose="020B0400000000000000" pitchFamily="50" charset="-128"/>
                        <a:ea typeface="游ゴシック" panose="020B0400000000000000" pitchFamily="50" charset="-128"/>
                      </a:endParaRPr>
                    </a:p>
                    <a:p>
                      <a:pPr>
                        <a:buNone/>
                      </a:pPr>
                      <a:r>
                        <a:rPr lang="ja-JP" altLang="en-US" sz="1400" dirty="0">
                          <a:latin typeface="游ゴシック" panose="020B0400000000000000" pitchFamily="50" charset="-128"/>
                          <a:ea typeface="游ゴシック" panose="020B0400000000000000" pitchFamily="50" charset="-128"/>
                        </a:rPr>
                        <a:t>事故回避の際、年齢、性別、身体的特徴などの</a:t>
                      </a:r>
                      <a:r>
                        <a:rPr lang="ja-JP" altLang="en-US" sz="1400" b="1" dirty="0">
                          <a:solidFill>
                            <a:srgbClr val="7030A0"/>
                          </a:solidFill>
                          <a:latin typeface="游ゴシック" panose="020B0400000000000000" pitchFamily="50" charset="-128"/>
                          <a:ea typeface="游ゴシック" panose="020B0400000000000000" pitchFamily="50" charset="-128"/>
                        </a:rPr>
                        <a:t>属性に基</a:t>
                      </a:r>
                      <a:endParaRPr lang="en-US" altLang="ja-JP" sz="1400" b="1" dirty="0">
                        <a:solidFill>
                          <a:srgbClr val="7030A0"/>
                        </a:solidFill>
                        <a:latin typeface="游ゴシック" panose="020B0400000000000000" pitchFamily="50" charset="-128"/>
                        <a:ea typeface="游ゴシック" panose="020B0400000000000000" pitchFamily="50" charset="-128"/>
                      </a:endParaRPr>
                    </a:p>
                    <a:p>
                      <a:pPr>
                        <a:buNone/>
                      </a:pPr>
                      <a:r>
                        <a:rPr lang="ja-JP" altLang="en-US" sz="1400" b="1" dirty="0">
                          <a:solidFill>
                            <a:srgbClr val="7030A0"/>
                          </a:solidFill>
                          <a:latin typeface="游ゴシック" panose="020B0400000000000000" pitchFamily="50" charset="-128"/>
                          <a:ea typeface="游ゴシック" panose="020B0400000000000000" pitchFamily="50" charset="-128"/>
                        </a:rPr>
                        <a:t>づく命の選別をしてはならない</a:t>
                      </a:r>
                    </a:p>
                    <a:p>
                      <a:endParaRPr kumimoji="1" lang="ja-JP" altLang="en-US" sz="1400" b="1" dirty="0">
                        <a:latin typeface="游ゴシック" panose="020B0400000000000000" pitchFamily="50" charset="-128"/>
                        <a:ea typeface="游ゴシック" panose="020B0400000000000000" pitchFamily="50" charset="-128"/>
                      </a:endParaRPr>
                    </a:p>
                  </a:txBody>
                  <a:tcPr/>
                </a:tc>
                <a:tc>
                  <a:txBody>
                    <a:bodyPr/>
                    <a:lstStyle/>
                    <a:p>
                      <a:pPr>
                        <a:buNone/>
                      </a:pPr>
                      <a:r>
                        <a:rPr lang="ja-JP" altLang="en-US" sz="1400" b="1" dirty="0">
                          <a:latin typeface="游ゴシック" panose="020B0400000000000000" pitchFamily="50" charset="-128"/>
                          <a:ea typeface="游ゴシック" panose="020B0400000000000000" pitchFamily="50" charset="-128"/>
                        </a:rPr>
                        <a:t>適合度：△（懸念あり）</a:t>
                      </a:r>
                      <a:endParaRPr lang="ja-JP" altLang="en-US" sz="1400" dirty="0">
                        <a:latin typeface="游ゴシック" panose="020B0400000000000000" pitchFamily="50" charset="-128"/>
                        <a:ea typeface="游ゴシック" panose="020B0400000000000000" pitchFamily="50" charset="-128"/>
                      </a:endParaRPr>
                    </a:p>
                    <a:p>
                      <a:pPr>
                        <a:buNone/>
                      </a:pPr>
                      <a:r>
                        <a:rPr lang="ja-JP" altLang="en-US" sz="1400" b="1" dirty="0">
                          <a:solidFill>
                            <a:schemeClr val="accent1">
                              <a:lumMod val="90000"/>
                              <a:lumOff val="10000"/>
                            </a:schemeClr>
                          </a:solidFill>
                          <a:latin typeface="游ゴシック" panose="020B0400000000000000" pitchFamily="50" charset="-128"/>
                          <a:ea typeface="游ゴシック" panose="020B0400000000000000" pitchFamily="50" charset="-128"/>
                        </a:rPr>
                        <a:t>学習データに含まれるバイアスの影響を受ける可能性がある</a:t>
                      </a:r>
                      <a:endParaRPr lang="en-US" altLang="ja-JP" sz="1400" b="1" dirty="0">
                        <a:solidFill>
                          <a:schemeClr val="accent1">
                            <a:lumMod val="90000"/>
                            <a:lumOff val="10000"/>
                          </a:schemeClr>
                        </a:solidFill>
                        <a:latin typeface="游ゴシック" panose="020B0400000000000000" pitchFamily="50" charset="-128"/>
                        <a:ea typeface="游ゴシック" panose="020B0400000000000000" pitchFamily="50" charset="-128"/>
                      </a:endParaRPr>
                    </a:p>
                    <a:p>
                      <a:pPr>
                        <a:buNone/>
                      </a:pPr>
                      <a:r>
                        <a:rPr lang="ja-JP" altLang="en-US" sz="1400" dirty="0">
                          <a:latin typeface="游ゴシック" panose="020B0400000000000000" pitchFamily="50" charset="-128"/>
                          <a:ea typeface="游ゴシック" panose="020B0400000000000000" pitchFamily="50" charset="-128"/>
                        </a:rPr>
                        <a:t>また、画像認識で「子供か老人か」を区別して判断材料にする</a:t>
                      </a:r>
                      <a:r>
                        <a:rPr lang="ja-JP" altLang="en-US" sz="1400" b="1" dirty="0">
                          <a:solidFill>
                            <a:schemeClr val="accent1">
                              <a:lumMod val="90000"/>
                              <a:lumOff val="10000"/>
                            </a:schemeClr>
                          </a:solidFill>
                          <a:latin typeface="游ゴシック" panose="020B0400000000000000" pitchFamily="50" charset="-128"/>
                          <a:ea typeface="游ゴシック" panose="020B0400000000000000" pitchFamily="50" charset="-128"/>
                        </a:rPr>
                        <a:t>リスクが排除しきれない</a:t>
                      </a:r>
                    </a:p>
                    <a:p>
                      <a:endParaRPr kumimoji="1" lang="ja-JP" altLang="en-US" sz="1400" b="1" dirty="0">
                        <a:latin typeface="游ゴシック" panose="020B0400000000000000" pitchFamily="50" charset="-128"/>
                        <a:ea typeface="游ゴシック" panose="020B0400000000000000" pitchFamily="50" charset="-128"/>
                      </a:endParaRPr>
                    </a:p>
                  </a:txBody>
                  <a:tcPr/>
                </a:tc>
                <a:tc>
                  <a:txBody>
                    <a:bodyPr/>
                    <a:lstStyle/>
                    <a:p>
                      <a:pPr>
                        <a:buNone/>
                      </a:pPr>
                      <a:r>
                        <a:rPr lang="ja-JP" altLang="en-US" sz="1400" b="1" dirty="0">
                          <a:latin typeface="游ゴシック" panose="020B0400000000000000" pitchFamily="50" charset="-128"/>
                          <a:ea typeface="游ゴシック" panose="020B0400000000000000" pitchFamily="50" charset="-128"/>
                        </a:rPr>
                        <a:t>適合度：◎（優）</a:t>
                      </a:r>
                      <a:endParaRPr lang="ja-JP" altLang="en-US" sz="1400" dirty="0">
                        <a:latin typeface="游ゴシック" panose="020B0400000000000000" pitchFamily="50" charset="-128"/>
                        <a:ea typeface="游ゴシック" panose="020B0400000000000000" pitchFamily="50" charset="-128"/>
                      </a:endParaRPr>
                    </a:p>
                    <a:p>
                      <a:pPr>
                        <a:buNone/>
                      </a:pPr>
                      <a:r>
                        <a:rPr lang="ja-JP" altLang="en-US" sz="1400" dirty="0">
                          <a:latin typeface="游ゴシック" panose="020B0400000000000000" pitchFamily="50" charset="-128"/>
                          <a:ea typeface="游ゴシック" panose="020B0400000000000000" pitchFamily="50" charset="-128"/>
                        </a:rPr>
                        <a:t>判断基準は、ハンドルおよびブレーキ操作により関わりが生じる対象との衝突シミュレーションにより、事前に解析した被害程度を参照すると共に、判断に必要なテーブルを生成し、このテーブルをドライバー要求を反映した総合的判断の考え方データを基に参照することで、最善の操作を判断する仕組みであるため、</a:t>
                      </a:r>
                      <a:r>
                        <a:rPr lang="ja-JP" altLang="en-US" sz="1400" b="1" dirty="0">
                          <a:solidFill>
                            <a:schemeClr val="accent2">
                              <a:lumMod val="75000"/>
                              <a:lumOff val="25000"/>
                            </a:schemeClr>
                          </a:solidFill>
                          <a:latin typeface="游ゴシック" panose="020B0400000000000000" pitchFamily="50" charset="-128"/>
                          <a:ea typeface="游ゴシック" panose="020B0400000000000000" pitchFamily="50" charset="-128"/>
                        </a:rPr>
                        <a:t>恣意的な差別が原理的に発生しない</a:t>
                      </a:r>
                      <a:endParaRPr kumimoji="1" lang="ja-JP" altLang="en-US" sz="1400" b="1" dirty="0">
                        <a:solidFill>
                          <a:schemeClr val="accent2">
                            <a:lumMod val="75000"/>
                            <a:lumOff val="25000"/>
                          </a:schemeClr>
                        </a:solidFill>
                        <a:latin typeface="游ゴシック" panose="020B0400000000000000" pitchFamily="50" charset="-128"/>
                        <a:ea typeface="游ゴシック" panose="020B0400000000000000" pitchFamily="50" charset="-128"/>
                      </a:endParaRPr>
                    </a:p>
                  </a:txBody>
                  <a:tcPr/>
                </a:tc>
                <a:extLst>
                  <a:ext uri="{0D108BD9-81ED-4DB2-BD59-A6C34878D82A}">
                    <a16:rowId xmlns:a16="http://schemas.microsoft.com/office/drawing/2014/main" val="1959761922"/>
                  </a:ext>
                </a:extLst>
              </a:tr>
              <a:tr h="370840">
                <a:tc>
                  <a:txBody>
                    <a:bodyPr/>
                    <a:lstStyle/>
                    <a:p>
                      <a:r>
                        <a:rPr kumimoji="1" lang="ja-JP" altLang="en-US" sz="1400" b="1" dirty="0">
                          <a:latin typeface="游ゴシック" panose="020B0400000000000000" pitchFamily="50" charset="-128"/>
                          <a:ea typeface="游ゴシック" panose="020B0400000000000000" pitchFamily="50" charset="-128"/>
                        </a:rPr>
                        <a:t>第</a:t>
                      </a:r>
                      <a:r>
                        <a:rPr kumimoji="1" lang="en-US" altLang="ja-JP" sz="1400" b="1" dirty="0">
                          <a:latin typeface="游ゴシック" panose="020B0400000000000000" pitchFamily="50" charset="-128"/>
                          <a:ea typeface="游ゴシック" panose="020B0400000000000000" pitchFamily="50" charset="-128"/>
                        </a:rPr>
                        <a:t>10</a:t>
                      </a:r>
                      <a:r>
                        <a:rPr kumimoji="1" lang="ja-JP" altLang="en-US" sz="1400" b="1" dirty="0">
                          <a:latin typeface="游ゴシック" panose="020B0400000000000000" pitchFamily="50" charset="-128"/>
                          <a:ea typeface="游ゴシック" panose="020B0400000000000000" pitchFamily="50" charset="-128"/>
                        </a:rPr>
                        <a:t>原則</a:t>
                      </a:r>
                    </a:p>
                  </a:txBody>
                  <a:tcPr anchor="ctr"/>
                </a:tc>
                <a:tc>
                  <a:txBody>
                    <a:bodyPr/>
                    <a:lstStyle/>
                    <a:p>
                      <a:pPr>
                        <a:buNone/>
                      </a:pPr>
                      <a:r>
                        <a:rPr lang="en-US" altLang="ja-JP" sz="1400" b="1" dirty="0">
                          <a:latin typeface="游ゴシック" panose="020B0400000000000000" pitchFamily="50" charset="-128"/>
                          <a:ea typeface="游ゴシック" panose="020B0400000000000000" pitchFamily="50" charset="-128"/>
                        </a:rPr>
                        <a:t>【</a:t>
                      </a:r>
                      <a:r>
                        <a:rPr lang="ja-JP" altLang="en-US" sz="1400" b="1" dirty="0">
                          <a:latin typeface="游ゴシック" panose="020B0400000000000000" pitchFamily="50" charset="-128"/>
                          <a:ea typeface="游ゴシック" panose="020B0400000000000000" pitchFamily="50" charset="-128"/>
                        </a:rPr>
                        <a:t>データ主権</a:t>
                      </a:r>
                      <a:r>
                        <a:rPr lang="en-US" altLang="ja-JP" sz="1400" b="1" dirty="0">
                          <a:latin typeface="游ゴシック" panose="020B0400000000000000" pitchFamily="50" charset="-128"/>
                          <a:ea typeface="游ゴシック" panose="020B0400000000000000" pitchFamily="50" charset="-128"/>
                        </a:rPr>
                        <a:t>】</a:t>
                      </a:r>
                      <a:endParaRPr lang="ja-JP" altLang="en-US" sz="1400" dirty="0">
                        <a:latin typeface="游ゴシック" panose="020B0400000000000000" pitchFamily="50" charset="-128"/>
                        <a:ea typeface="游ゴシック" panose="020B0400000000000000" pitchFamily="50" charset="-128"/>
                      </a:endParaRPr>
                    </a:p>
                    <a:p>
                      <a:pPr>
                        <a:buNone/>
                      </a:pPr>
                      <a:r>
                        <a:rPr lang="ja-JP" altLang="en-US" sz="1400" dirty="0">
                          <a:latin typeface="游ゴシック" panose="020B0400000000000000" pitchFamily="50" charset="-128"/>
                          <a:ea typeface="游ゴシック" panose="020B0400000000000000" pitchFamily="50" charset="-128"/>
                        </a:rPr>
                        <a:t>システムが生成する</a:t>
                      </a:r>
                      <a:r>
                        <a:rPr lang="ja-JP" altLang="en-US" sz="1400" b="1" dirty="0">
                          <a:solidFill>
                            <a:srgbClr val="7030A0"/>
                          </a:solidFill>
                          <a:latin typeface="游ゴシック" panose="020B0400000000000000" pitchFamily="50" charset="-128"/>
                          <a:ea typeface="游ゴシック" panose="020B0400000000000000" pitchFamily="50" charset="-128"/>
                        </a:rPr>
                        <a:t>データや判断ログの権利はユーザー</a:t>
                      </a:r>
                      <a:endParaRPr lang="en-US" altLang="ja-JP" sz="1400" b="1" dirty="0">
                        <a:solidFill>
                          <a:srgbClr val="7030A0"/>
                        </a:solidFill>
                        <a:latin typeface="游ゴシック" panose="020B0400000000000000" pitchFamily="50" charset="-128"/>
                        <a:ea typeface="游ゴシック" panose="020B0400000000000000" pitchFamily="50" charset="-128"/>
                      </a:endParaRPr>
                    </a:p>
                    <a:p>
                      <a:pPr>
                        <a:buNone/>
                      </a:pPr>
                      <a:r>
                        <a:rPr lang="ja-JP" altLang="en-US" sz="1400" b="1" dirty="0">
                          <a:solidFill>
                            <a:srgbClr val="7030A0"/>
                          </a:solidFill>
                          <a:latin typeface="游ゴシック" panose="020B0400000000000000" pitchFamily="50" charset="-128"/>
                          <a:ea typeface="游ゴシック" panose="020B0400000000000000" pitchFamily="50" charset="-128"/>
                        </a:rPr>
                        <a:t>（人間）にあり、透明性が求められる</a:t>
                      </a:r>
                      <a:endParaRPr kumimoji="1" lang="ja-JP" altLang="en-US" sz="1400" b="1" dirty="0">
                        <a:solidFill>
                          <a:srgbClr val="7030A0"/>
                        </a:solidFill>
                        <a:latin typeface="游ゴシック" panose="020B0400000000000000" pitchFamily="50" charset="-128"/>
                        <a:ea typeface="游ゴシック" panose="020B0400000000000000" pitchFamily="50" charset="-128"/>
                      </a:endParaRPr>
                    </a:p>
                  </a:txBody>
                  <a:tcPr/>
                </a:tc>
                <a:tc>
                  <a:txBody>
                    <a:bodyPr/>
                    <a:lstStyle/>
                    <a:p>
                      <a:pPr>
                        <a:buNone/>
                      </a:pPr>
                      <a:r>
                        <a:rPr lang="ja-JP" altLang="en-US" sz="1400" b="1" dirty="0">
                          <a:latin typeface="游ゴシック" panose="020B0400000000000000" pitchFamily="50" charset="-128"/>
                          <a:ea typeface="游ゴシック" panose="020B0400000000000000" pitchFamily="50" charset="-128"/>
                        </a:rPr>
                        <a:t>適合度：</a:t>
                      </a:r>
                      <a:r>
                        <a:rPr lang="en-US" altLang="ja-JP" sz="1400" b="1" dirty="0">
                          <a:latin typeface="游ゴシック" panose="020B0400000000000000" pitchFamily="50" charset="-128"/>
                          <a:ea typeface="游ゴシック" panose="020B0400000000000000" pitchFamily="50" charset="-128"/>
                        </a:rPr>
                        <a:t>×</a:t>
                      </a:r>
                      <a:r>
                        <a:rPr lang="ja-JP" altLang="en-US" sz="1400" b="1" dirty="0">
                          <a:latin typeface="游ゴシック" panose="020B0400000000000000" pitchFamily="50" charset="-128"/>
                          <a:ea typeface="游ゴシック" panose="020B0400000000000000" pitchFamily="50" charset="-128"/>
                        </a:rPr>
                        <a:t>（不適合）</a:t>
                      </a:r>
                      <a:endParaRPr lang="ja-JP" altLang="en-US" sz="1400" dirty="0">
                        <a:latin typeface="游ゴシック" panose="020B0400000000000000" pitchFamily="50" charset="-128"/>
                        <a:ea typeface="游ゴシック" panose="020B0400000000000000" pitchFamily="50" charset="-128"/>
                      </a:endParaRPr>
                    </a:p>
                    <a:p>
                      <a:pPr>
                        <a:buNone/>
                      </a:pPr>
                      <a:r>
                        <a:rPr lang="ja-JP" altLang="en-US" sz="1400" dirty="0">
                          <a:latin typeface="游ゴシック" panose="020B0400000000000000" pitchFamily="50" charset="-128"/>
                          <a:ea typeface="游ゴシック" panose="020B0400000000000000" pitchFamily="50" charset="-128"/>
                        </a:rPr>
                        <a:t>判断プロセスが複雑すぎて解析不能（説明可能性の欠如）</a:t>
                      </a:r>
                      <a:endParaRPr lang="en-US" altLang="ja-JP" sz="1400" dirty="0">
                        <a:latin typeface="游ゴシック" panose="020B0400000000000000" pitchFamily="50" charset="-128"/>
                        <a:ea typeface="游ゴシック" panose="020B0400000000000000" pitchFamily="50" charset="-128"/>
                      </a:endParaRPr>
                    </a:p>
                    <a:p>
                      <a:pPr>
                        <a:buNone/>
                      </a:pPr>
                      <a:r>
                        <a:rPr lang="ja-JP" altLang="en-US" sz="1400" b="1" dirty="0">
                          <a:solidFill>
                            <a:schemeClr val="accent1">
                              <a:lumMod val="90000"/>
                              <a:lumOff val="10000"/>
                            </a:schemeClr>
                          </a:solidFill>
                          <a:latin typeface="游ゴシック" panose="020B0400000000000000" pitchFamily="50" charset="-128"/>
                          <a:ea typeface="游ゴシック" panose="020B0400000000000000" pitchFamily="50" charset="-128"/>
                        </a:rPr>
                        <a:t>ログを見ても「なぜそのハンドル操作をしたか」を説明できず、データ主権を行使できない</a:t>
                      </a:r>
                      <a:endParaRPr kumimoji="1" lang="ja-JP" altLang="en-US" sz="1400" b="1" dirty="0">
                        <a:solidFill>
                          <a:schemeClr val="accent1">
                            <a:lumMod val="90000"/>
                            <a:lumOff val="10000"/>
                          </a:schemeClr>
                        </a:solidFill>
                        <a:latin typeface="游ゴシック" panose="020B0400000000000000" pitchFamily="50" charset="-128"/>
                        <a:ea typeface="游ゴシック" panose="020B0400000000000000" pitchFamily="50" charset="-128"/>
                      </a:endParaRPr>
                    </a:p>
                  </a:txBody>
                  <a:tcPr/>
                </a:tc>
                <a:tc>
                  <a:txBody>
                    <a:bodyPr/>
                    <a:lstStyle/>
                    <a:p>
                      <a:pPr>
                        <a:buNone/>
                      </a:pPr>
                      <a:r>
                        <a:rPr lang="ja-JP" altLang="en-US" sz="1400" b="1" dirty="0">
                          <a:latin typeface="游ゴシック" panose="020B0400000000000000" pitchFamily="50" charset="-128"/>
                          <a:ea typeface="游ゴシック" panose="020B0400000000000000" pitchFamily="50" charset="-128"/>
                        </a:rPr>
                        <a:t>適合度：◎（優）</a:t>
                      </a:r>
                      <a:endParaRPr lang="ja-JP" altLang="en-US" sz="1400" dirty="0">
                        <a:latin typeface="游ゴシック" panose="020B0400000000000000" pitchFamily="50" charset="-128"/>
                        <a:ea typeface="游ゴシック" panose="020B0400000000000000" pitchFamily="50" charset="-128"/>
                      </a:endParaRPr>
                    </a:p>
                    <a:p>
                      <a:pPr>
                        <a:buNone/>
                      </a:pPr>
                      <a:r>
                        <a:rPr lang="ja-JP" altLang="en-US" sz="1400" dirty="0">
                          <a:latin typeface="游ゴシック" panose="020B0400000000000000" pitchFamily="50" charset="-128"/>
                          <a:ea typeface="游ゴシック" panose="020B0400000000000000" pitchFamily="50" charset="-128"/>
                        </a:rPr>
                        <a:t>「どの事前解析データを参照したか」が明確なホワイトボックス型</a:t>
                      </a:r>
                      <a:endParaRPr lang="en-US" altLang="ja-JP" sz="1400" dirty="0">
                        <a:latin typeface="游ゴシック" panose="020B0400000000000000" pitchFamily="50" charset="-128"/>
                        <a:ea typeface="游ゴシック" panose="020B0400000000000000" pitchFamily="50" charset="-128"/>
                      </a:endParaRPr>
                    </a:p>
                    <a:p>
                      <a:pPr>
                        <a:buNone/>
                      </a:pPr>
                      <a:r>
                        <a:rPr lang="ja-JP" altLang="en-US" sz="1400" b="1" dirty="0">
                          <a:solidFill>
                            <a:schemeClr val="accent2">
                              <a:lumMod val="75000"/>
                              <a:lumOff val="25000"/>
                            </a:schemeClr>
                          </a:solidFill>
                          <a:latin typeface="游ゴシック" panose="020B0400000000000000" pitchFamily="50" charset="-128"/>
                          <a:ea typeface="游ゴシック" panose="020B0400000000000000" pitchFamily="50" charset="-128"/>
                        </a:rPr>
                        <a:t>判断の理由を完全に説明でき、倫理設定の権利もユーザーが管理できる</a:t>
                      </a:r>
                      <a:endParaRPr kumimoji="1" lang="ja-JP" altLang="en-US" sz="1400" b="1" dirty="0">
                        <a:solidFill>
                          <a:schemeClr val="accent2">
                            <a:lumMod val="75000"/>
                            <a:lumOff val="25000"/>
                          </a:schemeClr>
                        </a:solidFill>
                        <a:latin typeface="游ゴシック" panose="020B0400000000000000" pitchFamily="50" charset="-128"/>
                        <a:ea typeface="游ゴシック" panose="020B0400000000000000" pitchFamily="50" charset="-128"/>
                      </a:endParaRPr>
                    </a:p>
                  </a:txBody>
                  <a:tcPr/>
                </a:tc>
                <a:extLst>
                  <a:ext uri="{0D108BD9-81ED-4DB2-BD59-A6C34878D82A}">
                    <a16:rowId xmlns:a16="http://schemas.microsoft.com/office/drawing/2014/main" val="2443769522"/>
                  </a:ext>
                </a:extLst>
              </a:tr>
              <a:tr h="370840">
                <a:tc>
                  <a:txBody>
                    <a:bodyPr/>
                    <a:lstStyle/>
                    <a:p>
                      <a:r>
                        <a:rPr kumimoji="1" lang="ja-JP" altLang="en-US" sz="1400" b="1" dirty="0">
                          <a:latin typeface="游ゴシック" panose="020B0400000000000000" pitchFamily="50" charset="-128"/>
                          <a:ea typeface="游ゴシック" panose="020B0400000000000000" pitchFamily="50" charset="-128"/>
                        </a:rPr>
                        <a:t>第</a:t>
                      </a:r>
                      <a:r>
                        <a:rPr kumimoji="1" lang="en-US" altLang="ja-JP" sz="1400" b="1" dirty="0">
                          <a:latin typeface="游ゴシック" panose="020B0400000000000000" pitchFamily="50" charset="-128"/>
                          <a:ea typeface="游ゴシック" panose="020B0400000000000000" pitchFamily="50" charset="-128"/>
                        </a:rPr>
                        <a:t>14</a:t>
                      </a:r>
                      <a:r>
                        <a:rPr kumimoji="1" lang="ja-JP" altLang="en-US" sz="1400" b="1" dirty="0">
                          <a:latin typeface="游ゴシック" panose="020B0400000000000000" pitchFamily="50" charset="-128"/>
                          <a:ea typeface="游ゴシック" panose="020B0400000000000000" pitchFamily="50" charset="-128"/>
                        </a:rPr>
                        <a:t>原則</a:t>
                      </a:r>
                    </a:p>
                  </a:txBody>
                  <a:tcPr anchor="ctr"/>
                </a:tc>
                <a:tc>
                  <a:txBody>
                    <a:bodyPr/>
                    <a:lstStyle/>
                    <a:p>
                      <a:pPr>
                        <a:buNone/>
                      </a:pPr>
                      <a:r>
                        <a:rPr kumimoji="1" lang="en-US" altLang="ja-JP" sz="1400" b="1" dirty="0">
                          <a:solidFill>
                            <a:schemeClr val="tx1"/>
                          </a:solidFill>
                          <a:latin typeface="游ゴシック" panose="020B0400000000000000" pitchFamily="50" charset="-128"/>
                          <a:ea typeface="游ゴシック" panose="020B0400000000000000" pitchFamily="50" charset="-128"/>
                        </a:rPr>
                        <a:t>【</a:t>
                      </a:r>
                      <a:r>
                        <a:rPr kumimoji="1" lang="ja-JP" altLang="en-US" sz="1400" b="1" dirty="0">
                          <a:solidFill>
                            <a:schemeClr val="tx1"/>
                          </a:solidFill>
                          <a:latin typeface="游ゴシック" panose="020B0400000000000000" pitchFamily="50" charset="-128"/>
                          <a:ea typeface="游ゴシック" panose="020B0400000000000000" pitchFamily="50" charset="-128"/>
                        </a:rPr>
                        <a:t>個人の自己決定権</a:t>
                      </a:r>
                      <a:r>
                        <a:rPr kumimoji="1" lang="en-US" altLang="ja-JP" sz="1400" b="1" dirty="0">
                          <a:solidFill>
                            <a:schemeClr val="tx1"/>
                          </a:solidFill>
                          <a:latin typeface="游ゴシック" panose="020B0400000000000000" pitchFamily="50" charset="-128"/>
                          <a:ea typeface="游ゴシック" panose="020B0400000000000000" pitchFamily="50" charset="-128"/>
                        </a:rPr>
                        <a:t>】</a:t>
                      </a:r>
                    </a:p>
                    <a:p>
                      <a:pPr>
                        <a:buNone/>
                      </a:pPr>
                      <a:r>
                        <a:rPr kumimoji="1" lang="ja-JP" altLang="en-US" sz="1400" b="0" dirty="0">
                          <a:solidFill>
                            <a:schemeClr val="tx1"/>
                          </a:solidFill>
                          <a:latin typeface="游ゴシック" panose="020B0400000000000000" pitchFamily="50" charset="-128"/>
                          <a:ea typeface="游ゴシック" panose="020B0400000000000000" pitchFamily="50" charset="-128"/>
                        </a:rPr>
                        <a:t>ユーザー自身が、法的な枠組みの中で</a:t>
                      </a:r>
                      <a:r>
                        <a:rPr kumimoji="1" lang="ja-JP" altLang="en-US" sz="1400" b="1" dirty="0">
                          <a:solidFill>
                            <a:srgbClr val="7030A0"/>
                          </a:solidFill>
                          <a:latin typeface="游ゴシック" panose="020B0400000000000000" pitchFamily="50" charset="-128"/>
                          <a:ea typeface="游ゴシック" panose="020B0400000000000000" pitchFamily="50" charset="-128"/>
                        </a:rPr>
                        <a:t>自らの安全基準や行動指針を決定する権利を有する</a:t>
                      </a:r>
                      <a:r>
                        <a:rPr kumimoji="1" lang="ja-JP" altLang="en-US" sz="1400" b="0" dirty="0">
                          <a:solidFill>
                            <a:schemeClr val="tx1"/>
                          </a:solidFill>
                          <a:latin typeface="游ゴシック" panose="020B0400000000000000" pitchFamily="50" charset="-128"/>
                          <a:ea typeface="游ゴシック" panose="020B0400000000000000" pitchFamily="50" charset="-128"/>
                        </a:rPr>
                        <a:t>こと</a:t>
                      </a:r>
                    </a:p>
                  </a:txBody>
                  <a:tcPr/>
                </a:tc>
                <a:tc>
                  <a:txBody>
                    <a:bodyPr/>
                    <a:lstStyle/>
                    <a:p>
                      <a:pPr>
                        <a:buNone/>
                      </a:pPr>
                      <a:r>
                        <a:rPr kumimoji="1" lang="ja-JP" altLang="en-US" sz="1400" b="1" dirty="0">
                          <a:solidFill>
                            <a:schemeClr val="tx1"/>
                          </a:solidFill>
                          <a:latin typeface="游ゴシック" panose="020B0400000000000000" pitchFamily="50" charset="-128"/>
                          <a:ea typeface="游ゴシック" panose="020B0400000000000000" pitchFamily="50" charset="-128"/>
                        </a:rPr>
                        <a:t>適合度：△（低）</a:t>
                      </a:r>
                      <a:br>
                        <a:rPr kumimoji="1" lang="en-US" altLang="ja-JP" sz="1400" b="0" dirty="0">
                          <a:solidFill>
                            <a:schemeClr val="tx1"/>
                          </a:solidFill>
                          <a:latin typeface="游ゴシック" panose="020B0400000000000000" pitchFamily="50" charset="-128"/>
                          <a:ea typeface="游ゴシック" panose="020B0400000000000000" pitchFamily="50" charset="-128"/>
                        </a:rPr>
                      </a:br>
                      <a:r>
                        <a:rPr kumimoji="1" lang="ja-JP" altLang="en-US" sz="1400" b="0" dirty="0">
                          <a:solidFill>
                            <a:schemeClr val="tx1"/>
                          </a:solidFill>
                          <a:latin typeface="游ゴシック" panose="020B0400000000000000" pitchFamily="50" charset="-128"/>
                          <a:ea typeface="游ゴシック" panose="020B0400000000000000" pitchFamily="50" charset="-128"/>
                        </a:rPr>
                        <a:t>メーカー定義の</a:t>
                      </a:r>
                      <a:r>
                        <a:rPr kumimoji="1" lang="ja-JP" altLang="en-US" sz="1400" b="1" dirty="0">
                          <a:solidFill>
                            <a:schemeClr val="accent1">
                              <a:lumMod val="90000"/>
                              <a:lumOff val="10000"/>
                            </a:schemeClr>
                          </a:solidFill>
                          <a:latin typeface="游ゴシック" panose="020B0400000000000000" pitchFamily="50" charset="-128"/>
                          <a:ea typeface="游ゴシック" panose="020B0400000000000000" pitchFamily="50" charset="-128"/>
                        </a:rPr>
                        <a:t>画一的な安全ロジックに固定されており、個々のユーザーの意志（例：自己犠牲の許容など）を動的に反映させる余地がない</a:t>
                      </a:r>
                    </a:p>
                  </a:txBody>
                  <a:tcPr/>
                </a:tc>
                <a:tc>
                  <a:txBody>
                    <a:bodyPr/>
                    <a:lstStyle/>
                    <a:p>
                      <a:pPr>
                        <a:buNone/>
                      </a:pPr>
                      <a:r>
                        <a:rPr kumimoji="1" lang="ja-JP" altLang="en-US" sz="1400" b="1" dirty="0">
                          <a:solidFill>
                            <a:schemeClr val="tx1"/>
                          </a:solidFill>
                          <a:latin typeface="游ゴシック" panose="020B0400000000000000" pitchFamily="50" charset="-128"/>
                          <a:ea typeface="游ゴシック" panose="020B0400000000000000" pitchFamily="50" charset="-128"/>
                        </a:rPr>
                        <a:t>適合度：◎（優）</a:t>
                      </a:r>
                      <a:br>
                        <a:rPr kumimoji="1" lang="en-US" altLang="ja-JP" sz="1400" b="0" dirty="0">
                          <a:solidFill>
                            <a:schemeClr val="tx1"/>
                          </a:solidFill>
                          <a:latin typeface="游ゴシック" panose="020B0400000000000000" pitchFamily="50" charset="-128"/>
                          <a:ea typeface="游ゴシック" panose="020B0400000000000000" pitchFamily="50" charset="-128"/>
                        </a:rPr>
                      </a:br>
                      <a:r>
                        <a:rPr kumimoji="1" lang="ja-JP" altLang="en-US" sz="1400" b="0" dirty="0">
                          <a:solidFill>
                            <a:schemeClr val="tx1"/>
                          </a:solidFill>
                          <a:latin typeface="游ゴシック" panose="020B0400000000000000" pitchFamily="50" charset="-128"/>
                          <a:ea typeface="游ゴシック" panose="020B0400000000000000" pitchFamily="50" charset="-128"/>
                        </a:rPr>
                        <a:t>ユーザーが定義した「要求」を忠実に論理実行する仕組みであるため、</a:t>
                      </a:r>
                      <a:r>
                        <a:rPr kumimoji="1" lang="ja-JP" altLang="en-US" sz="1400" b="1" dirty="0">
                          <a:solidFill>
                            <a:schemeClr val="accent2">
                              <a:lumMod val="75000"/>
                              <a:lumOff val="25000"/>
                            </a:schemeClr>
                          </a:solidFill>
                          <a:latin typeface="游ゴシック" panose="020B0400000000000000" pitchFamily="50" charset="-128"/>
                          <a:ea typeface="游ゴシック" panose="020B0400000000000000" pitchFamily="50" charset="-128"/>
                        </a:rPr>
                        <a:t>個人の倫理観をシステムに反映させ、</a:t>
                      </a:r>
                      <a:r>
                        <a:rPr kumimoji="1" lang="en-US" altLang="ja-JP" sz="1400" b="1" dirty="0">
                          <a:solidFill>
                            <a:schemeClr val="accent2">
                              <a:lumMod val="75000"/>
                              <a:lumOff val="25000"/>
                            </a:schemeClr>
                          </a:solidFill>
                          <a:latin typeface="游ゴシック" panose="020B0400000000000000" pitchFamily="50" charset="-128"/>
                          <a:ea typeface="游ゴシック" panose="020B0400000000000000" pitchFamily="50" charset="-128"/>
                        </a:rPr>
                        <a:t>AI</a:t>
                      </a:r>
                      <a:r>
                        <a:rPr kumimoji="1" lang="ja-JP" altLang="en-US" sz="1400" b="1" dirty="0">
                          <a:solidFill>
                            <a:schemeClr val="accent2">
                              <a:lumMod val="75000"/>
                              <a:lumOff val="25000"/>
                            </a:schemeClr>
                          </a:solidFill>
                          <a:latin typeface="游ゴシック" panose="020B0400000000000000" pitchFamily="50" charset="-128"/>
                          <a:ea typeface="游ゴシック" panose="020B0400000000000000" pitchFamily="50" charset="-128"/>
                        </a:rPr>
                        <a:t>を「意志の代行者」として機能させることができる</a:t>
                      </a:r>
                      <a:endParaRPr kumimoji="1" lang="ja-JP" altLang="en-US" sz="1400" b="0" dirty="0">
                        <a:solidFill>
                          <a:schemeClr val="tx1"/>
                        </a:solidFill>
                        <a:latin typeface="游ゴシック" panose="020B0400000000000000" pitchFamily="50" charset="-128"/>
                        <a:ea typeface="游ゴシック" panose="020B0400000000000000" pitchFamily="50" charset="-128"/>
                      </a:endParaRPr>
                    </a:p>
                  </a:txBody>
                  <a:tcPr/>
                </a:tc>
                <a:extLst>
                  <a:ext uri="{0D108BD9-81ED-4DB2-BD59-A6C34878D82A}">
                    <a16:rowId xmlns:a16="http://schemas.microsoft.com/office/drawing/2014/main" val="445663919"/>
                  </a:ext>
                </a:extLst>
              </a:tr>
            </a:tbl>
          </a:graphicData>
        </a:graphic>
      </p:graphicFrame>
    </p:spTree>
    <p:extLst>
      <p:ext uri="{BB962C8B-B14F-4D97-AF65-F5344CB8AC3E}">
        <p14:creationId xmlns:p14="http://schemas.microsoft.com/office/powerpoint/2010/main" val="4157764652"/>
      </p:ext>
    </p:extLst>
  </p:cSld>
  <p:clrMapOvr>
    <a:masterClrMapping/>
  </p:clrMapOvr>
  <mc:AlternateContent xmlns:mc="http://schemas.openxmlformats.org/markup-compatibility/2006" xmlns:p14="http://schemas.microsoft.com/office/powerpoint/2010/main">
    <mc:Choice Requires="p14">
      <p:transition p14:dur="10" advClick="0">
        <p:fade/>
      </p:transition>
    </mc:Choice>
    <mc:Fallback xmlns="">
      <p:transition advClick="0">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a:extLst>
              <a:ext uri="{FF2B5EF4-FFF2-40B4-BE49-F238E27FC236}">
                <a16:creationId xmlns:a16="http://schemas.microsoft.com/office/drawing/2014/main" id="{609CE092-95C6-83A8-2291-B0AA065FCA72}"/>
              </a:ext>
            </a:extLst>
          </p:cNvPr>
          <p:cNvSpPr>
            <a:spLocks noGrp="1"/>
          </p:cNvSpPr>
          <p:nvPr>
            <p:ph type="sldNum" sz="quarter" idx="10"/>
          </p:nvPr>
        </p:nvSpPr>
        <p:spPr/>
        <p:txBody>
          <a:bodyPr/>
          <a:lstStyle/>
          <a:p>
            <a:fld id="{C2DB7713-C8B9-400C-9441-50EEF11B139C}" type="slidenum">
              <a:rPr lang="ja-JP" altLang="en-US" smtClean="0">
                <a:solidFill>
                  <a:prstClr val="black">
                    <a:tint val="75000"/>
                  </a:prstClr>
                </a:solidFill>
              </a:rPr>
              <a:pPr/>
              <a:t>2</a:t>
            </a:fld>
            <a:endParaRPr lang="ja-JP" altLang="en-US">
              <a:solidFill>
                <a:prstClr val="black">
                  <a:tint val="75000"/>
                </a:prstClr>
              </a:solidFill>
            </a:endParaRPr>
          </a:p>
        </p:txBody>
      </p:sp>
      <p:sp>
        <p:nvSpPr>
          <p:cNvPr id="3" name="フッター プレースホルダー 2">
            <a:extLst>
              <a:ext uri="{FF2B5EF4-FFF2-40B4-BE49-F238E27FC236}">
                <a16:creationId xmlns:a16="http://schemas.microsoft.com/office/drawing/2014/main" id="{E7D4800C-253F-50F9-081F-750687F03CE3}"/>
              </a:ext>
            </a:extLst>
          </p:cNvPr>
          <p:cNvSpPr>
            <a:spLocks noGrp="1"/>
          </p:cNvSpPr>
          <p:nvPr>
            <p:ph type="ftr" sz="quarter" idx="3"/>
          </p:nvPr>
        </p:nvSpPr>
        <p:spPr/>
        <p:txBody>
          <a:bodyPr/>
          <a:lstStyle/>
          <a:p>
            <a:r>
              <a:rPr lang="en-US" altLang="ja-JP"/>
              <a:t>© 2018 PLM Revolution Inc.</a:t>
            </a:r>
            <a:endParaRPr lang="ja-JP" altLang="en-US"/>
          </a:p>
        </p:txBody>
      </p:sp>
      <p:sp>
        <p:nvSpPr>
          <p:cNvPr id="4" name="テキスト ボックス 3">
            <a:extLst>
              <a:ext uri="{FF2B5EF4-FFF2-40B4-BE49-F238E27FC236}">
                <a16:creationId xmlns:a16="http://schemas.microsoft.com/office/drawing/2014/main" id="{483576EB-B97E-BAF4-7C0A-A7224E035906}"/>
              </a:ext>
            </a:extLst>
          </p:cNvPr>
          <p:cNvSpPr txBox="1"/>
          <p:nvPr/>
        </p:nvSpPr>
        <p:spPr bwMode="auto">
          <a:xfrm>
            <a:off x="338327" y="64008"/>
            <a:ext cx="9293353" cy="411480"/>
          </a:xfrm>
          <a:prstGeom prst="rect">
            <a:avLst/>
          </a:prstGeom>
          <a:noFill/>
          <a:ln w="9525">
            <a:noFill/>
          </a:ln>
        </p:spPr>
        <p:txBody>
          <a:bodyPr vert="horz" wrap="none" rtlCol="0" anchor="ctr">
            <a:noAutofit/>
          </a:bodyPr>
          <a:lstStyle/>
          <a:p>
            <a:pPr fontAlgn="base">
              <a:lnSpc>
                <a:spcPct val="110000"/>
              </a:lnSpc>
              <a:spcBef>
                <a:spcPct val="0"/>
              </a:spcBef>
              <a:spcAft>
                <a:spcPct val="0"/>
              </a:spcAft>
            </a:pPr>
            <a:r>
              <a:rPr lang="ja-JP" altLang="en-US" sz="2400" b="1" dirty="0">
                <a:solidFill>
                  <a:schemeClr val="accent1">
                    <a:lumMod val="10000"/>
                    <a:lumOff val="90000"/>
                  </a:schemeClr>
                </a:solidFill>
                <a:effectLst>
                  <a:outerShdw blurRad="38100" dist="38100" dir="2700000" algn="tl">
                    <a:srgbClr val="000000">
                      <a:alpha val="43137"/>
                    </a:srgbClr>
                  </a:outerShdw>
                </a:effectLst>
                <a:latin typeface="游ゴシック" panose="020B0400000000000000" pitchFamily="50" charset="-128"/>
                <a:ea typeface="游ゴシック" panose="020B0400000000000000" pitchFamily="50" charset="-128"/>
              </a:rPr>
              <a:t>事前の共有</a:t>
            </a:r>
            <a:r>
              <a:rPr lang="ja-JP" altLang="en-US" sz="2400" b="1" dirty="0">
                <a:solidFill>
                  <a:schemeClr val="bg1"/>
                </a:solidFill>
                <a:effectLst>
                  <a:outerShdw blurRad="38100" dist="38100" dir="2700000" algn="tl">
                    <a:srgbClr val="000000">
                      <a:alpha val="43137"/>
                    </a:srgbClr>
                  </a:outerShdw>
                </a:effectLst>
                <a:latin typeface="游ゴシック" panose="020B0400000000000000" pitchFamily="50" charset="-128"/>
                <a:ea typeface="游ゴシック" panose="020B0400000000000000" pitchFamily="50" charset="-128"/>
              </a:rPr>
              <a:t>：自律判断</a:t>
            </a:r>
            <a:r>
              <a:rPr lang="en-US" altLang="ja-JP" sz="2400" b="1" dirty="0">
                <a:solidFill>
                  <a:schemeClr val="bg1"/>
                </a:solidFill>
                <a:effectLst>
                  <a:outerShdw blurRad="38100" dist="38100" dir="2700000" algn="tl">
                    <a:srgbClr val="000000">
                      <a:alpha val="43137"/>
                    </a:srgbClr>
                  </a:outerShdw>
                </a:effectLst>
                <a:latin typeface="游ゴシック" panose="020B0400000000000000" pitchFamily="50" charset="-128"/>
                <a:ea typeface="游ゴシック" panose="020B0400000000000000" pitchFamily="50" charset="-128"/>
              </a:rPr>
              <a:t>AI</a:t>
            </a:r>
            <a:r>
              <a:rPr lang="ja-JP" altLang="en-US" sz="2400" b="1" dirty="0">
                <a:solidFill>
                  <a:schemeClr val="bg1"/>
                </a:solidFill>
                <a:effectLst>
                  <a:outerShdw blurRad="38100" dist="38100" dir="2700000" algn="tl">
                    <a:srgbClr val="000000">
                      <a:alpha val="43137"/>
                    </a:srgbClr>
                  </a:outerShdw>
                </a:effectLst>
                <a:latin typeface="游ゴシック" panose="020B0400000000000000" pitchFamily="50" charset="-128"/>
                <a:ea typeface="游ゴシック" panose="020B0400000000000000" pitchFamily="50" charset="-128"/>
              </a:rPr>
              <a:t>の</a:t>
            </a:r>
            <a:r>
              <a:rPr lang="ja-JP" altLang="en-US" sz="2400" b="1" dirty="0">
                <a:solidFill>
                  <a:schemeClr val="accent4">
                    <a:lumMod val="25000"/>
                    <a:lumOff val="75000"/>
                  </a:schemeClr>
                </a:solidFill>
                <a:effectLst>
                  <a:outerShdw blurRad="38100" dist="38100" dir="2700000" algn="tl">
                    <a:srgbClr val="000000">
                      <a:alpha val="43137"/>
                    </a:srgbClr>
                  </a:outerShdw>
                </a:effectLst>
                <a:latin typeface="游ゴシック" panose="020B0400000000000000" pitchFamily="50" charset="-128"/>
                <a:ea typeface="游ゴシック" panose="020B0400000000000000" pitchFamily="50" charset="-128"/>
              </a:rPr>
              <a:t>概要</a:t>
            </a:r>
            <a:endParaRPr kumimoji="1" lang="ja-JP" altLang="en-US" sz="1400" dirty="0">
              <a:solidFill>
                <a:schemeClr val="accent4">
                  <a:lumMod val="25000"/>
                  <a:lumOff val="75000"/>
                </a:schemeClr>
              </a:solidFill>
              <a:effectLst>
                <a:outerShdw blurRad="38100" dist="38100" dir="2700000" algn="tl">
                  <a:srgbClr val="000000">
                    <a:alpha val="43137"/>
                  </a:srgbClr>
                </a:outerShdw>
              </a:effectLst>
              <a:latin typeface="游ゴシック" panose="020B0400000000000000" pitchFamily="50" charset="-128"/>
              <a:ea typeface="游ゴシック" panose="020B0400000000000000" pitchFamily="50" charset="-128"/>
            </a:endParaRPr>
          </a:p>
        </p:txBody>
      </p:sp>
      <p:sp>
        <p:nvSpPr>
          <p:cNvPr id="5" name="四角形: 角を丸くする 4">
            <a:extLst>
              <a:ext uri="{FF2B5EF4-FFF2-40B4-BE49-F238E27FC236}">
                <a16:creationId xmlns:a16="http://schemas.microsoft.com/office/drawing/2014/main" id="{AF4BE837-0B8E-972D-85F4-8A8034806A94}"/>
              </a:ext>
            </a:extLst>
          </p:cNvPr>
          <p:cNvSpPr/>
          <p:nvPr/>
        </p:nvSpPr>
        <p:spPr bwMode="gray">
          <a:xfrm>
            <a:off x="801189" y="2115922"/>
            <a:ext cx="10589622" cy="1152000"/>
          </a:xfrm>
          <a:prstGeom prst="roundRect">
            <a:avLst>
              <a:gd name="adj" fmla="val 5421"/>
            </a:avLst>
          </a:prstGeom>
          <a:solidFill>
            <a:schemeClr val="bg1">
              <a:lumMod val="95000"/>
            </a:schemeClr>
          </a:solidFill>
          <a:ln w="19050">
            <a:noFill/>
            <a:prstDash val="solid"/>
            <a:headEnd type="none" w="lg" len="lg"/>
            <a:tailEnd type="none"/>
          </a:ln>
        </p:spPr>
        <p:style>
          <a:lnRef idx="1">
            <a:schemeClr val="accent1"/>
          </a:lnRef>
          <a:fillRef idx="0">
            <a:schemeClr val="accent1"/>
          </a:fillRef>
          <a:effectRef idx="0">
            <a:schemeClr val="accent1"/>
          </a:effectRef>
          <a:fontRef idx="minor">
            <a:schemeClr val="tx1"/>
          </a:fontRef>
        </p:style>
        <p:txBody>
          <a:bodyPr rtlCol="0" anchor="ctr"/>
          <a:lstStyle/>
          <a:p>
            <a:pPr>
              <a:lnSpc>
                <a:spcPct val="110000"/>
              </a:lnSpc>
            </a:pPr>
            <a:r>
              <a:rPr lang="ja-JP" altLang="en-US" sz="2100" b="1" dirty="0">
                <a:solidFill>
                  <a:schemeClr val="tx1">
                    <a:lumMod val="65000"/>
                    <a:lumOff val="35000"/>
                  </a:schemeClr>
                </a:solidFill>
                <a:latin typeface="游ゴシック" panose="020B0400000000000000" pitchFamily="50" charset="-128"/>
                <a:ea typeface="游ゴシック" panose="020B0400000000000000" pitchFamily="50" charset="-128"/>
              </a:rPr>
              <a:t>人は、要求に関わる「</a:t>
            </a:r>
            <a:r>
              <a:rPr lang="ja-JP" altLang="en-US" sz="2100" b="1" dirty="0">
                <a:solidFill>
                  <a:schemeClr val="accent1">
                    <a:lumMod val="90000"/>
                    <a:lumOff val="10000"/>
                  </a:schemeClr>
                </a:solidFill>
                <a:latin typeface="游ゴシック" panose="020B0400000000000000" pitchFamily="50" charset="-128"/>
                <a:ea typeface="游ゴシック" panose="020B0400000000000000" pitchFamily="50" charset="-128"/>
              </a:rPr>
              <a:t>複数の判断材料を総合的に考え最善の判断を下す」</a:t>
            </a:r>
            <a:r>
              <a:rPr lang="ja-JP" altLang="en-US" sz="2100" b="1" dirty="0">
                <a:solidFill>
                  <a:schemeClr val="tx1">
                    <a:lumMod val="65000"/>
                    <a:lumOff val="35000"/>
                  </a:schemeClr>
                </a:solidFill>
                <a:latin typeface="游ゴシック" panose="020B0400000000000000" pitchFamily="50" charset="-128"/>
                <a:ea typeface="游ゴシック" panose="020B0400000000000000" pitchFamily="50" charset="-128"/>
              </a:rPr>
              <a:t>能力がある</a:t>
            </a:r>
            <a:endParaRPr lang="en-US" altLang="ja-JP" sz="2100" b="1" dirty="0">
              <a:solidFill>
                <a:schemeClr val="tx1">
                  <a:lumMod val="65000"/>
                  <a:lumOff val="35000"/>
                </a:schemeClr>
              </a:solidFill>
              <a:latin typeface="游ゴシック" panose="020B0400000000000000" pitchFamily="50" charset="-128"/>
              <a:ea typeface="游ゴシック" panose="020B0400000000000000" pitchFamily="50" charset="-128"/>
            </a:endParaRPr>
          </a:p>
          <a:p>
            <a:pPr>
              <a:lnSpc>
                <a:spcPct val="110000"/>
              </a:lnSpc>
            </a:pPr>
            <a:r>
              <a:rPr lang="ja-JP" altLang="en-US" sz="2100" b="1" dirty="0">
                <a:solidFill>
                  <a:schemeClr val="tx1">
                    <a:lumMod val="65000"/>
                    <a:lumOff val="35000"/>
                  </a:schemeClr>
                </a:solidFill>
                <a:latin typeface="游ゴシック" panose="020B0400000000000000" pitchFamily="50" charset="-128"/>
                <a:ea typeface="游ゴシック" panose="020B0400000000000000" pitchFamily="50" charset="-128"/>
              </a:rPr>
              <a:t>自律判断</a:t>
            </a:r>
            <a:r>
              <a:rPr lang="en-US" altLang="ja-JP" sz="2100" b="1" dirty="0">
                <a:solidFill>
                  <a:schemeClr val="tx1">
                    <a:lumMod val="65000"/>
                    <a:lumOff val="35000"/>
                  </a:schemeClr>
                </a:solidFill>
                <a:latin typeface="游ゴシック" panose="020B0400000000000000" pitchFamily="50" charset="-128"/>
                <a:ea typeface="游ゴシック" panose="020B0400000000000000" pitchFamily="50" charset="-128"/>
              </a:rPr>
              <a:t>AI</a:t>
            </a:r>
            <a:r>
              <a:rPr lang="ja-JP" altLang="en-US" sz="2100" b="1" dirty="0">
                <a:solidFill>
                  <a:schemeClr val="tx1">
                    <a:lumMod val="65000"/>
                    <a:lumOff val="35000"/>
                  </a:schemeClr>
                </a:solidFill>
                <a:latin typeface="游ゴシック" panose="020B0400000000000000" pitchFamily="50" charset="-128"/>
                <a:ea typeface="游ゴシック" panose="020B0400000000000000" pitchFamily="50" charset="-128"/>
              </a:rPr>
              <a:t>は、この「総合的に判断する能力」を従来の</a:t>
            </a:r>
            <a:r>
              <a:rPr lang="en-US" altLang="ja-JP" sz="2100" b="1" dirty="0">
                <a:solidFill>
                  <a:schemeClr val="tx1">
                    <a:lumMod val="65000"/>
                    <a:lumOff val="35000"/>
                  </a:schemeClr>
                </a:solidFill>
                <a:latin typeface="游ゴシック" panose="020B0400000000000000" pitchFamily="50" charset="-128"/>
                <a:ea typeface="游ゴシック" panose="020B0400000000000000" pitchFamily="50" charset="-128"/>
              </a:rPr>
              <a:t>IT</a:t>
            </a:r>
            <a:r>
              <a:rPr lang="ja-JP" altLang="en-US" sz="2100" b="1" dirty="0">
                <a:solidFill>
                  <a:schemeClr val="tx1">
                    <a:lumMod val="65000"/>
                    <a:lumOff val="35000"/>
                  </a:schemeClr>
                </a:solidFill>
                <a:latin typeface="游ゴシック" panose="020B0400000000000000" pitchFamily="50" charset="-128"/>
                <a:ea typeface="游ゴシック" panose="020B0400000000000000" pitchFamily="50" charset="-128"/>
              </a:rPr>
              <a:t>技術により実現することを目的に発明した </a:t>
            </a:r>
            <a:r>
              <a:rPr lang="ja-JP" altLang="en-US" sz="2100" b="1" dirty="0">
                <a:solidFill>
                  <a:schemeClr val="accent2">
                    <a:lumMod val="90000"/>
                    <a:lumOff val="10000"/>
                  </a:schemeClr>
                </a:solidFill>
                <a:latin typeface="游ゴシック" panose="020B0400000000000000" pitchFamily="50" charset="-128"/>
                <a:ea typeface="游ゴシック" panose="020B0400000000000000" pitchFamily="50" charset="-128"/>
              </a:rPr>
              <a:t>情報処理の方法に関する特許技術</a:t>
            </a:r>
            <a:r>
              <a:rPr lang="ja-JP" altLang="en-US" sz="2100" b="1" dirty="0">
                <a:solidFill>
                  <a:schemeClr val="tx1">
                    <a:lumMod val="65000"/>
                    <a:lumOff val="35000"/>
                  </a:schemeClr>
                </a:solidFill>
                <a:latin typeface="游ゴシック" panose="020B0400000000000000" pitchFamily="50" charset="-128"/>
                <a:ea typeface="游ゴシック" panose="020B0400000000000000" pitchFamily="50" charset="-128"/>
              </a:rPr>
              <a:t>です</a:t>
            </a:r>
            <a:endParaRPr lang="en-US" altLang="ja-JP" sz="2100" b="1" dirty="0">
              <a:solidFill>
                <a:schemeClr val="tx1">
                  <a:lumMod val="65000"/>
                  <a:lumOff val="35000"/>
                </a:schemeClr>
              </a:solidFill>
              <a:latin typeface="游ゴシック" panose="020B0400000000000000" pitchFamily="50" charset="-128"/>
              <a:ea typeface="游ゴシック" panose="020B0400000000000000" pitchFamily="50" charset="-128"/>
            </a:endParaRPr>
          </a:p>
        </p:txBody>
      </p:sp>
      <p:sp>
        <p:nvSpPr>
          <p:cNvPr id="6" name="テキスト ボックス 5">
            <a:extLst>
              <a:ext uri="{FF2B5EF4-FFF2-40B4-BE49-F238E27FC236}">
                <a16:creationId xmlns:a16="http://schemas.microsoft.com/office/drawing/2014/main" id="{02135BF6-DAB3-72AD-4D69-5EC59A958CC7}"/>
              </a:ext>
            </a:extLst>
          </p:cNvPr>
          <p:cNvSpPr txBox="1"/>
          <p:nvPr/>
        </p:nvSpPr>
        <p:spPr bwMode="auto">
          <a:xfrm>
            <a:off x="10821" y="819518"/>
            <a:ext cx="12192000" cy="860405"/>
          </a:xfrm>
          <a:prstGeom prst="rect">
            <a:avLst/>
          </a:prstGeom>
          <a:solidFill>
            <a:schemeClr val="accent1"/>
          </a:solidFill>
          <a:ln w="9525">
            <a:noFill/>
          </a:ln>
        </p:spPr>
        <p:txBody>
          <a:bodyPr vert="horz" wrap="square" rtlCol="0" anchor="t">
            <a:noAutofit/>
          </a:bodyPr>
          <a:lstStyle/>
          <a:p>
            <a:pPr algn="l" fontAlgn="base">
              <a:lnSpc>
                <a:spcPct val="110000"/>
              </a:lnSpc>
              <a:spcBef>
                <a:spcPct val="0"/>
              </a:spcBef>
              <a:spcAft>
                <a:spcPct val="0"/>
              </a:spcAft>
            </a:pPr>
            <a:r>
              <a:rPr kumimoji="1" lang="ja-JP" altLang="en-US" sz="2200" b="1" dirty="0">
                <a:solidFill>
                  <a:schemeClr val="bg1"/>
                </a:solidFill>
                <a:latin typeface="游ゴシック" panose="020B0400000000000000" pitchFamily="50" charset="-128"/>
                <a:ea typeface="游ゴシック" panose="020B0400000000000000" pitchFamily="50" charset="-128"/>
              </a:rPr>
              <a:t> 　　前提：「判断」とは「要求」に対して行われる行為であり、</a:t>
            </a:r>
            <a:r>
              <a:rPr lang="ja-JP" altLang="en-US" sz="2200" b="1" dirty="0">
                <a:solidFill>
                  <a:schemeClr val="bg1"/>
                </a:solidFill>
                <a:latin typeface="游ゴシック" panose="020B0400000000000000" pitchFamily="50" charset="-128"/>
                <a:ea typeface="游ゴシック" panose="020B0400000000000000" pitchFamily="50" charset="-128"/>
              </a:rPr>
              <a:t>要求のない判断は存在</a:t>
            </a:r>
            <a:endParaRPr lang="en-US" altLang="ja-JP" sz="2200" b="1" dirty="0">
              <a:solidFill>
                <a:schemeClr val="bg1"/>
              </a:solidFill>
              <a:latin typeface="游ゴシック" panose="020B0400000000000000" pitchFamily="50" charset="-128"/>
              <a:ea typeface="游ゴシック" panose="020B0400000000000000" pitchFamily="50" charset="-128"/>
            </a:endParaRPr>
          </a:p>
          <a:p>
            <a:pPr algn="l" fontAlgn="base">
              <a:lnSpc>
                <a:spcPct val="110000"/>
              </a:lnSpc>
              <a:spcBef>
                <a:spcPct val="0"/>
              </a:spcBef>
              <a:spcAft>
                <a:spcPct val="0"/>
              </a:spcAft>
            </a:pPr>
            <a:r>
              <a:rPr lang="ja-JP" altLang="en-US" sz="2200" b="1" dirty="0">
                <a:solidFill>
                  <a:schemeClr val="bg1"/>
                </a:solidFill>
                <a:latin typeface="游ゴシック" panose="020B0400000000000000" pitchFamily="50" charset="-128"/>
                <a:ea typeface="游ゴシック" panose="020B0400000000000000" pitchFamily="50" charset="-128"/>
              </a:rPr>
              <a:t>　　　　　　しないため、自律判断</a:t>
            </a:r>
            <a:r>
              <a:rPr lang="en-US" altLang="ja-JP" sz="2200" b="1" dirty="0">
                <a:solidFill>
                  <a:schemeClr val="bg1"/>
                </a:solidFill>
                <a:latin typeface="游ゴシック" panose="020B0400000000000000" pitchFamily="50" charset="-128"/>
                <a:ea typeface="游ゴシック" panose="020B0400000000000000" pitchFamily="50" charset="-128"/>
              </a:rPr>
              <a:t>AI</a:t>
            </a:r>
            <a:r>
              <a:rPr lang="ja-JP" altLang="en-US" sz="2200" b="1" dirty="0">
                <a:solidFill>
                  <a:schemeClr val="bg1"/>
                </a:solidFill>
                <a:latin typeface="游ゴシック" panose="020B0400000000000000" pitchFamily="50" charset="-128"/>
                <a:ea typeface="游ゴシック" panose="020B0400000000000000" pitchFamily="50" charset="-128"/>
              </a:rPr>
              <a:t>も常に要求とセットで使用する</a:t>
            </a:r>
            <a:endParaRPr lang="en-US" altLang="ja-JP" sz="2200" b="1" dirty="0">
              <a:solidFill>
                <a:schemeClr val="bg1"/>
              </a:solidFill>
              <a:latin typeface="游ゴシック" panose="020B0400000000000000" pitchFamily="50" charset="-128"/>
              <a:ea typeface="游ゴシック" panose="020B0400000000000000" pitchFamily="50" charset="-128"/>
            </a:endParaRPr>
          </a:p>
        </p:txBody>
      </p:sp>
      <p:sp>
        <p:nvSpPr>
          <p:cNvPr id="7" name="テキスト ボックス 6">
            <a:extLst>
              <a:ext uri="{FF2B5EF4-FFF2-40B4-BE49-F238E27FC236}">
                <a16:creationId xmlns:a16="http://schemas.microsoft.com/office/drawing/2014/main" id="{34B8EA9A-5281-17D1-6CA5-E47F46930376}"/>
              </a:ext>
            </a:extLst>
          </p:cNvPr>
          <p:cNvSpPr txBox="1"/>
          <p:nvPr/>
        </p:nvSpPr>
        <p:spPr bwMode="auto">
          <a:xfrm>
            <a:off x="627018" y="1845958"/>
            <a:ext cx="2865120" cy="322218"/>
          </a:xfrm>
          <a:prstGeom prst="rect">
            <a:avLst/>
          </a:prstGeom>
          <a:noFill/>
          <a:ln w="9525">
            <a:noFill/>
          </a:ln>
        </p:spPr>
        <p:txBody>
          <a:bodyPr vert="horz" wrap="square" rtlCol="0" anchor="t">
            <a:noAutofit/>
          </a:bodyPr>
          <a:lstStyle/>
          <a:p>
            <a:pPr fontAlgn="base">
              <a:lnSpc>
                <a:spcPct val="110000"/>
              </a:lnSpc>
              <a:spcBef>
                <a:spcPct val="0"/>
              </a:spcBef>
              <a:spcAft>
                <a:spcPct val="0"/>
              </a:spcAft>
            </a:pPr>
            <a:r>
              <a:rPr kumimoji="1" lang="en-US" altLang="ja-JP" sz="1400" b="1" dirty="0">
                <a:latin typeface="游ゴシック" panose="020B0400000000000000" pitchFamily="50" charset="-128"/>
                <a:ea typeface="游ゴシック" panose="020B0400000000000000" pitchFamily="50" charset="-128"/>
              </a:rPr>
              <a:t>【</a:t>
            </a:r>
            <a:r>
              <a:rPr kumimoji="1" lang="ja-JP" altLang="en-US" sz="1400" b="1" dirty="0">
                <a:latin typeface="游ゴシック" panose="020B0400000000000000" pitchFamily="50" charset="-128"/>
                <a:ea typeface="游ゴシック" panose="020B0400000000000000" pitchFamily="50" charset="-128"/>
              </a:rPr>
              <a:t>自律判断</a:t>
            </a:r>
            <a:r>
              <a:rPr kumimoji="1" lang="en-US" altLang="ja-JP" sz="1400" b="1" dirty="0">
                <a:latin typeface="游ゴシック" panose="020B0400000000000000" pitchFamily="50" charset="-128"/>
                <a:ea typeface="游ゴシック" panose="020B0400000000000000" pitchFamily="50" charset="-128"/>
              </a:rPr>
              <a:t>AI</a:t>
            </a:r>
            <a:r>
              <a:rPr lang="ja-JP" altLang="en-US" sz="1400" b="1" dirty="0">
                <a:latin typeface="游ゴシック" panose="020B0400000000000000" pitchFamily="50" charset="-128"/>
                <a:ea typeface="游ゴシック" panose="020B0400000000000000" pitchFamily="50" charset="-128"/>
              </a:rPr>
              <a:t>による</a:t>
            </a:r>
            <a:r>
              <a:rPr kumimoji="1" lang="ja-JP" altLang="en-US" sz="1400" b="1" dirty="0">
                <a:latin typeface="游ゴシック" panose="020B0400000000000000" pitchFamily="50" charset="-128"/>
                <a:ea typeface="游ゴシック" panose="020B0400000000000000" pitchFamily="50" charset="-128"/>
              </a:rPr>
              <a:t>判断とは？</a:t>
            </a:r>
            <a:r>
              <a:rPr kumimoji="1" lang="en-US" altLang="ja-JP" sz="1400" b="1" dirty="0">
                <a:latin typeface="游ゴシック" panose="020B0400000000000000" pitchFamily="50" charset="-128"/>
                <a:ea typeface="游ゴシック" panose="020B0400000000000000" pitchFamily="50" charset="-128"/>
              </a:rPr>
              <a:t>】</a:t>
            </a:r>
            <a:endParaRPr kumimoji="1" lang="ja-JP" altLang="en-US" sz="1400" b="1" dirty="0">
              <a:latin typeface="游ゴシック" panose="020B0400000000000000" pitchFamily="50" charset="-128"/>
              <a:ea typeface="游ゴシック" panose="020B0400000000000000" pitchFamily="50" charset="-128"/>
            </a:endParaRPr>
          </a:p>
        </p:txBody>
      </p:sp>
      <p:sp>
        <p:nvSpPr>
          <p:cNvPr id="8" name="四角形: 角を丸くする 7">
            <a:extLst>
              <a:ext uri="{FF2B5EF4-FFF2-40B4-BE49-F238E27FC236}">
                <a16:creationId xmlns:a16="http://schemas.microsoft.com/office/drawing/2014/main" id="{7BFDE798-CA20-716E-3B6B-C89829D402F8}"/>
              </a:ext>
            </a:extLst>
          </p:cNvPr>
          <p:cNvSpPr/>
          <p:nvPr/>
        </p:nvSpPr>
        <p:spPr bwMode="gray">
          <a:xfrm>
            <a:off x="801189" y="3725785"/>
            <a:ext cx="10589622" cy="1476000"/>
          </a:xfrm>
          <a:prstGeom prst="roundRect">
            <a:avLst>
              <a:gd name="adj" fmla="val 5421"/>
            </a:avLst>
          </a:prstGeom>
          <a:solidFill>
            <a:schemeClr val="bg1">
              <a:lumMod val="95000"/>
            </a:schemeClr>
          </a:solidFill>
          <a:ln w="19050">
            <a:noFill/>
            <a:prstDash val="solid"/>
            <a:headEnd type="none" w="lg" len="lg"/>
            <a:tailEnd type="none"/>
          </a:ln>
        </p:spPr>
        <p:style>
          <a:lnRef idx="1">
            <a:schemeClr val="accent1"/>
          </a:lnRef>
          <a:fillRef idx="0">
            <a:schemeClr val="accent1"/>
          </a:fillRef>
          <a:effectRef idx="0">
            <a:schemeClr val="accent1"/>
          </a:effectRef>
          <a:fontRef idx="minor">
            <a:schemeClr val="tx1"/>
          </a:fontRef>
        </p:style>
        <p:txBody>
          <a:bodyPr rtlCol="0" anchor="ctr"/>
          <a:lstStyle/>
          <a:p>
            <a:pPr>
              <a:lnSpc>
                <a:spcPct val="110000"/>
              </a:lnSpc>
            </a:pPr>
            <a:r>
              <a:rPr lang="ja-JP" altLang="en-US" sz="2100" b="1" dirty="0">
                <a:solidFill>
                  <a:schemeClr val="tx1">
                    <a:lumMod val="65000"/>
                    <a:lumOff val="35000"/>
                  </a:schemeClr>
                </a:solidFill>
                <a:latin typeface="游ゴシック" panose="020B0400000000000000" pitchFamily="50" charset="-128"/>
                <a:ea typeface="游ゴシック" panose="020B0400000000000000" pitchFamily="50" charset="-128"/>
              </a:rPr>
              <a:t>従来型の</a:t>
            </a:r>
            <a:r>
              <a:rPr lang="en-US" altLang="ja-JP" sz="2100" b="1" dirty="0">
                <a:solidFill>
                  <a:schemeClr val="tx1">
                    <a:lumMod val="65000"/>
                    <a:lumOff val="35000"/>
                  </a:schemeClr>
                </a:solidFill>
                <a:latin typeface="游ゴシック" panose="020B0400000000000000" pitchFamily="50" charset="-128"/>
                <a:ea typeface="游ゴシック" panose="020B0400000000000000" pitchFamily="50" charset="-128"/>
              </a:rPr>
              <a:t>AI</a:t>
            </a:r>
            <a:r>
              <a:rPr lang="ja-JP" altLang="en-US" sz="2100" b="1" dirty="0">
                <a:solidFill>
                  <a:schemeClr val="tx1">
                    <a:lumMod val="65000"/>
                    <a:lumOff val="35000"/>
                  </a:schemeClr>
                </a:solidFill>
                <a:latin typeface="游ゴシック" panose="020B0400000000000000" pitchFamily="50" charset="-128"/>
                <a:ea typeface="游ゴシック" panose="020B0400000000000000" pitchFamily="50" charset="-128"/>
              </a:rPr>
              <a:t>は、パターン認識／統計処理／スコア選択</a:t>
            </a:r>
            <a:r>
              <a:rPr lang="en-US" altLang="ja-JP" sz="2100" b="1" dirty="0">
                <a:solidFill>
                  <a:schemeClr val="tx1">
                    <a:lumMod val="65000"/>
                    <a:lumOff val="35000"/>
                  </a:schemeClr>
                </a:solidFill>
                <a:latin typeface="游ゴシック" panose="020B0400000000000000" pitchFamily="50" charset="-128"/>
                <a:ea typeface="游ゴシック" panose="020B0400000000000000" pitchFamily="50" charset="-128"/>
              </a:rPr>
              <a:t>‥</a:t>
            </a:r>
            <a:r>
              <a:rPr lang="ja-JP" altLang="en-US" sz="2100" b="1" dirty="0">
                <a:solidFill>
                  <a:schemeClr val="tx1">
                    <a:lumMod val="65000"/>
                    <a:lumOff val="35000"/>
                  </a:schemeClr>
                </a:solidFill>
                <a:latin typeface="游ゴシック" panose="020B0400000000000000" pitchFamily="50" charset="-128"/>
                <a:ea typeface="游ゴシック" panose="020B0400000000000000" pitchFamily="50" charset="-128"/>
              </a:rPr>
              <a:t>等により「判断を再現」する高度化された情報処理の仕組みであり、出力される「判断」は要求に対する「最善」を総合的に考慮した判断とは異なる「単純判断」になるため、</a:t>
            </a:r>
            <a:r>
              <a:rPr lang="ja-JP" altLang="en-US" sz="2100" b="1" dirty="0">
                <a:solidFill>
                  <a:schemeClr val="accent1">
                    <a:lumMod val="90000"/>
                    <a:lumOff val="10000"/>
                  </a:schemeClr>
                </a:solidFill>
                <a:latin typeface="游ゴシック" panose="020B0400000000000000" pitchFamily="50" charset="-128"/>
                <a:ea typeface="游ゴシック" panose="020B0400000000000000" pitchFamily="50" charset="-128"/>
              </a:rPr>
              <a:t>作業や特定タスク支援のみの利用</a:t>
            </a:r>
            <a:r>
              <a:rPr lang="ja-JP" altLang="en-US" sz="2100" b="1" dirty="0">
                <a:solidFill>
                  <a:schemeClr val="tx1">
                    <a:lumMod val="65000"/>
                    <a:lumOff val="35000"/>
                  </a:schemeClr>
                </a:solidFill>
                <a:latin typeface="游ゴシック" panose="020B0400000000000000" pitchFamily="50" charset="-128"/>
                <a:ea typeface="游ゴシック" panose="020B0400000000000000" pitchFamily="50" charset="-128"/>
              </a:rPr>
              <a:t>となり、</a:t>
            </a:r>
            <a:r>
              <a:rPr lang="ja-JP" altLang="en-US" sz="2100" b="1" dirty="0">
                <a:solidFill>
                  <a:schemeClr val="accent2">
                    <a:lumMod val="90000"/>
                    <a:lumOff val="10000"/>
                  </a:schemeClr>
                </a:solidFill>
                <a:latin typeface="游ゴシック" panose="020B0400000000000000" pitchFamily="50" charset="-128"/>
                <a:ea typeface="游ゴシック" panose="020B0400000000000000" pitchFamily="50" charset="-128"/>
              </a:rPr>
              <a:t>人の </a:t>
            </a:r>
            <a:r>
              <a:rPr lang="ja-JP" altLang="en-US" sz="2100" b="1" dirty="0">
                <a:solidFill>
                  <a:srgbClr val="C00000"/>
                </a:solidFill>
                <a:latin typeface="游ゴシック" panose="020B0400000000000000" pitchFamily="50" charset="-128"/>
                <a:ea typeface="游ゴシック" panose="020B0400000000000000" pitchFamily="50" charset="-128"/>
              </a:rPr>
              <a:t>総合的判断能力 </a:t>
            </a:r>
            <a:r>
              <a:rPr lang="ja-JP" altLang="en-US" sz="2100" b="1" dirty="0">
                <a:solidFill>
                  <a:schemeClr val="accent2">
                    <a:lumMod val="90000"/>
                    <a:lumOff val="10000"/>
                  </a:schemeClr>
                </a:solidFill>
                <a:latin typeface="游ゴシック" panose="020B0400000000000000" pitchFamily="50" charset="-128"/>
                <a:ea typeface="游ゴシック" panose="020B0400000000000000" pitchFamily="50" charset="-128"/>
              </a:rPr>
              <a:t>に依存する業務の</a:t>
            </a:r>
            <a:r>
              <a:rPr lang="ja-JP" altLang="en-US" sz="2100" b="1" dirty="0">
                <a:solidFill>
                  <a:srgbClr val="C00000"/>
                </a:solidFill>
                <a:latin typeface="游ゴシック" panose="020B0400000000000000" pitchFamily="50" charset="-128"/>
                <a:ea typeface="游ゴシック" panose="020B0400000000000000" pitchFamily="50" charset="-128"/>
              </a:rPr>
              <a:t>「代行」</a:t>
            </a:r>
            <a:r>
              <a:rPr lang="ja-JP" altLang="en-US" sz="2100" b="1" dirty="0">
                <a:solidFill>
                  <a:schemeClr val="accent2">
                    <a:lumMod val="90000"/>
                    <a:lumOff val="10000"/>
                  </a:schemeClr>
                </a:solidFill>
                <a:latin typeface="游ゴシック" panose="020B0400000000000000" pitchFamily="50" charset="-128"/>
                <a:ea typeface="游ゴシック" panose="020B0400000000000000" pitchFamily="50" charset="-128"/>
              </a:rPr>
              <a:t>には利用できない</a:t>
            </a:r>
            <a:endParaRPr lang="en-US" altLang="ja-JP" sz="2100" b="1" dirty="0">
              <a:solidFill>
                <a:schemeClr val="accent2">
                  <a:lumMod val="90000"/>
                  <a:lumOff val="10000"/>
                </a:schemeClr>
              </a:solidFill>
              <a:latin typeface="游ゴシック" panose="020B0400000000000000" pitchFamily="50" charset="-128"/>
              <a:ea typeface="游ゴシック" panose="020B0400000000000000" pitchFamily="50" charset="-128"/>
            </a:endParaRPr>
          </a:p>
        </p:txBody>
      </p:sp>
      <p:sp>
        <p:nvSpPr>
          <p:cNvPr id="9" name="テキスト ボックス 8">
            <a:extLst>
              <a:ext uri="{FF2B5EF4-FFF2-40B4-BE49-F238E27FC236}">
                <a16:creationId xmlns:a16="http://schemas.microsoft.com/office/drawing/2014/main" id="{539B9208-EF31-AF80-81EB-12A6BB788866}"/>
              </a:ext>
            </a:extLst>
          </p:cNvPr>
          <p:cNvSpPr txBox="1"/>
          <p:nvPr/>
        </p:nvSpPr>
        <p:spPr bwMode="auto">
          <a:xfrm>
            <a:off x="631369" y="3444946"/>
            <a:ext cx="2865120" cy="322218"/>
          </a:xfrm>
          <a:prstGeom prst="rect">
            <a:avLst/>
          </a:prstGeom>
          <a:noFill/>
          <a:ln w="9525">
            <a:noFill/>
          </a:ln>
        </p:spPr>
        <p:txBody>
          <a:bodyPr vert="horz" wrap="square" rtlCol="0" anchor="t">
            <a:noAutofit/>
          </a:bodyPr>
          <a:lstStyle/>
          <a:p>
            <a:pPr fontAlgn="base">
              <a:lnSpc>
                <a:spcPct val="110000"/>
              </a:lnSpc>
              <a:spcBef>
                <a:spcPct val="0"/>
              </a:spcBef>
              <a:spcAft>
                <a:spcPct val="0"/>
              </a:spcAft>
            </a:pPr>
            <a:r>
              <a:rPr kumimoji="1" lang="en-US" altLang="ja-JP" sz="1400" b="1" dirty="0">
                <a:latin typeface="游ゴシック" panose="020B0400000000000000" pitchFamily="50" charset="-128"/>
                <a:ea typeface="游ゴシック" panose="020B0400000000000000" pitchFamily="50" charset="-128"/>
              </a:rPr>
              <a:t>【</a:t>
            </a:r>
            <a:r>
              <a:rPr kumimoji="1" lang="ja-JP" altLang="en-US" sz="1400" b="1" dirty="0">
                <a:latin typeface="游ゴシック" panose="020B0400000000000000" pitchFamily="50" charset="-128"/>
                <a:ea typeface="游ゴシック" panose="020B0400000000000000" pitchFamily="50" charset="-128"/>
              </a:rPr>
              <a:t>従来型</a:t>
            </a:r>
            <a:r>
              <a:rPr kumimoji="1" lang="en-US" altLang="ja-JP" sz="1400" b="1" dirty="0">
                <a:latin typeface="游ゴシック" panose="020B0400000000000000" pitchFamily="50" charset="-128"/>
                <a:ea typeface="游ゴシック" panose="020B0400000000000000" pitchFamily="50" charset="-128"/>
              </a:rPr>
              <a:t>AI</a:t>
            </a:r>
            <a:r>
              <a:rPr kumimoji="1" lang="ja-JP" altLang="en-US" sz="1400" b="1" dirty="0">
                <a:latin typeface="游ゴシック" panose="020B0400000000000000" pitchFamily="50" charset="-128"/>
                <a:ea typeface="游ゴシック" panose="020B0400000000000000" pitchFamily="50" charset="-128"/>
              </a:rPr>
              <a:t>との相違点</a:t>
            </a:r>
            <a:r>
              <a:rPr kumimoji="1" lang="en-US" altLang="ja-JP" sz="1400" b="1" dirty="0">
                <a:latin typeface="游ゴシック" panose="020B0400000000000000" pitchFamily="50" charset="-128"/>
                <a:ea typeface="游ゴシック" panose="020B0400000000000000" pitchFamily="50" charset="-128"/>
              </a:rPr>
              <a:t>】</a:t>
            </a:r>
            <a:endParaRPr kumimoji="1" lang="ja-JP" altLang="en-US" sz="1400" b="1" dirty="0">
              <a:latin typeface="游ゴシック" panose="020B0400000000000000" pitchFamily="50" charset="-128"/>
              <a:ea typeface="游ゴシック" panose="020B0400000000000000" pitchFamily="50" charset="-128"/>
            </a:endParaRPr>
          </a:p>
        </p:txBody>
      </p:sp>
      <p:sp>
        <p:nvSpPr>
          <p:cNvPr id="12" name="テキスト ボックス 11">
            <a:extLst>
              <a:ext uri="{FF2B5EF4-FFF2-40B4-BE49-F238E27FC236}">
                <a16:creationId xmlns:a16="http://schemas.microsoft.com/office/drawing/2014/main" id="{182655C3-2908-3F85-B8DD-A5D75BC45B6D}"/>
              </a:ext>
            </a:extLst>
          </p:cNvPr>
          <p:cNvSpPr txBox="1"/>
          <p:nvPr/>
        </p:nvSpPr>
        <p:spPr bwMode="auto">
          <a:xfrm>
            <a:off x="714108" y="5370968"/>
            <a:ext cx="3309256" cy="322218"/>
          </a:xfrm>
          <a:prstGeom prst="rect">
            <a:avLst/>
          </a:prstGeom>
          <a:noFill/>
          <a:ln w="9525">
            <a:noFill/>
          </a:ln>
        </p:spPr>
        <p:txBody>
          <a:bodyPr vert="horz" wrap="square" rtlCol="0" anchor="t">
            <a:noAutofit/>
          </a:bodyPr>
          <a:lstStyle/>
          <a:p>
            <a:pPr fontAlgn="base">
              <a:lnSpc>
                <a:spcPct val="110000"/>
              </a:lnSpc>
              <a:spcBef>
                <a:spcPct val="0"/>
              </a:spcBef>
              <a:spcAft>
                <a:spcPct val="0"/>
              </a:spcAft>
            </a:pPr>
            <a:r>
              <a:rPr lang="ja-JP" altLang="en-US" sz="1200" b="1" dirty="0">
                <a:latin typeface="游ゴシック" panose="020B0400000000000000" pitchFamily="50" charset="-128"/>
                <a:ea typeface="游ゴシック" panose="020B0400000000000000" pitchFamily="50" charset="-128"/>
              </a:rPr>
              <a:t>～ 補足：</a:t>
            </a:r>
            <a:r>
              <a:rPr kumimoji="1" lang="ja-JP" altLang="en-US" sz="1200" b="1" dirty="0">
                <a:latin typeface="游ゴシック" panose="020B0400000000000000" pitchFamily="50" charset="-128"/>
                <a:ea typeface="游ゴシック" panose="020B0400000000000000" pitchFamily="50" charset="-128"/>
              </a:rPr>
              <a:t>日本における人口知能の定義 ～</a:t>
            </a:r>
          </a:p>
        </p:txBody>
      </p:sp>
      <p:sp>
        <p:nvSpPr>
          <p:cNvPr id="13" name="四角形: 角を丸くする 12">
            <a:extLst>
              <a:ext uri="{FF2B5EF4-FFF2-40B4-BE49-F238E27FC236}">
                <a16:creationId xmlns:a16="http://schemas.microsoft.com/office/drawing/2014/main" id="{83289DE9-ECC2-B793-B287-FAAA6A60A0F7}"/>
              </a:ext>
            </a:extLst>
          </p:cNvPr>
          <p:cNvSpPr/>
          <p:nvPr/>
        </p:nvSpPr>
        <p:spPr bwMode="gray">
          <a:xfrm>
            <a:off x="801189" y="5628290"/>
            <a:ext cx="10589622" cy="936000"/>
          </a:xfrm>
          <a:prstGeom prst="roundRect">
            <a:avLst>
              <a:gd name="adj" fmla="val 5421"/>
            </a:avLst>
          </a:prstGeom>
          <a:solidFill>
            <a:schemeClr val="bg1">
              <a:lumMod val="95000"/>
            </a:schemeClr>
          </a:solidFill>
          <a:ln w="19050">
            <a:noFill/>
            <a:prstDash val="solid"/>
            <a:headEnd type="none" w="lg" len="lg"/>
            <a:tailEnd type="none"/>
          </a:ln>
        </p:spPr>
        <p:style>
          <a:lnRef idx="1">
            <a:schemeClr val="accent1"/>
          </a:lnRef>
          <a:fillRef idx="0">
            <a:schemeClr val="accent1"/>
          </a:fillRef>
          <a:effectRef idx="0">
            <a:schemeClr val="accent1"/>
          </a:effectRef>
          <a:fontRef idx="minor">
            <a:schemeClr val="tx1"/>
          </a:fontRef>
        </p:style>
        <p:txBody>
          <a:bodyPr rtlCol="0" anchor="t"/>
          <a:lstStyle/>
          <a:p>
            <a:pPr>
              <a:lnSpc>
                <a:spcPct val="110000"/>
              </a:lnSpc>
            </a:pPr>
            <a:r>
              <a:rPr lang="ja-JP" altLang="en-US" sz="1200" b="1" dirty="0">
                <a:solidFill>
                  <a:schemeClr val="tx1">
                    <a:lumMod val="65000"/>
                    <a:lumOff val="35000"/>
                  </a:schemeClr>
                </a:solidFill>
                <a:latin typeface="游ゴシック" panose="020B0400000000000000" pitchFamily="50" charset="-128"/>
                <a:ea typeface="游ゴシック" panose="020B0400000000000000" pitchFamily="50" charset="-128"/>
              </a:rPr>
              <a:t>　　</a:t>
            </a:r>
            <a:r>
              <a:rPr lang="ja-JP" altLang="en-US" sz="1200" b="1" dirty="0">
                <a:latin typeface="游ゴシック" panose="020B0400000000000000" pitchFamily="50" charset="-128"/>
                <a:ea typeface="游ゴシック" panose="020B0400000000000000" pitchFamily="50" charset="-128"/>
              </a:rPr>
              <a:t>人工的な方法により、人間の「認知」「推論」「判断」に係る知的な能力を代替する機能を実現するための技術</a:t>
            </a:r>
            <a:r>
              <a:rPr lang="ja-JP" altLang="en-US" sz="1200" b="1" dirty="0">
                <a:solidFill>
                  <a:schemeClr val="tx1">
                    <a:lumMod val="65000"/>
                    <a:lumOff val="35000"/>
                  </a:schemeClr>
                </a:solidFill>
                <a:latin typeface="游ゴシック" panose="020B0400000000000000" pitchFamily="50" charset="-128"/>
                <a:ea typeface="游ゴシック" panose="020B0400000000000000" pitchFamily="50" charset="-128"/>
              </a:rPr>
              <a:t>と定義されているようです。</a:t>
            </a:r>
            <a:endParaRPr lang="en-US" altLang="ja-JP" sz="1200" b="1" dirty="0">
              <a:solidFill>
                <a:schemeClr val="tx1">
                  <a:lumMod val="65000"/>
                  <a:lumOff val="35000"/>
                </a:schemeClr>
              </a:solidFill>
              <a:latin typeface="游ゴシック" panose="020B0400000000000000" pitchFamily="50" charset="-128"/>
              <a:ea typeface="游ゴシック" panose="020B0400000000000000" pitchFamily="50" charset="-128"/>
            </a:endParaRPr>
          </a:p>
          <a:p>
            <a:pPr>
              <a:lnSpc>
                <a:spcPct val="110000"/>
              </a:lnSpc>
            </a:pPr>
            <a:r>
              <a:rPr lang="ja-JP" altLang="en-US" sz="1200" b="1" dirty="0">
                <a:solidFill>
                  <a:schemeClr val="tx1">
                    <a:lumMod val="65000"/>
                    <a:lumOff val="35000"/>
                  </a:schemeClr>
                </a:solidFill>
                <a:latin typeface="游ゴシック" panose="020B0400000000000000" pitchFamily="50" charset="-128"/>
                <a:ea typeface="游ゴシック" panose="020B0400000000000000" pitchFamily="50" charset="-128"/>
              </a:rPr>
              <a:t>　　従来型</a:t>
            </a:r>
            <a:r>
              <a:rPr lang="en-US" altLang="ja-JP" sz="1200" b="1" dirty="0">
                <a:solidFill>
                  <a:schemeClr val="tx1">
                    <a:lumMod val="65000"/>
                    <a:lumOff val="35000"/>
                  </a:schemeClr>
                </a:solidFill>
                <a:latin typeface="游ゴシック" panose="020B0400000000000000" pitchFamily="50" charset="-128"/>
                <a:ea typeface="游ゴシック" panose="020B0400000000000000" pitchFamily="50" charset="-128"/>
              </a:rPr>
              <a:t>AI</a:t>
            </a:r>
            <a:r>
              <a:rPr lang="ja-JP" altLang="en-US" sz="1200" b="1" dirty="0">
                <a:solidFill>
                  <a:schemeClr val="tx1">
                    <a:lumMod val="65000"/>
                    <a:lumOff val="35000"/>
                  </a:schemeClr>
                </a:solidFill>
                <a:latin typeface="游ゴシック" panose="020B0400000000000000" pitchFamily="50" charset="-128"/>
                <a:ea typeface="游ゴシック" panose="020B0400000000000000" pitchFamily="50" charset="-128"/>
              </a:rPr>
              <a:t>が判断を再現する仕組みである一方、弊社特許は事前学習を必要としない仕組みであり「判断」を再現する仕組みも持っていません。</a:t>
            </a:r>
            <a:endParaRPr lang="en-US" altLang="ja-JP" sz="1200" b="1" dirty="0">
              <a:solidFill>
                <a:schemeClr val="tx1">
                  <a:lumMod val="65000"/>
                  <a:lumOff val="35000"/>
                </a:schemeClr>
              </a:solidFill>
              <a:latin typeface="游ゴシック" panose="020B0400000000000000" pitchFamily="50" charset="-128"/>
              <a:ea typeface="游ゴシック" panose="020B0400000000000000" pitchFamily="50" charset="-128"/>
            </a:endParaRPr>
          </a:p>
          <a:p>
            <a:pPr>
              <a:lnSpc>
                <a:spcPct val="110000"/>
              </a:lnSpc>
            </a:pPr>
            <a:r>
              <a:rPr lang="ja-JP" altLang="en-US" sz="1200" b="1" dirty="0">
                <a:solidFill>
                  <a:schemeClr val="tx1">
                    <a:lumMod val="65000"/>
                    <a:lumOff val="35000"/>
                  </a:schemeClr>
                </a:solidFill>
                <a:latin typeface="游ゴシック" panose="020B0400000000000000" pitchFamily="50" charset="-128"/>
                <a:ea typeface="游ゴシック" panose="020B0400000000000000" pitchFamily="50" charset="-128"/>
              </a:rPr>
              <a:t>　　判断の根拠となる考え方を、事前に教え込むことにより総合的判断を実現する仕組みであることから、従来型</a:t>
            </a:r>
            <a:r>
              <a:rPr lang="en-US" altLang="ja-JP" sz="1200" b="1" dirty="0">
                <a:solidFill>
                  <a:schemeClr val="tx1">
                    <a:lumMod val="65000"/>
                    <a:lumOff val="35000"/>
                  </a:schemeClr>
                </a:solidFill>
                <a:latin typeface="游ゴシック" panose="020B0400000000000000" pitchFamily="50" charset="-128"/>
                <a:ea typeface="游ゴシック" panose="020B0400000000000000" pitchFamily="50" charset="-128"/>
              </a:rPr>
              <a:t>AI</a:t>
            </a:r>
            <a:r>
              <a:rPr lang="ja-JP" altLang="en-US" sz="1200" b="1" dirty="0">
                <a:solidFill>
                  <a:schemeClr val="tx1">
                    <a:lumMod val="65000"/>
                    <a:lumOff val="35000"/>
                  </a:schemeClr>
                </a:solidFill>
                <a:latin typeface="游ゴシック" panose="020B0400000000000000" pitchFamily="50" charset="-128"/>
                <a:ea typeface="游ゴシック" panose="020B0400000000000000" pitchFamily="50" charset="-128"/>
              </a:rPr>
              <a:t>よりも人口知能に近いのでは？　</a:t>
            </a:r>
            <a:endParaRPr lang="en-US" altLang="ja-JP" sz="1200" b="1" dirty="0">
              <a:solidFill>
                <a:schemeClr val="tx1">
                  <a:lumMod val="65000"/>
                  <a:lumOff val="35000"/>
                </a:schemeClr>
              </a:solidFill>
              <a:latin typeface="游ゴシック" panose="020B0400000000000000" pitchFamily="50" charset="-128"/>
              <a:ea typeface="游ゴシック" panose="020B0400000000000000" pitchFamily="50" charset="-128"/>
            </a:endParaRPr>
          </a:p>
          <a:p>
            <a:pPr>
              <a:lnSpc>
                <a:spcPct val="110000"/>
              </a:lnSpc>
            </a:pPr>
            <a:r>
              <a:rPr lang="ja-JP" altLang="en-US" sz="1200" b="1" dirty="0">
                <a:solidFill>
                  <a:schemeClr val="tx1">
                    <a:lumMod val="65000"/>
                    <a:lumOff val="35000"/>
                  </a:schemeClr>
                </a:solidFill>
                <a:latin typeface="游ゴシック" panose="020B0400000000000000" pitchFamily="50" charset="-128"/>
                <a:ea typeface="游ゴシック" panose="020B0400000000000000" pitchFamily="50" charset="-128"/>
              </a:rPr>
              <a:t>　　との認識から、従来の</a:t>
            </a:r>
            <a:r>
              <a:rPr lang="en-US" altLang="ja-JP" sz="1200" b="1" dirty="0">
                <a:solidFill>
                  <a:schemeClr val="tx1">
                    <a:lumMod val="65000"/>
                    <a:lumOff val="35000"/>
                  </a:schemeClr>
                </a:solidFill>
                <a:latin typeface="游ゴシック" panose="020B0400000000000000" pitchFamily="50" charset="-128"/>
                <a:ea typeface="游ゴシック" panose="020B0400000000000000" pitchFamily="50" charset="-128"/>
              </a:rPr>
              <a:t>IT</a:t>
            </a:r>
            <a:r>
              <a:rPr lang="ja-JP" altLang="en-US" sz="1200" b="1" dirty="0">
                <a:solidFill>
                  <a:schemeClr val="tx1">
                    <a:lumMod val="65000"/>
                    <a:lumOff val="35000"/>
                  </a:schemeClr>
                </a:solidFill>
                <a:latin typeface="游ゴシック" panose="020B0400000000000000" pitchFamily="50" charset="-128"/>
                <a:ea typeface="游ゴシック" panose="020B0400000000000000" pitchFamily="50" charset="-128"/>
              </a:rPr>
              <a:t>技術のみを利用した情報処理の方法に関する特許ではありますが「自律判断</a:t>
            </a:r>
            <a:r>
              <a:rPr lang="en-US" altLang="ja-JP" sz="1200" b="1" dirty="0">
                <a:solidFill>
                  <a:schemeClr val="tx1">
                    <a:lumMod val="65000"/>
                    <a:lumOff val="35000"/>
                  </a:schemeClr>
                </a:solidFill>
                <a:latin typeface="游ゴシック" panose="020B0400000000000000" pitchFamily="50" charset="-128"/>
                <a:ea typeface="游ゴシック" panose="020B0400000000000000" pitchFamily="50" charset="-128"/>
              </a:rPr>
              <a:t>AI</a:t>
            </a:r>
            <a:r>
              <a:rPr lang="ja-JP" altLang="en-US" sz="1200" b="1" dirty="0">
                <a:solidFill>
                  <a:schemeClr val="tx1">
                    <a:lumMod val="65000"/>
                    <a:lumOff val="35000"/>
                  </a:schemeClr>
                </a:solidFill>
                <a:latin typeface="游ゴシック" panose="020B0400000000000000" pitchFamily="50" charset="-128"/>
                <a:ea typeface="游ゴシック" panose="020B0400000000000000" pitchFamily="50" charset="-128"/>
              </a:rPr>
              <a:t>」を呼称させていただいております。</a:t>
            </a:r>
            <a:endParaRPr lang="en-US" altLang="ja-JP" sz="1200" b="1" dirty="0">
              <a:solidFill>
                <a:schemeClr val="tx1">
                  <a:lumMod val="65000"/>
                  <a:lumOff val="35000"/>
                </a:schemeClr>
              </a:solidFill>
              <a:latin typeface="游ゴシック" panose="020B0400000000000000" pitchFamily="50" charset="-128"/>
              <a:ea typeface="游ゴシック" panose="020B0400000000000000" pitchFamily="50" charset="-128"/>
            </a:endParaRPr>
          </a:p>
        </p:txBody>
      </p:sp>
    </p:spTree>
    <p:extLst>
      <p:ext uri="{BB962C8B-B14F-4D97-AF65-F5344CB8AC3E}">
        <p14:creationId xmlns:p14="http://schemas.microsoft.com/office/powerpoint/2010/main" val="2780080157"/>
      </p:ext>
    </p:extLst>
  </p:cSld>
  <p:clrMapOvr>
    <a:masterClrMapping/>
  </p:clrMapOvr>
  <mc:AlternateContent xmlns:mc="http://schemas.openxmlformats.org/markup-compatibility/2006" xmlns:p14="http://schemas.microsoft.com/office/powerpoint/2010/main">
    <mc:Choice Requires="p14">
      <p:transition p14:dur="10" advClick="0">
        <p:fade/>
      </p:transition>
    </mc:Choice>
    <mc:Fallback xmlns="">
      <p:transition advClick="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3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a:extLst>
              <a:ext uri="{FF2B5EF4-FFF2-40B4-BE49-F238E27FC236}">
                <a16:creationId xmlns:a16="http://schemas.microsoft.com/office/drawing/2014/main" id="{04BD014B-3AC3-5190-49FD-2799850D11F6}"/>
              </a:ext>
            </a:extLst>
          </p:cNvPr>
          <p:cNvSpPr>
            <a:spLocks noGrp="1"/>
          </p:cNvSpPr>
          <p:nvPr>
            <p:ph type="sldNum" sz="quarter" idx="10"/>
          </p:nvPr>
        </p:nvSpPr>
        <p:spPr/>
        <p:txBody>
          <a:bodyPr/>
          <a:lstStyle/>
          <a:p>
            <a:fld id="{C2DB7713-C8B9-400C-9441-50EEF11B139C}" type="slidenum">
              <a:rPr lang="ja-JP" altLang="en-US" smtClean="0">
                <a:solidFill>
                  <a:prstClr val="black">
                    <a:tint val="75000"/>
                  </a:prstClr>
                </a:solidFill>
              </a:rPr>
              <a:pPr/>
              <a:t>3</a:t>
            </a:fld>
            <a:endParaRPr lang="ja-JP" altLang="en-US">
              <a:solidFill>
                <a:prstClr val="black">
                  <a:tint val="75000"/>
                </a:prstClr>
              </a:solidFill>
            </a:endParaRPr>
          </a:p>
        </p:txBody>
      </p:sp>
      <p:sp>
        <p:nvSpPr>
          <p:cNvPr id="3" name="フッター プレースホルダー 2">
            <a:extLst>
              <a:ext uri="{FF2B5EF4-FFF2-40B4-BE49-F238E27FC236}">
                <a16:creationId xmlns:a16="http://schemas.microsoft.com/office/drawing/2014/main" id="{D71FA206-1C2E-EE55-E935-FF8BAEDEB3DB}"/>
              </a:ext>
            </a:extLst>
          </p:cNvPr>
          <p:cNvSpPr>
            <a:spLocks noGrp="1"/>
          </p:cNvSpPr>
          <p:nvPr>
            <p:ph type="ftr" sz="quarter" idx="3"/>
          </p:nvPr>
        </p:nvSpPr>
        <p:spPr/>
        <p:txBody>
          <a:bodyPr/>
          <a:lstStyle/>
          <a:p>
            <a:r>
              <a:rPr lang="en-US" altLang="ja-JP"/>
              <a:t>© 2018 PLM Revolution Inc.</a:t>
            </a:r>
            <a:endParaRPr lang="ja-JP" altLang="en-US"/>
          </a:p>
        </p:txBody>
      </p:sp>
      <p:sp>
        <p:nvSpPr>
          <p:cNvPr id="4" name="テキスト ボックス 3">
            <a:extLst>
              <a:ext uri="{FF2B5EF4-FFF2-40B4-BE49-F238E27FC236}">
                <a16:creationId xmlns:a16="http://schemas.microsoft.com/office/drawing/2014/main" id="{FA0F2636-647A-4E49-AF51-EBEAAC95C5BE}"/>
              </a:ext>
            </a:extLst>
          </p:cNvPr>
          <p:cNvSpPr txBox="1"/>
          <p:nvPr/>
        </p:nvSpPr>
        <p:spPr bwMode="auto">
          <a:xfrm>
            <a:off x="338327" y="64008"/>
            <a:ext cx="9293353" cy="411480"/>
          </a:xfrm>
          <a:prstGeom prst="rect">
            <a:avLst/>
          </a:prstGeom>
          <a:noFill/>
          <a:ln w="9525">
            <a:noFill/>
          </a:ln>
        </p:spPr>
        <p:txBody>
          <a:bodyPr vert="horz" wrap="none" rtlCol="0" anchor="ctr">
            <a:noAutofit/>
          </a:bodyPr>
          <a:lstStyle/>
          <a:p>
            <a:pPr fontAlgn="base">
              <a:lnSpc>
                <a:spcPct val="110000"/>
              </a:lnSpc>
              <a:spcBef>
                <a:spcPct val="0"/>
              </a:spcBef>
              <a:spcAft>
                <a:spcPct val="0"/>
              </a:spcAft>
            </a:pPr>
            <a:r>
              <a:rPr lang="ja-JP" altLang="en-US" sz="2400" b="1" dirty="0">
                <a:solidFill>
                  <a:schemeClr val="accent1">
                    <a:lumMod val="10000"/>
                    <a:lumOff val="90000"/>
                  </a:schemeClr>
                </a:solidFill>
                <a:effectLst>
                  <a:outerShdw blurRad="38100" dist="38100" dir="2700000" algn="tl">
                    <a:srgbClr val="000000">
                      <a:alpha val="43137"/>
                    </a:srgbClr>
                  </a:outerShdw>
                </a:effectLst>
                <a:latin typeface="游ゴシック" panose="020B0400000000000000" pitchFamily="50" charset="-128"/>
                <a:ea typeface="游ゴシック" panose="020B0400000000000000" pitchFamily="50" charset="-128"/>
              </a:rPr>
              <a:t>市場動向</a:t>
            </a:r>
            <a:r>
              <a:rPr lang="ja-JP" altLang="en-US" sz="2400" b="1" dirty="0">
                <a:solidFill>
                  <a:schemeClr val="bg1"/>
                </a:solidFill>
                <a:effectLst>
                  <a:outerShdw blurRad="38100" dist="38100" dir="2700000" algn="tl">
                    <a:srgbClr val="000000">
                      <a:alpha val="43137"/>
                    </a:srgbClr>
                  </a:outerShdw>
                </a:effectLst>
                <a:latin typeface="游ゴシック" panose="020B0400000000000000" pitchFamily="50" charset="-128"/>
                <a:ea typeface="游ゴシック" panose="020B0400000000000000" pitchFamily="50" charset="-128"/>
              </a:rPr>
              <a:t>：</a:t>
            </a:r>
            <a:r>
              <a:rPr lang="en-US" altLang="ja-JP" sz="2400" b="1" dirty="0">
                <a:solidFill>
                  <a:schemeClr val="bg1"/>
                </a:solidFill>
                <a:effectLst>
                  <a:outerShdw blurRad="38100" dist="38100" dir="2700000" algn="tl">
                    <a:srgbClr val="000000">
                      <a:alpha val="43137"/>
                    </a:srgbClr>
                  </a:outerShdw>
                </a:effectLst>
                <a:latin typeface="游ゴシック" panose="020B0400000000000000" pitchFamily="50" charset="-128"/>
                <a:ea typeface="游ゴシック" panose="020B0400000000000000" pitchFamily="50" charset="-128"/>
              </a:rPr>
              <a:t>AI</a:t>
            </a:r>
            <a:r>
              <a:rPr lang="ja-JP" altLang="en-US" sz="2400" b="1" dirty="0">
                <a:solidFill>
                  <a:schemeClr val="bg1"/>
                </a:solidFill>
                <a:effectLst>
                  <a:outerShdw blurRad="38100" dist="38100" dir="2700000" algn="tl">
                    <a:srgbClr val="000000">
                      <a:alpha val="43137"/>
                    </a:srgbClr>
                  </a:outerShdw>
                </a:effectLst>
                <a:latin typeface="游ゴシック" panose="020B0400000000000000" pitchFamily="50" charset="-128"/>
                <a:ea typeface="游ゴシック" panose="020B0400000000000000" pitchFamily="50" charset="-128"/>
              </a:rPr>
              <a:t>の活用は今後</a:t>
            </a:r>
            <a:r>
              <a:rPr lang="ja-JP" altLang="en-US" sz="2400" b="1" dirty="0">
                <a:solidFill>
                  <a:schemeClr val="accent4">
                    <a:lumMod val="25000"/>
                    <a:lumOff val="75000"/>
                  </a:schemeClr>
                </a:solidFill>
                <a:effectLst>
                  <a:outerShdw blurRad="38100" dist="38100" dir="2700000" algn="tl">
                    <a:srgbClr val="000000">
                      <a:alpha val="43137"/>
                    </a:srgbClr>
                  </a:outerShdw>
                </a:effectLst>
                <a:latin typeface="游ゴシック" panose="020B0400000000000000" pitchFamily="50" charset="-128"/>
                <a:ea typeface="游ゴシック" panose="020B0400000000000000" pitchFamily="50" charset="-128"/>
              </a:rPr>
              <a:t>「二極化」</a:t>
            </a:r>
            <a:r>
              <a:rPr lang="ja-JP" altLang="en-US" sz="2400" b="1" dirty="0">
                <a:solidFill>
                  <a:schemeClr val="bg1"/>
                </a:solidFill>
                <a:effectLst>
                  <a:outerShdw blurRad="38100" dist="38100" dir="2700000" algn="tl">
                    <a:srgbClr val="000000">
                      <a:alpha val="43137"/>
                    </a:srgbClr>
                  </a:outerShdw>
                </a:effectLst>
                <a:latin typeface="游ゴシック" panose="020B0400000000000000" pitchFamily="50" charset="-128"/>
                <a:ea typeface="游ゴシック" panose="020B0400000000000000" pitchFamily="50" charset="-128"/>
              </a:rPr>
              <a:t>する</a:t>
            </a:r>
            <a:endParaRPr kumimoji="1" lang="ja-JP" altLang="en-US" sz="1400" dirty="0">
              <a:solidFill>
                <a:schemeClr val="bg1"/>
              </a:solidFill>
              <a:effectLst>
                <a:outerShdw blurRad="38100" dist="38100" dir="2700000" algn="tl">
                  <a:srgbClr val="000000">
                    <a:alpha val="43137"/>
                  </a:srgbClr>
                </a:outerShdw>
              </a:effectLst>
              <a:latin typeface="游ゴシック" panose="020B0400000000000000" pitchFamily="50" charset="-128"/>
              <a:ea typeface="游ゴシック" panose="020B0400000000000000" pitchFamily="50" charset="-128"/>
            </a:endParaRPr>
          </a:p>
        </p:txBody>
      </p:sp>
      <p:sp>
        <p:nvSpPr>
          <p:cNvPr id="5" name="テキスト ボックス 4">
            <a:extLst>
              <a:ext uri="{FF2B5EF4-FFF2-40B4-BE49-F238E27FC236}">
                <a16:creationId xmlns:a16="http://schemas.microsoft.com/office/drawing/2014/main" id="{F64DD9FA-8BAD-5DCF-D035-C049D7AEB3F9}"/>
              </a:ext>
            </a:extLst>
          </p:cNvPr>
          <p:cNvSpPr txBox="1"/>
          <p:nvPr/>
        </p:nvSpPr>
        <p:spPr bwMode="auto">
          <a:xfrm>
            <a:off x="426720" y="633083"/>
            <a:ext cx="11338560" cy="481602"/>
          </a:xfrm>
          <a:prstGeom prst="rect">
            <a:avLst/>
          </a:prstGeom>
          <a:noFill/>
          <a:ln w="9525">
            <a:noFill/>
          </a:ln>
        </p:spPr>
        <p:txBody>
          <a:bodyPr vert="horz" wrap="square" rtlCol="0" anchor="t">
            <a:noAutofit/>
          </a:bodyPr>
          <a:lstStyle/>
          <a:p>
            <a:pPr algn="l" fontAlgn="base">
              <a:lnSpc>
                <a:spcPct val="110000"/>
              </a:lnSpc>
              <a:spcBef>
                <a:spcPct val="0"/>
              </a:spcBef>
              <a:spcAft>
                <a:spcPct val="0"/>
              </a:spcAft>
            </a:pPr>
            <a:r>
              <a:rPr kumimoji="1" lang="ja-JP" altLang="en-US" sz="2600" b="1" dirty="0">
                <a:latin typeface="游ゴシック" panose="020B0400000000000000" pitchFamily="50" charset="-128"/>
                <a:ea typeface="游ゴシック" panose="020B0400000000000000" pitchFamily="50" charset="-128"/>
              </a:rPr>
              <a:t> </a:t>
            </a:r>
            <a:r>
              <a:rPr kumimoji="1" lang="en-US" altLang="ja-JP" sz="2600" b="1" dirty="0">
                <a:latin typeface="游ゴシック" panose="020B0400000000000000" pitchFamily="50" charset="-128"/>
                <a:ea typeface="游ゴシック" panose="020B0400000000000000" pitchFamily="50" charset="-128"/>
              </a:rPr>
              <a:t>AI</a:t>
            </a:r>
            <a:r>
              <a:rPr kumimoji="1" lang="ja-JP" altLang="en-US" sz="2600" b="1" dirty="0">
                <a:latin typeface="游ゴシック" panose="020B0400000000000000" pitchFamily="50" charset="-128"/>
                <a:ea typeface="游ゴシック" panose="020B0400000000000000" pitchFamily="50" charset="-128"/>
              </a:rPr>
              <a:t>の役割は人間のアシスタント</a:t>
            </a:r>
            <a:r>
              <a:rPr kumimoji="1" lang="ja-JP" altLang="en-US" sz="2600" b="1" dirty="0">
                <a:solidFill>
                  <a:schemeClr val="accent1">
                    <a:lumMod val="90000"/>
                    <a:lumOff val="10000"/>
                  </a:schemeClr>
                </a:solidFill>
                <a:latin typeface="游ゴシック" panose="020B0400000000000000" pitchFamily="50" charset="-128"/>
                <a:ea typeface="游ゴシック" panose="020B0400000000000000" pitchFamily="50" charset="-128"/>
              </a:rPr>
              <a:t>「時短」</a:t>
            </a:r>
            <a:r>
              <a:rPr kumimoji="1" lang="ja-JP" altLang="en-US" sz="2600" b="1" dirty="0">
                <a:latin typeface="游ゴシック" panose="020B0400000000000000" pitchFamily="50" charset="-128"/>
                <a:ea typeface="游ゴシック" panose="020B0400000000000000" pitchFamily="50" charset="-128"/>
              </a:rPr>
              <a:t>と 人に代わる</a:t>
            </a:r>
            <a:r>
              <a:rPr lang="ja-JP" altLang="en-US" sz="2600" b="1" dirty="0">
                <a:solidFill>
                  <a:schemeClr val="accent2">
                    <a:lumMod val="90000"/>
                    <a:lumOff val="10000"/>
                  </a:schemeClr>
                </a:solidFill>
                <a:latin typeface="游ゴシック" panose="020B0400000000000000" pitchFamily="50" charset="-128"/>
                <a:ea typeface="游ゴシック" panose="020B0400000000000000" pitchFamily="50" charset="-128"/>
              </a:rPr>
              <a:t>「</a:t>
            </a:r>
            <a:r>
              <a:rPr kumimoji="1" lang="ja-JP" altLang="en-US" sz="2600" b="1" dirty="0">
                <a:solidFill>
                  <a:schemeClr val="accent2">
                    <a:lumMod val="90000"/>
                    <a:lumOff val="10000"/>
                  </a:schemeClr>
                </a:solidFill>
                <a:latin typeface="游ゴシック" panose="020B0400000000000000" pitchFamily="50" charset="-128"/>
                <a:ea typeface="游ゴシック" panose="020B0400000000000000" pitchFamily="50" charset="-128"/>
              </a:rPr>
              <a:t>代行」</a:t>
            </a:r>
            <a:r>
              <a:rPr kumimoji="1" lang="ja-JP" altLang="en-US" sz="2600" b="1" dirty="0">
                <a:latin typeface="游ゴシック" panose="020B0400000000000000" pitchFamily="50" charset="-128"/>
                <a:ea typeface="游ゴシック" panose="020B0400000000000000" pitchFamily="50" charset="-128"/>
              </a:rPr>
              <a:t>に分かれる</a:t>
            </a:r>
          </a:p>
        </p:txBody>
      </p:sp>
      <p:graphicFrame>
        <p:nvGraphicFramePr>
          <p:cNvPr id="10" name="表 9">
            <a:extLst>
              <a:ext uri="{FF2B5EF4-FFF2-40B4-BE49-F238E27FC236}">
                <a16:creationId xmlns:a16="http://schemas.microsoft.com/office/drawing/2014/main" id="{8682C437-8A1C-DC8A-3D50-67EF89CEC504}"/>
              </a:ext>
            </a:extLst>
          </p:cNvPr>
          <p:cNvGraphicFramePr>
            <a:graphicFrameLocks noGrp="1"/>
          </p:cNvGraphicFramePr>
          <p:nvPr>
            <p:extLst>
              <p:ext uri="{D42A27DB-BD31-4B8C-83A1-F6EECF244321}">
                <p14:modId xmlns:p14="http://schemas.microsoft.com/office/powerpoint/2010/main" val="915624595"/>
              </p:ext>
            </p:extLst>
          </p:nvPr>
        </p:nvGraphicFramePr>
        <p:xfrm>
          <a:off x="554182" y="1176436"/>
          <a:ext cx="11083637" cy="2392680"/>
        </p:xfrm>
        <a:graphic>
          <a:graphicData uri="http://schemas.openxmlformats.org/drawingml/2006/table">
            <a:tbl>
              <a:tblPr firstRow="1" bandRow="1">
                <a:tableStyleId>{5C22544A-7EE6-4342-B048-85BDC9FD1C3A}</a:tableStyleId>
              </a:tblPr>
              <a:tblGrid>
                <a:gridCol w="1135281">
                  <a:extLst>
                    <a:ext uri="{9D8B030D-6E8A-4147-A177-3AD203B41FA5}">
                      <a16:colId xmlns:a16="http://schemas.microsoft.com/office/drawing/2014/main" val="734704735"/>
                    </a:ext>
                  </a:extLst>
                </a:gridCol>
                <a:gridCol w="4206240">
                  <a:extLst>
                    <a:ext uri="{9D8B030D-6E8A-4147-A177-3AD203B41FA5}">
                      <a16:colId xmlns:a16="http://schemas.microsoft.com/office/drawing/2014/main" val="3241178940"/>
                    </a:ext>
                  </a:extLst>
                </a:gridCol>
                <a:gridCol w="5742116">
                  <a:extLst>
                    <a:ext uri="{9D8B030D-6E8A-4147-A177-3AD203B41FA5}">
                      <a16:colId xmlns:a16="http://schemas.microsoft.com/office/drawing/2014/main" val="1828322722"/>
                    </a:ext>
                  </a:extLst>
                </a:gridCol>
              </a:tblGrid>
              <a:tr h="261399">
                <a:tc>
                  <a:txBody>
                    <a:bodyPr/>
                    <a:lstStyle/>
                    <a:p>
                      <a:pPr algn="ctr"/>
                      <a:r>
                        <a:rPr kumimoji="1" lang="ja-JP" altLang="en-US" sz="1300" dirty="0">
                          <a:latin typeface="游ゴシック" panose="020B0400000000000000" pitchFamily="50" charset="-128"/>
                          <a:ea typeface="游ゴシック" panose="020B0400000000000000" pitchFamily="50" charset="-128"/>
                        </a:rPr>
                        <a:t>比較項目</a:t>
                      </a:r>
                    </a:p>
                  </a:txBody>
                  <a:tcPr/>
                </a:tc>
                <a:tc>
                  <a:txBody>
                    <a:bodyPr/>
                    <a:lstStyle/>
                    <a:p>
                      <a:pPr algn="ctr"/>
                      <a:r>
                        <a:rPr kumimoji="1" lang="ja-JP" altLang="en-US" sz="1300" dirty="0">
                          <a:latin typeface="游ゴシック" panose="020B0400000000000000" pitchFamily="50" charset="-128"/>
                          <a:ea typeface="游ゴシック" panose="020B0400000000000000" pitchFamily="50" charset="-128"/>
                        </a:rPr>
                        <a:t>従来の</a:t>
                      </a:r>
                      <a:r>
                        <a:rPr kumimoji="1" lang="en-US" altLang="ja-JP" sz="1300" dirty="0">
                          <a:latin typeface="游ゴシック" panose="020B0400000000000000" pitchFamily="50" charset="-128"/>
                          <a:ea typeface="游ゴシック" panose="020B0400000000000000" pitchFamily="50" charset="-128"/>
                        </a:rPr>
                        <a:t>AI </a:t>
                      </a:r>
                      <a:r>
                        <a:rPr kumimoji="1" lang="ja-JP" altLang="en-US" sz="1300" dirty="0">
                          <a:latin typeface="游ゴシック" panose="020B0400000000000000" pitchFamily="50" charset="-128"/>
                          <a:ea typeface="游ゴシック" panose="020B0400000000000000" pitchFamily="50" charset="-128"/>
                        </a:rPr>
                        <a:t>（例：</a:t>
                      </a:r>
                      <a:r>
                        <a:rPr kumimoji="1" lang="en-US" altLang="ja-JP" sz="1300" dirty="0">
                          <a:latin typeface="游ゴシック" panose="020B0400000000000000" pitchFamily="50" charset="-128"/>
                          <a:ea typeface="游ゴシック" panose="020B0400000000000000" pitchFamily="50" charset="-128"/>
                        </a:rPr>
                        <a:t>ChatGPT</a:t>
                      </a:r>
                      <a:r>
                        <a:rPr kumimoji="1" lang="ja-JP" altLang="en-US" sz="1300" dirty="0">
                          <a:latin typeface="游ゴシック" panose="020B0400000000000000" pitchFamily="50" charset="-128"/>
                          <a:ea typeface="游ゴシック" panose="020B0400000000000000" pitchFamily="50" charset="-128"/>
                        </a:rPr>
                        <a:t>）</a:t>
                      </a:r>
                    </a:p>
                  </a:txBody>
                  <a:tcPr/>
                </a:tc>
                <a:tc>
                  <a:txBody>
                    <a:bodyPr/>
                    <a:lstStyle/>
                    <a:p>
                      <a:pPr algn="ctr"/>
                      <a:r>
                        <a:rPr kumimoji="1" lang="ja-JP" altLang="en-US" sz="1300" dirty="0">
                          <a:latin typeface="游ゴシック" panose="020B0400000000000000" pitchFamily="50" charset="-128"/>
                          <a:ea typeface="游ゴシック" panose="020B0400000000000000" pitchFamily="50" charset="-128"/>
                        </a:rPr>
                        <a:t>リアルタイム自律判断</a:t>
                      </a:r>
                      <a:r>
                        <a:rPr kumimoji="1" lang="en-US" altLang="ja-JP" sz="1300" dirty="0">
                          <a:latin typeface="游ゴシック" panose="020B0400000000000000" pitchFamily="50" charset="-128"/>
                          <a:ea typeface="游ゴシック" panose="020B0400000000000000" pitchFamily="50" charset="-128"/>
                        </a:rPr>
                        <a:t>AI</a:t>
                      </a:r>
                      <a:endParaRPr kumimoji="1" lang="ja-JP" altLang="en-US" sz="1300" dirty="0">
                        <a:latin typeface="游ゴシック" panose="020B0400000000000000" pitchFamily="50" charset="-128"/>
                        <a:ea typeface="游ゴシック" panose="020B0400000000000000" pitchFamily="50" charset="-128"/>
                      </a:endParaRPr>
                    </a:p>
                  </a:txBody>
                  <a:tcPr>
                    <a:solidFill>
                      <a:schemeClr val="accent2">
                        <a:lumMod val="90000"/>
                        <a:lumOff val="10000"/>
                      </a:schemeClr>
                    </a:solidFill>
                  </a:tcPr>
                </a:tc>
                <a:extLst>
                  <a:ext uri="{0D108BD9-81ED-4DB2-BD59-A6C34878D82A}">
                    <a16:rowId xmlns:a16="http://schemas.microsoft.com/office/drawing/2014/main" val="3488934279"/>
                  </a:ext>
                </a:extLst>
              </a:tr>
              <a:tr h="247642">
                <a:tc>
                  <a:txBody>
                    <a:bodyPr/>
                    <a:lstStyle/>
                    <a:p>
                      <a:r>
                        <a:rPr kumimoji="1" lang="en-US" altLang="ja-JP" sz="1200" b="1" dirty="0">
                          <a:solidFill>
                            <a:schemeClr val="tx1">
                              <a:lumMod val="75000"/>
                              <a:lumOff val="25000"/>
                            </a:schemeClr>
                          </a:solidFill>
                          <a:latin typeface="游ゴシック" panose="020B0400000000000000" pitchFamily="50" charset="-128"/>
                          <a:ea typeface="游ゴシック" panose="020B0400000000000000" pitchFamily="50" charset="-128"/>
                        </a:rPr>
                        <a:t>AI</a:t>
                      </a:r>
                      <a:r>
                        <a:rPr kumimoji="1" lang="ja-JP" altLang="en-US" sz="1200" b="1" dirty="0">
                          <a:solidFill>
                            <a:schemeClr val="tx1">
                              <a:lumMod val="75000"/>
                              <a:lumOff val="25000"/>
                            </a:schemeClr>
                          </a:solidFill>
                          <a:latin typeface="游ゴシック" panose="020B0400000000000000" pitchFamily="50" charset="-128"/>
                          <a:ea typeface="游ゴシック" panose="020B0400000000000000" pitchFamily="50" charset="-128"/>
                        </a:rPr>
                        <a:t>の役割</a:t>
                      </a:r>
                    </a:p>
                  </a:txBody>
                  <a:tcPr/>
                </a:tc>
                <a:tc>
                  <a:txBody>
                    <a:bodyPr/>
                    <a:lstStyle/>
                    <a:p>
                      <a:pPr>
                        <a:buNone/>
                      </a:pPr>
                      <a:r>
                        <a:rPr lang="ja-JP" altLang="en-US" sz="1200" b="1" dirty="0">
                          <a:solidFill>
                            <a:schemeClr val="accent1">
                              <a:lumMod val="90000"/>
                              <a:lumOff val="10000"/>
                            </a:schemeClr>
                          </a:solidFill>
                          <a:latin typeface="游ゴシック" panose="020B0400000000000000" pitchFamily="50" charset="-128"/>
                          <a:ea typeface="游ゴシック" panose="020B0400000000000000" pitchFamily="50" charset="-128"/>
                        </a:rPr>
                        <a:t>便利な道具</a:t>
                      </a:r>
                    </a:p>
                  </a:txBody>
                  <a:tcPr anchor="ctr"/>
                </a:tc>
                <a:tc>
                  <a:txBody>
                    <a:bodyPr/>
                    <a:lstStyle/>
                    <a:p>
                      <a:pPr>
                        <a:buNone/>
                      </a:pPr>
                      <a:r>
                        <a:rPr lang="ja-JP" altLang="en-US" sz="1200" b="1" dirty="0">
                          <a:solidFill>
                            <a:schemeClr val="accent2">
                              <a:lumMod val="90000"/>
                              <a:lumOff val="10000"/>
                            </a:schemeClr>
                          </a:solidFill>
                          <a:latin typeface="游ゴシック" panose="020B0400000000000000" pitchFamily="50" charset="-128"/>
                          <a:ea typeface="游ゴシック" panose="020B0400000000000000" pitchFamily="50" charset="-128"/>
                        </a:rPr>
                        <a:t>人に依存してきた業務の代行者</a:t>
                      </a:r>
                      <a:endParaRPr lang="ja-JP" altLang="en-US" sz="1200" dirty="0">
                        <a:solidFill>
                          <a:schemeClr val="accent2">
                            <a:lumMod val="90000"/>
                            <a:lumOff val="10000"/>
                          </a:schemeClr>
                        </a:solidFill>
                        <a:latin typeface="游ゴシック" panose="020B0400000000000000" pitchFamily="50" charset="-128"/>
                        <a:ea typeface="游ゴシック" panose="020B0400000000000000" pitchFamily="50" charset="-128"/>
                      </a:endParaRPr>
                    </a:p>
                  </a:txBody>
                  <a:tcPr/>
                </a:tc>
                <a:extLst>
                  <a:ext uri="{0D108BD9-81ED-4DB2-BD59-A6C34878D82A}">
                    <a16:rowId xmlns:a16="http://schemas.microsoft.com/office/drawing/2014/main" val="3193819213"/>
                  </a:ext>
                </a:extLst>
              </a:tr>
              <a:tr h="247642">
                <a:tc>
                  <a:txBody>
                    <a:bodyPr/>
                    <a:lstStyle/>
                    <a:p>
                      <a:r>
                        <a:rPr kumimoji="1" lang="ja-JP" altLang="en-US" sz="1200" b="1" dirty="0">
                          <a:solidFill>
                            <a:schemeClr val="tx1">
                              <a:lumMod val="75000"/>
                              <a:lumOff val="25000"/>
                            </a:schemeClr>
                          </a:solidFill>
                          <a:latin typeface="游ゴシック" panose="020B0400000000000000" pitchFamily="50" charset="-128"/>
                          <a:ea typeface="游ゴシック" panose="020B0400000000000000" pitchFamily="50" charset="-128"/>
                        </a:rPr>
                        <a:t>人との関係</a:t>
                      </a:r>
                    </a:p>
                  </a:txBody>
                  <a:tcPr/>
                </a:tc>
                <a:tc>
                  <a:txBody>
                    <a:bodyPr/>
                    <a:lstStyle/>
                    <a:p>
                      <a:r>
                        <a:rPr kumimoji="1" lang="ja-JP" altLang="en-US" sz="1200" dirty="0">
                          <a:latin typeface="游ゴシック" panose="020B0400000000000000" pitchFamily="50" charset="-128"/>
                          <a:ea typeface="游ゴシック" panose="020B0400000000000000" pitchFamily="50" charset="-128"/>
                        </a:rPr>
                        <a:t>人が</a:t>
                      </a:r>
                      <a:r>
                        <a:rPr kumimoji="1" lang="ja-JP" altLang="en-US" sz="1200" b="1" dirty="0">
                          <a:solidFill>
                            <a:schemeClr val="tx1">
                              <a:lumMod val="75000"/>
                              <a:lumOff val="25000"/>
                            </a:schemeClr>
                          </a:solidFill>
                          <a:latin typeface="游ゴシック" panose="020B0400000000000000" pitchFamily="50" charset="-128"/>
                          <a:ea typeface="游ゴシック" panose="020B0400000000000000" pitchFamily="50" charset="-128"/>
                        </a:rPr>
                        <a:t>判断</a:t>
                      </a:r>
                      <a:r>
                        <a:rPr kumimoji="1" lang="ja-JP" altLang="en-US" sz="1200" dirty="0">
                          <a:latin typeface="游ゴシック" panose="020B0400000000000000" pitchFamily="50" charset="-128"/>
                          <a:ea typeface="游ゴシック" panose="020B0400000000000000" pitchFamily="50" charset="-128"/>
                        </a:rPr>
                        <a:t>→</a:t>
                      </a:r>
                      <a:r>
                        <a:rPr kumimoji="1" lang="en-US" altLang="ja-JP" sz="1200" dirty="0">
                          <a:latin typeface="游ゴシック" panose="020B0400000000000000" pitchFamily="50" charset="-128"/>
                          <a:ea typeface="游ゴシック" panose="020B0400000000000000" pitchFamily="50" charset="-128"/>
                        </a:rPr>
                        <a:t>AI</a:t>
                      </a:r>
                      <a:r>
                        <a:rPr kumimoji="1" lang="ja-JP" altLang="en-US" sz="1200" dirty="0">
                          <a:latin typeface="游ゴシック" panose="020B0400000000000000" pitchFamily="50" charset="-128"/>
                          <a:ea typeface="游ゴシック" panose="020B0400000000000000" pitchFamily="50" charset="-128"/>
                        </a:rPr>
                        <a:t>は</a:t>
                      </a:r>
                      <a:r>
                        <a:rPr kumimoji="1" lang="ja-JP" altLang="en-US" sz="1200" b="1" dirty="0">
                          <a:solidFill>
                            <a:schemeClr val="accent1">
                              <a:lumMod val="90000"/>
                              <a:lumOff val="10000"/>
                            </a:schemeClr>
                          </a:solidFill>
                          <a:latin typeface="游ゴシック" panose="020B0400000000000000" pitchFamily="50" charset="-128"/>
                          <a:ea typeface="游ゴシック" panose="020B0400000000000000" pitchFamily="50" charset="-128"/>
                        </a:rPr>
                        <a:t>作業・特定タスク支援</a:t>
                      </a:r>
                      <a:endParaRPr kumimoji="1" lang="ja-JP" altLang="en-US" sz="1200" b="1" dirty="0">
                        <a:latin typeface="游ゴシック" panose="020B0400000000000000" pitchFamily="50" charset="-128"/>
                        <a:ea typeface="游ゴシック" panose="020B0400000000000000" pitchFamily="50" charset="-128"/>
                      </a:endParaRPr>
                    </a:p>
                  </a:txBody>
                  <a:tcPr/>
                </a:tc>
                <a:tc>
                  <a:txBody>
                    <a:bodyPr/>
                    <a:lstStyle/>
                    <a:p>
                      <a:r>
                        <a:rPr lang="ja-JP" altLang="en-US" sz="1200" dirty="0">
                          <a:latin typeface="游ゴシック" panose="020B0400000000000000" pitchFamily="50" charset="-128"/>
                          <a:ea typeface="游ゴシック" panose="020B0400000000000000" pitchFamily="50" charset="-128"/>
                        </a:rPr>
                        <a:t>人が</a:t>
                      </a:r>
                      <a:r>
                        <a:rPr lang="ja-JP" altLang="en-US" sz="1200" b="1" dirty="0">
                          <a:latin typeface="游ゴシック" panose="020B0400000000000000" pitchFamily="50" charset="-128"/>
                          <a:ea typeface="游ゴシック" panose="020B0400000000000000" pitchFamily="50" charset="-128"/>
                        </a:rPr>
                        <a:t>判断の</a:t>
                      </a:r>
                      <a:r>
                        <a:rPr lang="ja-JP" altLang="en-US" sz="1200" b="1" dirty="0">
                          <a:solidFill>
                            <a:schemeClr val="tx1">
                              <a:lumMod val="75000"/>
                              <a:lumOff val="25000"/>
                            </a:schemeClr>
                          </a:solidFill>
                          <a:latin typeface="游ゴシック" panose="020B0400000000000000" pitchFamily="50" charset="-128"/>
                          <a:ea typeface="游ゴシック" panose="020B0400000000000000" pitchFamily="50" charset="-128"/>
                        </a:rPr>
                        <a:t>考え方を設定</a:t>
                      </a:r>
                      <a:r>
                        <a:rPr lang="ja-JP" altLang="en-US" sz="1200" dirty="0">
                          <a:latin typeface="游ゴシック" panose="020B0400000000000000" pitchFamily="50" charset="-128"/>
                          <a:ea typeface="游ゴシック" panose="020B0400000000000000" pitchFamily="50" charset="-128"/>
                        </a:rPr>
                        <a:t>→</a:t>
                      </a:r>
                      <a:r>
                        <a:rPr lang="en-US" altLang="ja-JP" sz="1200" dirty="0">
                          <a:latin typeface="游ゴシック" panose="020B0400000000000000" pitchFamily="50" charset="-128"/>
                          <a:ea typeface="游ゴシック" panose="020B0400000000000000" pitchFamily="50" charset="-128"/>
                        </a:rPr>
                        <a:t>AI</a:t>
                      </a:r>
                      <a:r>
                        <a:rPr lang="ja-JP" altLang="en-US" sz="1200" dirty="0">
                          <a:latin typeface="游ゴシック" panose="020B0400000000000000" pitchFamily="50" charset="-128"/>
                          <a:ea typeface="游ゴシック" panose="020B0400000000000000" pitchFamily="50" charset="-128"/>
                        </a:rPr>
                        <a:t>が</a:t>
                      </a:r>
                      <a:r>
                        <a:rPr lang="ja-JP" altLang="en-US" sz="1200" b="1" dirty="0">
                          <a:solidFill>
                            <a:schemeClr val="accent2">
                              <a:lumMod val="90000"/>
                              <a:lumOff val="10000"/>
                            </a:schemeClr>
                          </a:solidFill>
                          <a:latin typeface="游ゴシック" panose="020B0400000000000000" pitchFamily="50" charset="-128"/>
                          <a:ea typeface="游ゴシック" panose="020B0400000000000000" pitchFamily="50" charset="-128"/>
                        </a:rPr>
                        <a:t>総合的に判断して業務を自動化</a:t>
                      </a:r>
                      <a:endParaRPr kumimoji="1" lang="ja-JP" altLang="en-US" sz="1200" dirty="0">
                        <a:latin typeface="游ゴシック" panose="020B0400000000000000" pitchFamily="50" charset="-128"/>
                        <a:ea typeface="游ゴシック" panose="020B0400000000000000" pitchFamily="50" charset="-128"/>
                      </a:endParaRPr>
                    </a:p>
                  </a:txBody>
                  <a:tcPr/>
                </a:tc>
                <a:extLst>
                  <a:ext uri="{0D108BD9-81ED-4DB2-BD59-A6C34878D82A}">
                    <a16:rowId xmlns:a16="http://schemas.microsoft.com/office/drawing/2014/main" val="1605051123"/>
                  </a:ext>
                </a:extLst>
              </a:tr>
              <a:tr h="577830">
                <a:tc>
                  <a:txBody>
                    <a:bodyPr/>
                    <a:lstStyle/>
                    <a:p>
                      <a:r>
                        <a:rPr kumimoji="1" lang="ja-JP" altLang="en-US" sz="1200" b="1" dirty="0">
                          <a:solidFill>
                            <a:schemeClr val="tx1">
                              <a:lumMod val="75000"/>
                              <a:lumOff val="25000"/>
                            </a:schemeClr>
                          </a:solidFill>
                          <a:latin typeface="游ゴシック" panose="020B0400000000000000" pitchFamily="50" charset="-128"/>
                          <a:ea typeface="游ゴシック" panose="020B0400000000000000" pitchFamily="50" charset="-128"/>
                        </a:rPr>
                        <a:t>処理の透明性</a:t>
                      </a:r>
                    </a:p>
                  </a:txBody>
                  <a:tcPr/>
                </a:tc>
                <a:tc>
                  <a:txBody>
                    <a:bodyPr/>
                    <a:lstStyle/>
                    <a:p>
                      <a:r>
                        <a:rPr kumimoji="1" lang="ja-JP" altLang="en-US" sz="1200" b="1" dirty="0">
                          <a:solidFill>
                            <a:schemeClr val="accent1">
                              <a:lumMod val="90000"/>
                              <a:lumOff val="10000"/>
                            </a:schemeClr>
                          </a:solidFill>
                          <a:latin typeface="游ゴシック" panose="020B0400000000000000" pitchFamily="50" charset="-128"/>
                          <a:ea typeface="游ゴシック" panose="020B0400000000000000" pitchFamily="50" charset="-128"/>
                        </a:rPr>
                        <a:t>ブラックボックス</a:t>
                      </a:r>
                      <a:endParaRPr kumimoji="1" lang="en-US" altLang="ja-JP" sz="1200" b="1" dirty="0">
                        <a:solidFill>
                          <a:schemeClr val="accent1">
                            <a:lumMod val="90000"/>
                            <a:lumOff val="10000"/>
                          </a:schemeClr>
                        </a:solidFill>
                        <a:latin typeface="游ゴシック" panose="020B0400000000000000" pitchFamily="50" charset="-128"/>
                        <a:ea typeface="游ゴシック" panose="020B0400000000000000" pitchFamily="50" charset="-128"/>
                      </a:endParaRPr>
                    </a:p>
                    <a:p>
                      <a:r>
                        <a:rPr kumimoji="1" lang="ja-JP" altLang="en-US" sz="1200" dirty="0">
                          <a:latin typeface="游ゴシック" panose="020B0400000000000000" pitchFamily="50" charset="-128"/>
                          <a:ea typeface="游ゴシック" panose="020B0400000000000000" pitchFamily="50" charset="-128"/>
                        </a:rPr>
                        <a:t>なぜその答えなのかは確率論</a:t>
                      </a:r>
                      <a:endParaRPr kumimoji="1" lang="en-US" altLang="ja-JP" sz="1200" dirty="0">
                        <a:latin typeface="游ゴシック" panose="020B0400000000000000" pitchFamily="50" charset="-128"/>
                        <a:ea typeface="游ゴシック" panose="020B0400000000000000" pitchFamily="50" charset="-128"/>
                      </a:endParaRPr>
                    </a:p>
                    <a:p>
                      <a:r>
                        <a:rPr kumimoji="1" lang="ja-JP" altLang="en-US" sz="1200" dirty="0">
                          <a:latin typeface="游ゴシック" panose="020B0400000000000000" pitchFamily="50" charset="-128"/>
                          <a:ea typeface="游ゴシック" panose="020B0400000000000000" pitchFamily="50" charset="-128"/>
                        </a:rPr>
                        <a:t>ハルシネーションのリスクがある</a:t>
                      </a:r>
                    </a:p>
                  </a:txBody>
                  <a:tcPr/>
                </a:tc>
                <a:tc>
                  <a:txBody>
                    <a:bodyPr/>
                    <a:lstStyle/>
                    <a:p>
                      <a:pPr>
                        <a:buNone/>
                      </a:pPr>
                      <a:r>
                        <a:rPr lang="ja-JP" altLang="en-US" sz="1200" b="1" dirty="0">
                          <a:solidFill>
                            <a:schemeClr val="accent2">
                              <a:lumMod val="90000"/>
                              <a:lumOff val="10000"/>
                            </a:schemeClr>
                          </a:solidFill>
                          <a:latin typeface="游ゴシック" panose="020B0400000000000000" pitchFamily="50" charset="-128"/>
                          <a:ea typeface="游ゴシック" panose="020B0400000000000000" pitchFamily="50" charset="-128"/>
                        </a:rPr>
                        <a:t>ホワイトボックス</a:t>
                      </a:r>
                      <a:endParaRPr lang="en-US" altLang="ja-JP" sz="1200" b="0" dirty="0">
                        <a:solidFill>
                          <a:schemeClr val="accent2">
                            <a:lumMod val="90000"/>
                            <a:lumOff val="10000"/>
                          </a:schemeClr>
                        </a:solidFill>
                        <a:latin typeface="游ゴシック" panose="020B0400000000000000" pitchFamily="50" charset="-128"/>
                        <a:ea typeface="游ゴシック" panose="020B0400000000000000" pitchFamily="50" charset="-128"/>
                      </a:endParaRPr>
                    </a:p>
                    <a:p>
                      <a:pPr>
                        <a:buNone/>
                      </a:pPr>
                      <a:r>
                        <a:rPr lang="ja-JP" altLang="en-US" sz="1200" dirty="0">
                          <a:latin typeface="游ゴシック" panose="020B0400000000000000" pitchFamily="50" charset="-128"/>
                          <a:ea typeface="游ゴシック" panose="020B0400000000000000" pitchFamily="50" charset="-128"/>
                        </a:rPr>
                        <a:t>なぜその答えかをテーブルで証明可能論理的に</a:t>
                      </a:r>
                      <a:r>
                        <a:rPr lang="en-US" altLang="ja-JP" sz="1200" dirty="0">
                          <a:latin typeface="游ゴシック" panose="020B0400000000000000" pitchFamily="50" charset="-128"/>
                          <a:ea typeface="游ゴシック" panose="020B0400000000000000" pitchFamily="50" charset="-128"/>
                        </a:rPr>
                        <a:t>100%</a:t>
                      </a:r>
                      <a:r>
                        <a:rPr lang="ja-JP" altLang="en-US" sz="1200" dirty="0">
                          <a:latin typeface="游ゴシック" panose="020B0400000000000000" pitchFamily="50" charset="-128"/>
                          <a:ea typeface="游ゴシック" panose="020B0400000000000000" pitchFamily="50" charset="-128"/>
                        </a:rPr>
                        <a:t>の正解を導く</a:t>
                      </a:r>
                      <a:endParaRPr lang="en-US" altLang="ja-JP" sz="1200" dirty="0">
                        <a:latin typeface="游ゴシック" panose="020B0400000000000000" pitchFamily="50" charset="-128"/>
                        <a:ea typeface="游ゴシック" panose="020B0400000000000000" pitchFamily="50" charset="-128"/>
                      </a:endParaRPr>
                    </a:p>
                  </a:txBody>
                  <a:tcPr/>
                </a:tc>
                <a:extLst>
                  <a:ext uri="{0D108BD9-81ED-4DB2-BD59-A6C34878D82A}">
                    <a16:rowId xmlns:a16="http://schemas.microsoft.com/office/drawing/2014/main" val="40021234"/>
                  </a:ext>
                </a:extLst>
              </a:tr>
              <a:tr h="447800">
                <a:tc>
                  <a:txBody>
                    <a:bodyPr/>
                    <a:lstStyle/>
                    <a:p>
                      <a:r>
                        <a:rPr kumimoji="1" lang="ja-JP" altLang="en-US" sz="1200" b="1" dirty="0">
                          <a:solidFill>
                            <a:schemeClr val="tx1">
                              <a:lumMod val="75000"/>
                              <a:lumOff val="25000"/>
                            </a:schemeClr>
                          </a:solidFill>
                          <a:latin typeface="游ゴシック" panose="020B0400000000000000" pitchFamily="50" charset="-128"/>
                          <a:ea typeface="游ゴシック" panose="020B0400000000000000" pitchFamily="50" charset="-128"/>
                        </a:rPr>
                        <a:t>導入の効果</a:t>
                      </a:r>
                    </a:p>
                  </a:txBody>
                  <a:tcPr/>
                </a:tc>
                <a:tc>
                  <a:txBody>
                    <a:bodyPr/>
                    <a:lstStyle/>
                    <a:p>
                      <a:pPr>
                        <a:buNone/>
                      </a:pPr>
                      <a:r>
                        <a:rPr lang="ja-JP" altLang="en-US" sz="1200" b="1" dirty="0">
                          <a:solidFill>
                            <a:schemeClr val="accent1">
                              <a:lumMod val="90000"/>
                              <a:lumOff val="10000"/>
                            </a:schemeClr>
                          </a:solidFill>
                          <a:latin typeface="游ゴシック" panose="020B0400000000000000" pitchFamily="50" charset="-128"/>
                          <a:ea typeface="游ゴシック" panose="020B0400000000000000" pitchFamily="50" charset="-128"/>
                        </a:rPr>
                        <a:t>業務精度／効率の向上</a:t>
                      </a:r>
                      <a:endParaRPr lang="ja-JP" altLang="en-US" sz="1200" dirty="0">
                        <a:latin typeface="游ゴシック" panose="020B0400000000000000" pitchFamily="50" charset="-128"/>
                        <a:ea typeface="游ゴシック" panose="020B0400000000000000" pitchFamily="50" charset="-128"/>
                      </a:endParaRPr>
                    </a:p>
                    <a:p>
                      <a:pPr>
                        <a:buNone/>
                      </a:pPr>
                      <a:r>
                        <a:rPr lang="ja-JP" altLang="en-US" sz="1200" dirty="0">
                          <a:latin typeface="游ゴシック" panose="020B0400000000000000" pitchFamily="50" charset="-128"/>
                          <a:ea typeface="游ゴシック" panose="020B0400000000000000" pitchFamily="50" charset="-128"/>
                        </a:rPr>
                        <a:t>作業の時間は減るが、判断を伴う業務の</a:t>
                      </a:r>
                      <a:r>
                        <a:rPr kumimoji="1" lang="ja-JP" altLang="en-US" sz="1200" dirty="0">
                          <a:latin typeface="游ゴシック" panose="020B0400000000000000" pitchFamily="50" charset="-128"/>
                          <a:ea typeface="游ゴシック" panose="020B0400000000000000" pitchFamily="50" charset="-128"/>
                        </a:rPr>
                        <a:t>自動化はできない</a:t>
                      </a:r>
                    </a:p>
                  </a:txBody>
                  <a:tcPr/>
                </a:tc>
                <a:tc>
                  <a:txBody>
                    <a:bodyPr/>
                    <a:lstStyle/>
                    <a:p>
                      <a:pPr>
                        <a:buNone/>
                      </a:pPr>
                      <a:r>
                        <a:rPr lang="ja-JP" altLang="en-US" sz="1200" b="1" dirty="0">
                          <a:solidFill>
                            <a:schemeClr val="accent2">
                              <a:lumMod val="90000"/>
                              <a:lumOff val="10000"/>
                            </a:schemeClr>
                          </a:solidFill>
                          <a:latin typeface="游ゴシック" panose="020B0400000000000000" pitchFamily="50" charset="-128"/>
                          <a:ea typeface="游ゴシック" panose="020B0400000000000000" pitchFamily="50" charset="-128"/>
                        </a:rPr>
                        <a:t>技術、規定、運用、ノウハウ</a:t>
                      </a:r>
                      <a:r>
                        <a:rPr lang="en-US" altLang="ja-JP" sz="1200" b="1" dirty="0">
                          <a:solidFill>
                            <a:schemeClr val="accent2">
                              <a:lumMod val="90000"/>
                              <a:lumOff val="10000"/>
                            </a:schemeClr>
                          </a:solidFill>
                          <a:latin typeface="游ゴシック" panose="020B0400000000000000" pitchFamily="50" charset="-128"/>
                          <a:ea typeface="游ゴシック" panose="020B0400000000000000" pitchFamily="50" charset="-128"/>
                        </a:rPr>
                        <a:t>‥</a:t>
                      </a:r>
                      <a:r>
                        <a:rPr lang="ja-JP" altLang="en-US" sz="1200" b="1" dirty="0">
                          <a:solidFill>
                            <a:schemeClr val="accent2">
                              <a:lumMod val="90000"/>
                              <a:lumOff val="10000"/>
                            </a:schemeClr>
                          </a:solidFill>
                          <a:latin typeface="游ゴシック" panose="020B0400000000000000" pitchFamily="50" charset="-128"/>
                          <a:ea typeface="游ゴシック" panose="020B0400000000000000" pitchFamily="50" charset="-128"/>
                        </a:rPr>
                        <a:t>他の蓄積と活用による業務の自動化</a:t>
                      </a:r>
                      <a:endParaRPr lang="ja-JP" altLang="en-US" sz="1200" dirty="0">
                        <a:latin typeface="游ゴシック" panose="020B0400000000000000" pitchFamily="50" charset="-128"/>
                        <a:ea typeface="游ゴシック" panose="020B0400000000000000" pitchFamily="50" charset="-128"/>
                      </a:endParaRPr>
                    </a:p>
                    <a:p>
                      <a:pPr>
                        <a:buNone/>
                      </a:pPr>
                      <a:r>
                        <a:rPr lang="ja-JP" altLang="en-US" sz="1200" b="0" dirty="0">
                          <a:latin typeface="游ゴシック" panose="020B0400000000000000" pitchFamily="50" charset="-128"/>
                          <a:ea typeface="游ゴシック" panose="020B0400000000000000" pitchFamily="50" charset="-128"/>
                        </a:rPr>
                        <a:t>ベテランの判断ノウハウを資産化でき、その高い成果レベルを誰もが利用できる</a:t>
                      </a:r>
                      <a:endParaRPr kumimoji="1" lang="ja-JP" altLang="en-US" sz="1200" dirty="0">
                        <a:latin typeface="游ゴシック" panose="020B0400000000000000" pitchFamily="50" charset="-128"/>
                        <a:ea typeface="游ゴシック" panose="020B0400000000000000" pitchFamily="50" charset="-128"/>
                      </a:endParaRPr>
                    </a:p>
                  </a:txBody>
                  <a:tcPr/>
                </a:tc>
                <a:extLst>
                  <a:ext uri="{0D108BD9-81ED-4DB2-BD59-A6C34878D82A}">
                    <a16:rowId xmlns:a16="http://schemas.microsoft.com/office/drawing/2014/main" val="1806560149"/>
                  </a:ext>
                </a:extLst>
              </a:tr>
              <a:tr h="412736">
                <a:tc>
                  <a:txBody>
                    <a:bodyPr/>
                    <a:lstStyle/>
                    <a:p>
                      <a:r>
                        <a:rPr kumimoji="1" lang="ja-JP" altLang="en-US" sz="1200" b="1" dirty="0">
                          <a:solidFill>
                            <a:schemeClr val="tx1">
                              <a:lumMod val="75000"/>
                              <a:lumOff val="25000"/>
                            </a:schemeClr>
                          </a:solidFill>
                          <a:latin typeface="游ゴシック" panose="020B0400000000000000" pitchFamily="50" charset="-128"/>
                          <a:ea typeface="游ゴシック" panose="020B0400000000000000" pitchFamily="50" charset="-128"/>
                        </a:rPr>
                        <a:t>具体例</a:t>
                      </a:r>
                    </a:p>
                  </a:txBody>
                  <a:tcPr/>
                </a:tc>
                <a:tc>
                  <a:txBody>
                    <a:bodyPr/>
                    <a:lstStyle/>
                    <a:p>
                      <a:r>
                        <a:rPr kumimoji="1" lang="ja-JP" altLang="en-US" sz="1200" dirty="0">
                          <a:latin typeface="游ゴシック" panose="020B0400000000000000" pitchFamily="50" charset="-128"/>
                          <a:ea typeface="游ゴシック" panose="020B0400000000000000" pitchFamily="50" charset="-128"/>
                        </a:rPr>
                        <a:t>質問応答、文書作成、画像処理、比較、翻訳</a:t>
                      </a:r>
                      <a:endParaRPr kumimoji="1" lang="en-US" altLang="ja-JP" sz="1200" dirty="0">
                        <a:latin typeface="游ゴシック" panose="020B0400000000000000" pitchFamily="50" charset="-128"/>
                        <a:ea typeface="游ゴシック" panose="020B0400000000000000" pitchFamily="50" charset="-128"/>
                      </a:endParaRPr>
                    </a:p>
                    <a:p>
                      <a:r>
                        <a:rPr kumimoji="1" lang="ja-JP" altLang="en-US" sz="1200" dirty="0">
                          <a:latin typeface="游ゴシック" panose="020B0400000000000000" pitchFamily="50" charset="-128"/>
                          <a:ea typeface="游ゴシック" panose="020B0400000000000000" pitchFamily="50" charset="-128"/>
                        </a:rPr>
                        <a:t>などの</a:t>
                      </a:r>
                      <a:r>
                        <a:rPr kumimoji="1" lang="ja-JP" altLang="en-US" sz="1200" b="1" dirty="0">
                          <a:solidFill>
                            <a:schemeClr val="accent1">
                              <a:lumMod val="90000"/>
                              <a:lumOff val="10000"/>
                            </a:schemeClr>
                          </a:solidFill>
                          <a:latin typeface="游ゴシック" panose="020B0400000000000000" pitchFamily="50" charset="-128"/>
                          <a:ea typeface="游ゴシック" panose="020B0400000000000000" pitchFamily="50" charset="-128"/>
                        </a:rPr>
                        <a:t>作業や特定タスクの支援</a:t>
                      </a:r>
                    </a:p>
                  </a:txBody>
                  <a:tcPr/>
                </a:tc>
                <a:tc>
                  <a:txBody>
                    <a:bodyPr/>
                    <a:lstStyle/>
                    <a:p>
                      <a:r>
                        <a:rPr kumimoji="1" lang="ja-JP" altLang="en-US" sz="1200" dirty="0">
                          <a:latin typeface="游ゴシック" panose="020B0400000000000000" pitchFamily="50" charset="-128"/>
                          <a:ea typeface="游ゴシック" panose="020B0400000000000000" pitchFamily="50" charset="-128"/>
                        </a:rPr>
                        <a:t>人が持つ「複数の判断材料を総合的に考慮して最善の判断を行う能力」を情報処理化する仕組みにより、</a:t>
                      </a:r>
                      <a:r>
                        <a:rPr kumimoji="1" lang="ja-JP" altLang="en-US" sz="1200" b="1" dirty="0">
                          <a:solidFill>
                            <a:schemeClr val="accent2">
                              <a:lumMod val="90000"/>
                              <a:lumOff val="10000"/>
                            </a:schemeClr>
                          </a:solidFill>
                          <a:latin typeface="游ゴシック" panose="020B0400000000000000" pitchFamily="50" charset="-128"/>
                          <a:ea typeface="游ゴシック" panose="020B0400000000000000" pitchFamily="50" charset="-128"/>
                        </a:rPr>
                        <a:t>人の判断に依存してきた業務の自動化</a:t>
                      </a:r>
                      <a:r>
                        <a:rPr kumimoji="1" lang="ja-JP" altLang="en-US" sz="1200" dirty="0">
                          <a:latin typeface="游ゴシック" panose="020B0400000000000000" pitchFamily="50" charset="-128"/>
                          <a:ea typeface="游ゴシック" panose="020B0400000000000000" pitchFamily="50" charset="-128"/>
                        </a:rPr>
                        <a:t>を可能にする</a:t>
                      </a:r>
                    </a:p>
                  </a:txBody>
                  <a:tcPr/>
                </a:tc>
                <a:extLst>
                  <a:ext uri="{0D108BD9-81ED-4DB2-BD59-A6C34878D82A}">
                    <a16:rowId xmlns:a16="http://schemas.microsoft.com/office/drawing/2014/main" val="261736755"/>
                  </a:ext>
                </a:extLst>
              </a:tr>
            </a:tbl>
          </a:graphicData>
        </a:graphic>
      </p:graphicFrame>
      <p:sp>
        <p:nvSpPr>
          <p:cNvPr id="11" name="四角形: 角を丸くする 10">
            <a:extLst>
              <a:ext uri="{FF2B5EF4-FFF2-40B4-BE49-F238E27FC236}">
                <a16:creationId xmlns:a16="http://schemas.microsoft.com/office/drawing/2014/main" id="{5EC3ED67-A751-74A5-254D-05149C9489BF}"/>
              </a:ext>
            </a:extLst>
          </p:cNvPr>
          <p:cNvSpPr/>
          <p:nvPr/>
        </p:nvSpPr>
        <p:spPr bwMode="gray">
          <a:xfrm>
            <a:off x="1689462" y="3635589"/>
            <a:ext cx="4162698" cy="470515"/>
          </a:xfrm>
          <a:prstGeom prst="roundRect">
            <a:avLst/>
          </a:prstGeom>
          <a:solidFill>
            <a:schemeClr val="accent1"/>
          </a:solidFill>
          <a:ln w="19050">
            <a:noFill/>
            <a:prstDash val="solid"/>
            <a:headEnd type="none" w="lg" len="lg"/>
            <a:tailEnd type="none"/>
          </a:ln>
        </p:spPr>
        <p:style>
          <a:lnRef idx="1">
            <a:schemeClr val="accent1"/>
          </a:lnRef>
          <a:fillRef idx="0">
            <a:schemeClr val="accent1"/>
          </a:fillRef>
          <a:effectRef idx="0">
            <a:schemeClr val="accent1"/>
          </a:effectRef>
          <a:fontRef idx="minor">
            <a:schemeClr val="tx1"/>
          </a:fontRef>
        </p:style>
        <p:txBody>
          <a:bodyPr rtlCol="0" anchor="ctr"/>
          <a:lstStyle/>
          <a:p>
            <a:pPr algn="ctr"/>
            <a:r>
              <a:rPr kumimoji="1" lang="ja-JP" altLang="en-US" sz="2500" b="1" dirty="0">
                <a:solidFill>
                  <a:schemeClr val="bg1"/>
                </a:solidFill>
                <a:effectLst>
                  <a:outerShdw blurRad="38100" dist="38100" dir="2700000" algn="tl">
                    <a:srgbClr val="000000">
                      <a:alpha val="43137"/>
                    </a:srgbClr>
                  </a:outerShdw>
                </a:effectLst>
                <a:latin typeface="游ゴシック" panose="020B0400000000000000" pitchFamily="50" charset="-128"/>
                <a:ea typeface="游ゴシック" panose="020B0400000000000000" pitchFamily="50" charset="-128"/>
              </a:rPr>
              <a:t>作業や特定タスク支援</a:t>
            </a:r>
          </a:p>
        </p:txBody>
      </p:sp>
      <p:sp>
        <p:nvSpPr>
          <p:cNvPr id="12" name="四角形: 角を丸くする 11">
            <a:extLst>
              <a:ext uri="{FF2B5EF4-FFF2-40B4-BE49-F238E27FC236}">
                <a16:creationId xmlns:a16="http://schemas.microsoft.com/office/drawing/2014/main" id="{510ED678-48AF-80C3-022F-4EDEC1BA3549}"/>
              </a:ext>
            </a:extLst>
          </p:cNvPr>
          <p:cNvSpPr/>
          <p:nvPr/>
        </p:nvSpPr>
        <p:spPr bwMode="gray">
          <a:xfrm>
            <a:off x="5924572" y="3635589"/>
            <a:ext cx="4161600" cy="470515"/>
          </a:xfrm>
          <a:prstGeom prst="roundRect">
            <a:avLst/>
          </a:prstGeom>
          <a:solidFill>
            <a:schemeClr val="accent2">
              <a:lumMod val="90000"/>
              <a:lumOff val="10000"/>
            </a:schemeClr>
          </a:solidFill>
          <a:ln w="19050">
            <a:noFill/>
            <a:prstDash val="solid"/>
            <a:headEnd type="none" w="lg" len="lg"/>
            <a:tailEnd type="none"/>
          </a:ln>
        </p:spPr>
        <p:style>
          <a:lnRef idx="1">
            <a:schemeClr val="accent1"/>
          </a:lnRef>
          <a:fillRef idx="0">
            <a:schemeClr val="accent1"/>
          </a:fillRef>
          <a:effectRef idx="0">
            <a:schemeClr val="accent1"/>
          </a:effectRef>
          <a:fontRef idx="minor">
            <a:schemeClr val="tx1"/>
          </a:fontRef>
        </p:style>
        <p:txBody>
          <a:bodyPr rtlCol="0" anchor="ctr"/>
          <a:lstStyle/>
          <a:p>
            <a:pPr algn="ctr"/>
            <a:r>
              <a:rPr kumimoji="1" lang="ja-JP" altLang="en-US" sz="2500" b="1" dirty="0">
                <a:solidFill>
                  <a:schemeClr val="bg1"/>
                </a:solidFill>
                <a:effectLst>
                  <a:outerShdw blurRad="38100" dist="38100" dir="2700000" algn="tl">
                    <a:srgbClr val="000000">
                      <a:alpha val="43137"/>
                    </a:srgbClr>
                  </a:outerShdw>
                </a:effectLst>
                <a:latin typeface="游ゴシック" panose="020B0400000000000000" pitchFamily="50" charset="-128"/>
                <a:ea typeface="游ゴシック" panose="020B0400000000000000" pitchFamily="50" charset="-128"/>
              </a:rPr>
              <a:t>業務の自動化</a:t>
            </a:r>
          </a:p>
        </p:txBody>
      </p:sp>
      <p:sp>
        <p:nvSpPr>
          <p:cNvPr id="13" name="二等辺三角形 12">
            <a:extLst>
              <a:ext uri="{FF2B5EF4-FFF2-40B4-BE49-F238E27FC236}">
                <a16:creationId xmlns:a16="http://schemas.microsoft.com/office/drawing/2014/main" id="{98ED0E20-7547-A090-E744-95FB1EE61129}"/>
              </a:ext>
            </a:extLst>
          </p:cNvPr>
          <p:cNvSpPr/>
          <p:nvPr/>
        </p:nvSpPr>
        <p:spPr bwMode="gray">
          <a:xfrm rot="10800000">
            <a:off x="2975906" y="4146450"/>
            <a:ext cx="1589810" cy="196706"/>
          </a:xfrm>
          <a:prstGeom prst="triangle">
            <a:avLst/>
          </a:prstGeom>
          <a:gradFill>
            <a:gsLst>
              <a:gs pos="0">
                <a:schemeClr val="tx1"/>
              </a:gs>
              <a:gs pos="64000">
                <a:schemeClr val="bg1">
                  <a:lumMod val="65000"/>
                </a:schemeClr>
              </a:gs>
              <a:gs pos="100000">
                <a:schemeClr val="bg1"/>
              </a:gs>
            </a:gsLst>
            <a:lin ang="5400000" scaled="1"/>
          </a:gradFill>
          <a:ln w="19050">
            <a:noFill/>
            <a:prstDash val="solid"/>
            <a:headEnd type="none" w="lg" len="lg"/>
            <a:tailEnd type="none"/>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latin typeface="游ゴシック" panose="020B0400000000000000" pitchFamily="50" charset="-128"/>
              <a:ea typeface="游ゴシック" panose="020B0400000000000000" pitchFamily="50" charset="-128"/>
            </a:endParaRPr>
          </a:p>
        </p:txBody>
      </p:sp>
      <p:sp>
        <p:nvSpPr>
          <p:cNvPr id="16" name="二等辺三角形 15">
            <a:extLst>
              <a:ext uri="{FF2B5EF4-FFF2-40B4-BE49-F238E27FC236}">
                <a16:creationId xmlns:a16="http://schemas.microsoft.com/office/drawing/2014/main" id="{7338758F-FF0A-4AE6-ECA6-05D35501BC89}"/>
              </a:ext>
            </a:extLst>
          </p:cNvPr>
          <p:cNvSpPr/>
          <p:nvPr/>
        </p:nvSpPr>
        <p:spPr bwMode="gray">
          <a:xfrm rot="10800000">
            <a:off x="7210467" y="4146450"/>
            <a:ext cx="1589810" cy="196706"/>
          </a:xfrm>
          <a:prstGeom prst="triangle">
            <a:avLst/>
          </a:prstGeom>
          <a:gradFill>
            <a:gsLst>
              <a:gs pos="0">
                <a:schemeClr val="tx1"/>
              </a:gs>
              <a:gs pos="64000">
                <a:schemeClr val="bg1">
                  <a:lumMod val="65000"/>
                </a:schemeClr>
              </a:gs>
              <a:gs pos="100000">
                <a:schemeClr val="bg1"/>
              </a:gs>
            </a:gsLst>
            <a:lin ang="5400000" scaled="1"/>
          </a:gradFill>
          <a:ln w="19050">
            <a:noFill/>
            <a:prstDash val="solid"/>
            <a:headEnd type="none" w="lg" len="lg"/>
            <a:tailEnd type="none"/>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latin typeface="游ゴシック" panose="020B0400000000000000" pitchFamily="50" charset="-128"/>
              <a:ea typeface="游ゴシック" panose="020B0400000000000000" pitchFamily="50" charset="-128"/>
            </a:endParaRPr>
          </a:p>
        </p:txBody>
      </p:sp>
      <p:pic>
        <p:nvPicPr>
          <p:cNvPr id="18" name="図 17">
            <a:extLst>
              <a:ext uri="{FF2B5EF4-FFF2-40B4-BE49-F238E27FC236}">
                <a16:creationId xmlns:a16="http://schemas.microsoft.com/office/drawing/2014/main" id="{197D0EC0-F706-11C2-ED5A-D168A85BB316}"/>
              </a:ext>
            </a:extLst>
          </p:cNvPr>
          <p:cNvPicPr>
            <a:picLocks noChangeAspect="1"/>
          </p:cNvPicPr>
          <p:nvPr/>
        </p:nvPicPr>
        <p:blipFill>
          <a:blip r:embed="rId2"/>
          <a:srcRect t="20250" r="51033" b="15380"/>
          <a:stretch>
            <a:fillRect/>
          </a:stretch>
        </p:blipFill>
        <p:spPr>
          <a:xfrm>
            <a:off x="2252613" y="4403359"/>
            <a:ext cx="3036394" cy="2177887"/>
          </a:xfrm>
          <a:prstGeom prst="rect">
            <a:avLst/>
          </a:prstGeom>
        </p:spPr>
      </p:pic>
      <p:pic>
        <p:nvPicPr>
          <p:cNvPr id="19" name="図 18">
            <a:extLst>
              <a:ext uri="{FF2B5EF4-FFF2-40B4-BE49-F238E27FC236}">
                <a16:creationId xmlns:a16="http://schemas.microsoft.com/office/drawing/2014/main" id="{1CC71A99-A558-20BF-DDBE-07288FC07F3C}"/>
              </a:ext>
            </a:extLst>
          </p:cNvPr>
          <p:cNvPicPr>
            <a:picLocks noChangeAspect="1"/>
          </p:cNvPicPr>
          <p:nvPr/>
        </p:nvPicPr>
        <p:blipFill>
          <a:blip r:embed="rId2"/>
          <a:srcRect l="51033" t="20250" b="15380"/>
          <a:stretch>
            <a:fillRect/>
          </a:stretch>
        </p:blipFill>
        <p:spPr>
          <a:xfrm>
            <a:off x="6487174" y="4403359"/>
            <a:ext cx="3036395" cy="2177887"/>
          </a:xfrm>
          <a:prstGeom prst="rect">
            <a:avLst/>
          </a:prstGeom>
        </p:spPr>
      </p:pic>
      <p:sp>
        <p:nvSpPr>
          <p:cNvPr id="20" name="テキスト ボックス 19">
            <a:extLst>
              <a:ext uri="{FF2B5EF4-FFF2-40B4-BE49-F238E27FC236}">
                <a16:creationId xmlns:a16="http://schemas.microsoft.com/office/drawing/2014/main" id="{B0E1922C-CBBE-4811-B128-67D817C83A88}"/>
              </a:ext>
            </a:extLst>
          </p:cNvPr>
          <p:cNvSpPr txBox="1"/>
          <p:nvPr/>
        </p:nvSpPr>
        <p:spPr bwMode="auto">
          <a:xfrm>
            <a:off x="8694405" y="6548280"/>
            <a:ext cx="992778" cy="211182"/>
          </a:xfrm>
          <a:prstGeom prst="rect">
            <a:avLst/>
          </a:prstGeom>
          <a:noFill/>
          <a:ln w="9525">
            <a:noFill/>
          </a:ln>
        </p:spPr>
        <p:txBody>
          <a:bodyPr vert="horz" wrap="square" rtlCol="0" anchor="t">
            <a:noAutofit/>
          </a:bodyPr>
          <a:lstStyle/>
          <a:p>
            <a:pPr algn="l" fontAlgn="base">
              <a:lnSpc>
                <a:spcPct val="110000"/>
              </a:lnSpc>
              <a:spcBef>
                <a:spcPct val="0"/>
              </a:spcBef>
              <a:spcAft>
                <a:spcPct val="0"/>
              </a:spcAft>
            </a:pPr>
            <a:r>
              <a:rPr kumimoji="1" lang="ja-JP" altLang="en-US" sz="800" b="1" dirty="0">
                <a:latin typeface="游ゴシック" panose="020B0400000000000000" pitchFamily="50" charset="-128"/>
                <a:ea typeface="游ゴシック" panose="020B0400000000000000" pitchFamily="50" charset="-128"/>
              </a:rPr>
              <a:t>将来イメージ</a:t>
            </a:r>
          </a:p>
        </p:txBody>
      </p:sp>
    </p:spTree>
    <p:extLst>
      <p:ext uri="{BB962C8B-B14F-4D97-AF65-F5344CB8AC3E}">
        <p14:creationId xmlns:p14="http://schemas.microsoft.com/office/powerpoint/2010/main" val="2125130749"/>
      </p:ext>
    </p:extLst>
  </p:cSld>
  <p:clrMapOvr>
    <a:masterClrMapping/>
  </p:clrMapOvr>
  <mc:AlternateContent xmlns:mc="http://schemas.openxmlformats.org/markup-compatibility/2006" xmlns:p14="http://schemas.microsoft.com/office/powerpoint/2010/main">
    <mc:Choice Requires="p14">
      <p:transition p14:dur="10" advClick="0">
        <p:fade/>
      </p:transition>
    </mc:Choice>
    <mc:Fallback xmlns="">
      <p:transition advClick="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3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AD2948B-1F0B-BFBB-F981-31B21F985BFB}"/>
            </a:ext>
          </a:extLst>
        </p:cNvPr>
        <p:cNvGrpSpPr/>
        <p:nvPr/>
      </p:nvGrpSpPr>
      <p:grpSpPr>
        <a:xfrm>
          <a:off x="0" y="0"/>
          <a:ext cx="0" cy="0"/>
          <a:chOff x="0" y="0"/>
          <a:chExt cx="0" cy="0"/>
        </a:xfrm>
      </p:grpSpPr>
      <p:pic>
        <p:nvPicPr>
          <p:cNvPr id="9" name="図 8">
            <a:extLst>
              <a:ext uri="{FF2B5EF4-FFF2-40B4-BE49-F238E27FC236}">
                <a16:creationId xmlns:a16="http://schemas.microsoft.com/office/drawing/2014/main" id="{A325DE1F-8252-3990-8BAA-69E9A713F0C9}"/>
              </a:ext>
            </a:extLst>
          </p:cNvPr>
          <p:cNvPicPr>
            <a:picLocks noChangeAspect="1"/>
          </p:cNvPicPr>
          <p:nvPr/>
        </p:nvPicPr>
        <p:blipFill>
          <a:blip r:embed="rId2"/>
          <a:stretch>
            <a:fillRect/>
          </a:stretch>
        </p:blipFill>
        <p:spPr>
          <a:xfrm>
            <a:off x="2731329" y="2973429"/>
            <a:ext cx="6729341" cy="3544224"/>
          </a:xfrm>
          <a:prstGeom prst="rect">
            <a:avLst/>
          </a:prstGeom>
        </p:spPr>
      </p:pic>
      <p:sp>
        <p:nvSpPr>
          <p:cNvPr id="2" name="スライド番号プレースホルダー 1">
            <a:extLst>
              <a:ext uri="{FF2B5EF4-FFF2-40B4-BE49-F238E27FC236}">
                <a16:creationId xmlns:a16="http://schemas.microsoft.com/office/drawing/2014/main" id="{1CA31AF1-C076-D5B9-13A5-89421DC94462}"/>
              </a:ext>
            </a:extLst>
          </p:cNvPr>
          <p:cNvSpPr>
            <a:spLocks noGrp="1"/>
          </p:cNvSpPr>
          <p:nvPr>
            <p:ph type="sldNum" sz="quarter" idx="10"/>
          </p:nvPr>
        </p:nvSpPr>
        <p:spPr/>
        <p:txBody>
          <a:bodyPr/>
          <a:lstStyle/>
          <a:p>
            <a:fld id="{C2DB7713-C8B9-400C-9441-50EEF11B139C}" type="slidenum">
              <a:rPr lang="ja-JP" altLang="en-US" smtClean="0">
                <a:solidFill>
                  <a:prstClr val="black">
                    <a:tint val="75000"/>
                  </a:prstClr>
                </a:solidFill>
              </a:rPr>
              <a:pPr/>
              <a:t>4</a:t>
            </a:fld>
            <a:endParaRPr lang="ja-JP" altLang="en-US">
              <a:solidFill>
                <a:prstClr val="black">
                  <a:tint val="75000"/>
                </a:prstClr>
              </a:solidFill>
            </a:endParaRPr>
          </a:p>
        </p:txBody>
      </p:sp>
      <p:sp>
        <p:nvSpPr>
          <p:cNvPr id="3" name="フッター プレースホルダー 2">
            <a:extLst>
              <a:ext uri="{FF2B5EF4-FFF2-40B4-BE49-F238E27FC236}">
                <a16:creationId xmlns:a16="http://schemas.microsoft.com/office/drawing/2014/main" id="{FAF9A23A-0428-361B-2302-DE414FA235DE}"/>
              </a:ext>
            </a:extLst>
          </p:cNvPr>
          <p:cNvSpPr>
            <a:spLocks noGrp="1"/>
          </p:cNvSpPr>
          <p:nvPr>
            <p:ph type="ftr" sz="quarter" idx="3"/>
          </p:nvPr>
        </p:nvSpPr>
        <p:spPr/>
        <p:txBody>
          <a:bodyPr/>
          <a:lstStyle/>
          <a:p>
            <a:r>
              <a:rPr lang="en-US" altLang="ja-JP"/>
              <a:t>© 2018 PLM Revolution Inc.</a:t>
            </a:r>
            <a:endParaRPr lang="ja-JP" altLang="en-US"/>
          </a:p>
        </p:txBody>
      </p:sp>
      <p:sp>
        <p:nvSpPr>
          <p:cNvPr id="4" name="テキスト ボックス 3">
            <a:extLst>
              <a:ext uri="{FF2B5EF4-FFF2-40B4-BE49-F238E27FC236}">
                <a16:creationId xmlns:a16="http://schemas.microsoft.com/office/drawing/2014/main" id="{C99B8861-8505-D97B-BAF9-856289BCF4AD}"/>
              </a:ext>
            </a:extLst>
          </p:cNvPr>
          <p:cNvSpPr txBox="1"/>
          <p:nvPr/>
        </p:nvSpPr>
        <p:spPr bwMode="auto">
          <a:xfrm>
            <a:off x="338327" y="64008"/>
            <a:ext cx="9293353" cy="411480"/>
          </a:xfrm>
          <a:prstGeom prst="rect">
            <a:avLst/>
          </a:prstGeom>
          <a:noFill/>
          <a:ln w="9525">
            <a:noFill/>
          </a:ln>
        </p:spPr>
        <p:txBody>
          <a:bodyPr vert="horz" wrap="none" rtlCol="0" anchor="ctr">
            <a:noAutofit/>
          </a:bodyPr>
          <a:lstStyle/>
          <a:p>
            <a:pPr fontAlgn="base">
              <a:lnSpc>
                <a:spcPct val="110000"/>
              </a:lnSpc>
              <a:spcBef>
                <a:spcPct val="0"/>
              </a:spcBef>
              <a:spcAft>
                <a:spcPct val="0"/>
              </a:spcAft>
            </a:pPr>
            <a:r>
              <a:rPr lang="ja-JP" altLang="en-US" sz="2400" b="1" dirty="0">
                <a:solidFill>
                  <a:schemeClr val="accent1">
                    <a:lumMod val="10000"/>
                    <a:lumOff val="90000"/>
                  </a:schemeClr>
                </a:solidFill>
                <a:effectLst>
                  <a:outerShdw blurRad="38100" dist="38100" dir="2700000" algn="tl">
                    <a:srgbClr val="000000">
                      <a:alpha val="43137"/>
                    </a:srgbClr>
                  </a:outerShdw>
                </a:effectLst>
                <a:latin typeface="游ゴシック" panose="020B0400000000000000" pitchFamily="50" charset="-128"/>
                <a:ea typeface="游ゴシック" panose="020B0400000000000000" pitchFamily="50" charset="-128"/>
              </a:rPr>
              <a:t>現状の課題</a:t>
            </a:r>
            <a:r>
              <a:rPr lang="ja-JP" altLang="en-US" sz="2400" b="1" dirty="0">
                <a:solidFill>
                  <a:schemeClr val="bg1"/>
                </a:solidFill>
                <a:effectLst>
                  <a:outerShdw blurRad="38100" dist="38100" dir="2700000" algn="tl">
                    <a:srgbClr val="000000">
                      <a:alpha val="43137"/>
                    </a:srgbClr>
                  </a:outerShdw>
                </a:effectLst>
                <a:latin typeface="游ゴシック" panose="020B0400000000000000" pitchFamily="50" charset="-128"/>
                <a:ea typeface="游ゴシック" panose="020B0400000000000000" pitchFamily="50" charset="-128"/>
              </a:rPr>
              <a:t>：従来型の</a:t>
            </a:r>
            <a:r>
              <a:rPr lang="en-US" altLang="ja-JP" sz="2400" b="1" dirty="0">
                <a:solidFill>
                  <a:schemeClr val="bg1"/>
                </a:solidFill>
                <a:effectLst>
                  <a:outerShdw blurRad="38100" dist="38100" dir="2700000" algn="tl">
                    <a:srgbClr val="000000">
                      <a:alpha val="43137"/>
                    </a:srgbClr>
                  </a:outerShdw>
                </a:effectLst>
                <a:latin typeface="游ゴシック" panose="020B0400000000000000" pitchFamily="50" charset="-128"/>
                <a:ea typeface="游ゴシック" panose="020B0400000000000000" pitchFamily="50" charset="-128"/>
              </a:rPr>
              <a:t>AI</a:t>
            </a:r>
            <a:r>
              <a:rPr lang="ja-JP" altLang="en-US" sz="2400" b="1" dirty="0">
                <a:solidFill>
                  <a:schemeClr val="bg1"/>
                </a:solidFill>
                <a:effectLst>
                  <a:outerShdw blurRad="38100" dist="38100" dir="2700000" algn="tl">
                    <a:srgbClr val="000000">
                      <a:alpha val="43137"/>
                    </a:srgbClr>
                  </a:outerShdw>
                </a:effectLst>
                <a:latin typeface="游ゴシック" panose="020B0400000000000000" pitchFamily="50" charset="-128"/>
                <a:ea typeface="游ゴシック" panose="020B0400000000000000" pitchFamily="50" charset="-128"/>
              </a:rPr>
              <a:t>では超えられない</a:t>
            </a:r>
            <a:r>
              <a:rPr lang="ja-JP" altLang="en-US" sz="2400" b="1" dirty="0">
                <a:solidFill>
                  <a:schemeClr val="accent4">
                    <a:lumMod val="25000"/>
                    <a:lumOff val="75000"/>
                  </a:schemeClr>
                </a:solidFill>
                <a:effectLst>
                  <a:outerShdw blurRad="38100" dist="38100" dir="2700000" algn="tl">
                    <a:srgbClr val="000000">
                      <a:alpha val="43137"/>
                    </a:srgbClr>
                  </a:outerShdw>
                </a:effectLst>
                <a:latin typeface="游ゴシック" panose="020B0400000000000000" pitchFamily="50" charset="-128"/>
                <a:ea typeface="游ゴシック" panose="020B0400000000000000" pitchFamily="50" charset="-128"/>
              </a:rPr>
              <a:t>「産業実装の壁」</a:t>
            </a:r>
            <a:endParaRPr kumimoji="1" lang="ja-JP" altLang="en-US" sz="1400" dirty="0">
              <a:solidFill>
                <a:schemeClr val="accent4">
                  <a:lumMod val="25000"/>
                  <a:lumOff val="75000"/>
                </a:schemeClr>
              </a:solidFill>
              <a:effectLst>
                <a:outerShdw blurRad="38100" dist="38100" dir="2700000" algn="tl">
                  <a:srgbClr val="000000">
                    <a:alpha val="43137"/>
                  </a:srgbClr>
                </a:outerShdw>
              </a:effectLst>
              <a:latin typeface="游ゴシック" panose="020B0400000000000000" pitchFamily="50" charset="-128"/>
              <a:ea typeface="游ゴシック" panose="020B0400000000000000" pitchFamily="50" charset="-128"/>
            </a:endParaRPr>
          </a:p>
        </p:txBody>
      </p:sp>
      <p:sp>
        <p:nvSpPr>
          <p:cNvPr id="5" name="テキスト ボックス 4">
            <a:extLst>
              <a:ext uri="{FF2B5EF4-FFF2-40B4-BE49-F238E27FC236}">
                <a16:creationId xmlns:a16="http://schemas.microsoft.com/office/drawing/2014/main" id="{8201713E-8792-7C62-14D9-49FD291DD74A}"/>
              </a:ext>
            </a:extLst>
          </p:cNvPr>
          <p:cNvSpPr txBox="1"/>
          <p:nvPr/>
        </p:nvSpPr>
        <p:spPr bwMode="auto">
          <a:xfrm>
            <a:off x="426720" y="659217"/>
            <a:ext cx="11338560" cy="481602"/>
          </a:xfrm>
          <a:prstGeom prst="rect">
            <a:avLst/>
          </a:prstGeom>
          <a:noFill/>
          <a:ln w="9525">
            <a:noFill/>
          </a:ln>
        </p:spPr>
        <p:txBody>
          <a:bodyPr vert="horz" wrap="square" rtlCol="0" anchor="t">
            <a:noAutofit/>
          </a:bodyPr>
          <a:lstStyle/>
          <a:p>
            <a:pPr algn="l" fontAlgn="base">
              <a:lnSpc>
                <a:spcPct val="110000"/>
              </a:lnSpc>
              <a:spcBef>
                <a:spcPct val="0"/>
              </a:spcBef>
              <a:spcAft>
                <a:spcPct val="0"/>
              </a:spcAft>
            </a:pPr>
            <a:r>
              <a:rPr kumimoji="1" lang="ja-JP" altLang="en-US" sz="2600" b="1" dirty="0">
                <a:solidFill>
                  <a:schemeClr val="accent1">
                    <a:lumMod val="90000"/>
                    <a:lumOff val="10000"/>
                  </a:schemeClr>
                </a:solidFill>
                <a:latin typeface="游ゴシック" panose="020B0400000000000000" pitchFamily="50" charset="-128"/>
                <a:ea typeface="游ゴシック" panose="020B0400000000000000" pitchFamily="50" charset="-128"/>
              </a:rPr>
              <a:t> </a:t>
            </a:r>
            <a:r>
              <a:rPr kumimoji="1" lang="en-US" altLang="ja-JP" sz="2600" b="1" dirty="0">
                <a:solidFill>
                  <a:schemeClr val="accent1">
                    <a:lumMod val="90000"/>
                    <a:lumOff val="10000"/>
                  </a:schemeClr>
                </a:solidFill>
                <a:latin typeface="游ゴシック" panose="020B0400000000000000" pitchFamily="50" charset="-128"/>
                <a:ea typeface="游ゴシック" panose="020B0400000000000000" pitchFamily="50" charset="-128"/>
              </a:rPr>
              <a:t>99%</a:t>
            </a:r>
            <a:r>
              <a:rPr kumimoji="1" lang="ja-JP" altLang="en-US" sz="2600" b="1" dirty="0">
                <a:solidFill>
                  <a:schemeClr val="accent1">
                    <a:lumMod val="90000"/>
                    <a:lumOff val="10000"/>
                  </a:schemeClr>
                </a:solidFill>
                <a:latin typeface="游ゴシック" panose="020B0400000000000000" pitchFamily="50" charset="-128"/>
                <a:ea typeface="游ゴシック" panose="020B0400000000000000" pitchFamily="50" charset="-128"/>
              </a:rPr>
              <a:t>の正解率</a:t>
            </a:r>
            <a:r>
              <a:rPr kumimoji="1" lang="ja-JP" altLang="en-US" sz="2600" b="1" dirty="0">
                <a:latin typeface="游ゴシック" panose="020B0400000000000000" pitchFamily="50" charset="-128"/>
                <a:ea typeface="游ゴシック" panose="020B0400000000000000" pitchFamily="50" charset="-128"/>
              </a:rPr>
              <a:t>では 責任が伴う産業現場の「最終判断」は任せられない</a:t>
            </a:r>
          </a:p>
        </p:txBody>
      </p:sp>
      <p:sp>
        <p:nvSpPr>
          <p:cNvPr id="6" name="四角形: 角を丸くする 5">
            <a:extLst>
              <a:ext uri="{FF2B5EF4-FFF2-40B4-BE49-F238E27FC236}">
                <a16:creationId xmlns:a16="http://schemas.microsoft.com/office/drawing/2014/main" id="{5C81B041-EB5D-1CDD-9937-700B9B462E34}"/>
              </a:ext>
            </a:extLst>
          </p:cNvPr>
          <p:cNvSpPr/>
          <p:nvPr/>
        </p:nvSpPr>
        <p:spPr bwMode="gray">
          <a:xfrm>
            <a:off x="801189" y="1295389"/>
            <a:ext cx="10589622" cy="1021088"/>
          </a:xfrm>
          <a:prstGeom prst="roundRect">
            <a:avLst>
              <a:gd name="adj" fmla="val 5421"/>
            </a:avLst>
          </a:prstGeom>
          <a:solidFill>
            <a:schemeClr val="bg1">
              <a:lumMod val="95000"/>
            </a:schemeClr>
          </a:solidFill>
          <a:ln w="19050">
            <a:noFill/>
            <a:prstDash val="solid"/>
            <a:headEnd type="none" w="lg" len="lg"/>
            <a:tailEnd type="none"/>
          </a:ln>
        </p:spPr>
        <p:style>
          <a:lnRef idx="1">
            <a:schemeClr val="accent1"/>
          </a:lnRef>
          <a:fillRef idx="0">
            <a:schemeClr val="accent1"/>
          </a:fillRef>
          <a:effectRef idx="0">
            <a:schemeClr val="accent1"/>
          </a:effectRef>
          <a:fontRef idx="minor">
            <a:schemeClr val="tx1"/>
          </a:fontRef>
        </p:style>
        <p:txBody>
          <a:bodyPr rtlCol="0" anchor="ctr"/>
          <a:lstStyle/>
          <a:p>
            <a:r>
              <a:rPr kumimoji="1" lang="ja-JP" altLang="en-US" sz="2000" b="1" dirty="0">
                <a:solidFill>
                  <a:schemeClr val="tx1">
                    <a:lumMod val="65000"/>
                    <a:lumOff val="35000"/>
                  </a:schemeClr>
                </a:solidFill>
                <a:latin typeface="游ゴシック" panose="020B0400000000000000" pitchFamily="50" charset="-128"/>
                <a:ea typeface="游ゴシック" panose="020B0400000000000000" pitchFamily="50" charset="-128"/>
              </a:rPr>
              <a:t>〇 統計的推論の限界： 常に</a:t>
            </a:r>
            <a:r>
              <a:rPr kumimoji="1" lang="ja-JP" altLang="en-US" sz="2000" b="1" dirty="0">
                <a:solidFill>
                  <a:schemeClr val="accent1">
                    <a:lumMod val="90000"/>
                    <a:lumOff val="10000"/>
                  </a:schemeClr>
                </a:solidFill>
                <a:latin typeface="游ゴシック" panose="020B0400000000000000" pitchFamily="50" charset="-128"/>
                <a:ea typeface="游ゴシック" panose="020B0400000000000000" pitchFamily="50" charset="-128"/>
              </a:rPr>
              <a:t>不確実性が残り監視コスト（人件費）をゼロ</a:t>
            </a:r>
            <a:r>
              <a:rPr kumimoji="1" lang="ja-JP" altLang="en-US" sz="2000" b="1" dirty="0">
                <a:solidFill>
                  <a:schemeClr val="tx1">
                    <a:lumMod val="65000"/>
                    <a:lumOff val="35000"/>
                  </a:schemeClr>
                </a:solidFill>
                <a:latin typeface="游ゴシック" panose="020B0400000000000000" pitchFamily="50" charset="-128"/>
                <a:ea typeface="游ゴシック" panose="020B0400000000000000" pitchFamily="50" charset="-128"/>
              </a:rPr>
              <a:t>にできない</a:t>
            </a:r>
            <a:endParaRPr kumimoji="1" lang="en-US" altLang="ja-JP" sz="2000" b="1" dirty="0">
              <a:solidFill>
                <a:schemeClr val="tx1">
                  <a:lumMod val="65000"/>
                  <a:lumOff val="35000"/>
                </a:schemeClr>
              </a:solidFill>
              <a:latin typeface="游ゴシック" panose="020B0400000000000000" pitchFamily="50" charset="-128"/>
              <a:ea typeface="游ゴシック" panose="020B0400000000000000" pitchFamily="50" charset="-128"/>
            </a:endParaRPr>
          </a:p>
          <a:p>
            <a:r>
              <a:rPr lang="en-US" altLang="ja-JP" sz="1200" dirty="0">
                <a:latin typeface="游ゴシック" panose="020B0400000000000000" pitchFamily="50" charset="-128"/>
                <a:ea typeface="游ゴシック" panose="020B0400000000000000" pitchFamily="50" charset="-128"/>
              </a:rPr>
              <a:t>       </a:t>
            </a:r>
            <a:r>
              <a:rPr lang="ja-JP" altLang="en-US" sz="1200" dirty="0">
                <a:latin typeface="游ゴシック" panose="020B0400000000000000" pitchFamily="50" charset="-128"/>
                <a:ea typeface="游ゴシック" panose="020B0400000000000000" pitchFamily="50" charset="-128"/>
              </a:rPr>
              <a:t>　　　</a:t>
            </a:r>
            <a:r>
              <a:rPr lang="en-US" altLang="ja-JP" sz="1200" dirty="0">
                <a:latin typeface="游ゴシック" panose="020B0400000000000000" pitchFamily="50" charset="-128"/>
                <a:ea typeface="游ゴシック" panose="020B0400000000000000" pitchFamily="50" charset="-128"/>
              </a:rPr>
              <a:t>※ </a:t>
            </a:r>
            <a:r>
              <a:rPr lang="ja-JP" altLang="en-US" sz="1200" dirty="0">
                <a:latin typeface="游ゴシック" panose="020B0400000000000000" pitchFamily="50" charset="-128"/>
                <a:ea typeface="游ゴシック" panose="020B0400000000000000" pitchFamily="50" charset="-128"/>
              </a:rPr>
              <a:t>自動化の範囲を</a:t>
            </a:r>
            <a:r>
              <a:rPr lang="en-US" altLang="ja-JP" sz="1200" dirty="0">
                <a:latin typeface="游ゴシック" panose="020B0400000000000000" pitchFamily="50" charset="-128"/>
                <a:ea typeface="游ゴシック" panose="020B0400000000000000" pitchFamily="50" charset="-128"/>
              </a:rPr>
              <a:t>10</a:t>
            </a:r>
            <a:r>
              <a:rPr lang="ja-JP" altLang="en-US" sz="1200" dirty="0">
                <a:latin typeface="游ゴシック" panose="020B0400000000000000" pitchFamily="50" charset="-128"/>
                <a:ea typeface="游ゴシック" panose="020B0400000000000000" pitchFamily="50" charset="-128"/>
              </a:rPr>
              <a:t>倍に広げると、確認する人間も増やす必要があり「労働力不足」の解決にならず規模の拡大が難しくなる</a:t>
            </a:r>
            <a:endParaRPr lang="en-US" altLang="ja-JP" sz="1200" dirty="0">
              <a:latin typeface="游ゴシック" panose="020B0400000000000000" pitchFamily="50" charset="-128"/>
              <a:ea typeface="游ゴシック" panose="020B0400000000000000" pitchFamily="50" charset="-128"/>
            </a:endParaRPr>
          </a:p>
          <a:p>
            <a:endParaRPr kumimoji="1" lang="ja-JP" altLang="en-US" sz="500" b="1" dirty="0">
              <a:solidFill>
                <a:schemeClr val="tx1">
                  <a:lumMod val="65000"/>
                  <a:lumOff val="35000"/>
                </a:schemeClr>
              </a:solidFill>
              <a:latin typeface="游ゴシック" panose="020B0400000000000000" pitchFamily="50" charset="-128"/>
              <a:ea typeface="游ゴシック" panose="020B0400000000000000" pitchFamily="50" charset="-128"/>
            </a:endParaRPr>
          </a:p>
          <a:p>
            <a:pPr>
              <a:lnSpc>
                <a:spcPct val="130000"/>
              </a:lnSpc>
            </a:pPr>
            <a:r>
              <a:rPr lang="ja-JP" altLang="en-US" sz="2000" b="1" dirty="0">
                <a:solidFill>
                  <a:schemeClr val="tx1">
                    <a:lumMod val="65000"/>
                    <a:lumOff val="35000"/>
                  </a:schemeClr>
                </a:solidFill>
                <a:latin typeface="游ゴシック" panose="020B0400000000000000" pitchFamily="50" charset="-128"/>
                <a:ea typeface="游ゴシック" panose="020B0400000000000000" pitchFamily="50" charset="-128"/>
              </a:rPr>
              <a:t>〇 規模拡大の限界</a:t>
            </a:r>
            <a:r>
              <a:rPr kumimoji="1" lang="ja-JP" altLang="en-US" sz="2000" b="1" dirty="0">
                <a:solidFill>
                  <a:schemeClr val="tx1">
                    <a:lumMod val="65000"/>
                    <a:lumOff val="35000"/>
                  </a:schemeClr>
                </a:solidFill>
                <a:latin typeface="游ゴシック" panose="020B0400000000000000" pitchFamily="50" charset="-128"/>
                <a:ea typeface="游ゴシック" panose="020B0400000000000000" pitchFamily="50" charset="-128"/>
              </a:rPr>
              <a:t>   ： 判断に人が介在する限り</a:t>
            </a:r>
            <a:r>
              <a:rPr kumimoji="1" lang="en-US" altLang="ja-JP" sz="2000" b="1" dirty="0">
                <a:solidFill>
                  <a:schemeClr val="accent1">
                    <a:lumMod val="90000"/>
                    <a:lumOff val="10000"/>
                  </a:schemeClr>
                </a:solidFill>
                <a:latin typeface="游ゴシック" panose="020B0400000000000000" pitchFamily="50" charset="-128"/>
                <a:ea typeface="游ゴシック" panose="020B0400000000000000" pitchFamily="50" charset="-128"/>
              </a:rPr>
              <a:t>DX</a:t>
            </a:r>
            <a:r>
              <a:rPr kumimoji="1" lang="ja-JP" altLang="en-US" sz="2000" b="1" dirty="0">
                <a:solidFill>
                  <a:schemeClr val="accent1">
                    <a:lumMod val="90000"/>
                    <a:lumOff val="10000"/>
                  </a:schemeClr>
                </a:solidFill>
                <a:latin typeface="游ゴシック" panose="020B0400000000000000" pitchFamily="50" charset="-128"/>
                <a:ea typeface="游ゴシック" panose="020B0400000000000000" pitchFamily="50" charset="-128"/>
              </a:rPr>
              <a:t>の</a:t>
            </a:r>
            <a:r>
              <a:rPr lang="ja-JP" altLang="en-US" sz="2000" b="1" dirty="0">
                <a:solidFill>
                  <a:schemeClr val="accent1">
                    <a:lumMod val="90000"/>
                    <a:lumOff val="10000"/>
                  </a:schemeClr>
                </a:solidFill>
                <a:latin typeface="游ゴシック" panose="020B0400000000000000" pitchFamily="50" charset="-128"/>
                <a:ea typeface="游ゴシック" panose="020B0400000000000000" pitchFamily="50" charset="-128"/>
              </a:rPr>
              <a:t>拡張性は確保できる人材で決まる</a:t>
            </a:r>
            <a:endParaRPr kumimoji="1" lang="ja-JP" altLang="en-US" sz="2000" b="1" dirty="0">
              <a:solidFill>
                <a:schemeClr val="accent1">
                  <a:lumMod val="90000"/>
                  <a:lumOff val="10000"/>
                </a:schemeClr>
              </a:solidFill>
              <a:latin typeface="游ゴシック" panose="020B0400000000000000" pitchFamily="50" charset="-128"/>
              <a:ea typeface="游ゴシック" panose="020B0400000000000000" pitchFamily="50" charset="-128"/>
            </a:endParaRPr>
          </a:p>
        </p:txBody>
      </p:sp>
      <p:sp>
        <p:nvSpPr>
          <p:cNvPr id="10" name="テキスト ボックス 9">
            <a:extLst>
              <a:ext uri="{FF2B5EF4-FFF2-40B4-BE49-F238E27FC236}">
                <a16:creationId xmlns:a16="http://schemas.microsoft.com/office/drawing/2014/main" id="{8259D7BA-55C4-8D2D-E07A-B73C1019BC31}"/>
              </a:ext>
            </a:extLst>
          </p:cNvPr>
          <p:cNvSpPr txBox="1"/>
          <p:nvPr/>
        </p:nvSpPr>
        <p:spPr bwMode="auto">
          <a:xfrm>
            <a:off x="6" y="2588049"/>
            <a:ext cx="12202821" cy="365125"/>
          </a:xfrm>
          <a:prstGeom prst="rect">
            <a:avLst/>
          </a:prstGeom>
          <a:noFill/>
          <a:ln w="9525">
            <a:noFill/>
          </a:ln>
        </p:spPr>
        <p:txBody>
          <a:bodyPr vert="horz" wrap="square" rtlCol="0" anchor="t">
            <a:noAutofit/>
          </a:bodyPr>
          <a:lstStyle/>
          <a:p>
            <a:pPr algn="ctr" fontAlgn="base">
              <a:lnSpc>
                <a:spcPct val="110000"/>
              </a:lnSpc>
              <a:spcBef>
                <a:spcPct val="0"/>
              </a:spcBef>
              <a:spcAft>
                <a:spcPct val="0"/>
              </a:spcAft>
            </a:pPr>
            <a:r>
              <a:rPr kumimoji="1" lang="ja-JP" altLang="en-US" b="1" dirty="0">
                <a:solidFill>
                  <a:srgbClr val="C00000"/>
                </a:solidFill>
                <a:latin typeface="游ゴシック" panose="020B0400000000000000" pitchFamily="50" charset="-128"/>
                <a:ea typeface="游ゴシック" panose="020B0400000000000000" pitchFamily="50" charset="-128"/>
              </a:rPr>
              <a:t>産業の変革</a:t>
            </a:r>
            <a:r>
              <a:rPr kumimoji="1" lang="ja-JP" altLang="en-US" b="1" dirty="0">
                <a:latin typeface="游ゴシック" panose="020B0400000000000000" pitchFamily="50" charset="-128"/>
                <a:ea typeface="游ゴシック" panose="020B0400000000000000" pitchFamily="50" charset="-128"/>
              </a:rPr>
              <a:t>には、複数の判断材料を総合的に判断する</a:t>
            </a:r>
            <a:r>
              <a:rPr kumimoji="1" lang="en-US" altLang="ja-JP" b="1" dirty="0">
                <a:latin typeface="游ゴシック" panose="020B0400000000000000" pitchFamily="50" charset="-128"/>
                <a:ea typeface="游ゴシック" panose="020B0400000000000000" pitchFamily="50" charset="-128"/>
              </a:rPr>
              <a:t>AI</a:t>
            </a:r>
            <a:r>
              <a:rPr kumimoji="1" lang="ja-JP" altLang="en-US" b="1" dirty="0">
                <a:latin typeface="游ゴシック" panose="020B0400000000000000" pitchFamily="50" charset="-128"/>
                <a:ea typeface="游ゴシック" panose="020B0400000000000000" pitchFamily="50" charset="-128"/>
              </a:rPr>
              <a:t>活用が必須</a:t>
            </a:r>
          </a:p>
        </p:txBody>
      </p:sp>
      <p:sp>
        <p:nvSpPr>
          <p:cNvPr id="11" name="正方形/長方形 10">
            <a:extLst>
              <a:ext uri="{FF2B5EF4-FFF2-40B4-BE49-F238E27FC236}">
                <a16:creationId xmlns:a16="http://schemas.microsoft.com/office/drawing/2014/main" id="{2E3990EB-5F0B-F640-D053-81DA57C4F4A1}"/>
              </a:ext>
            </a:extLst>
          </p:cNvPr>
          <p:cNvSpPr/>
          <p:nvPr/>
        </p:nvSpPr>
        <p:spPr bwMode="gray">
          <a:xfrm>
            <a:off x="4972595" y="2982137"/>
            <a:ext cx="2238103" cy="3523969"/>
          </a:xfrm>
          <a:prstGeom prst="rect">
            <a:avLst/>
          </a:prstGeom>
          <a:ln w="38100">
            <a:solidFill>
              <a:schemeClr val="accent2">
                <a:lumMod val="75000"/>
                <a:lumOff val="25000"/>
              </a:schemeClr>
            </a:solidFill>
            <a:prstDash val="solid"/>
            <a:headEnd type="none" w="lg" len="lg"/>
            <a:tailEnd type="none"/>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8" name="正方形/長方形 7">
            <a:extLst>
              <a:ext uri="{FF2B5EF4-FFF2-40B4-BE49-F238E27FC236}">
                <a16:creationId xmlns:a16="http://schemas.microsoft.com/office/drawing/2014/main" id="{A27F68AF-A408-11D1-B8A7-E1B78D6B774C}"/>
              </a:ext>
            </a:extLst>
          </p:cNvPr>
          <p:cNvSpPr/>
          <p:nvPr/>
        </p:nvSpPr>
        <p:spPr bwMode="gray">
          <a:xfrm>
            <a:off x="2754373" y="5313329"/>
            <a:ext cx="2196000" cy="1185169"/>
          </a:xfrm>
          <a:prstGeom prst="rect">
            <a:avLst/>
          </a:prstGeom>
          <a:solidFill>
            <a:srgbClr val="C6C6C4"/>
          </a:solidFill>
          <a:ln w="19050">
            <a:noFill/>
            <a:prstDash val="solid"/>
            <a:headEnd type="none" w="lg" len="lg"/>
            <a:tailEnd type="none"/>
          </a:ln>
        </p:spPr>
        <p:style>
          <a:lnRef idx="1">
            <a:schemeClr val="accent1"/>
          </a:lnRef>
          <a:fillRef idx="0">
            <a:schemeClr val="accent1"/>
          </a:fillRef>
          <a:effectRef idx="0">
            <a:schemeClr val="accent1"/>
          </a:effectRef>
          <a:fontRef idx="minor">
            <a:schemeClr val="tx1"/>
          </a:fontRef>
        </p:style>
        <p:txBody>
          <a:bodyPr rtlCol="0" anchor="t"/>
          <a:lstStyle/>
          <a:p>
            <a:r>
              <a:rPr kumimoji="1" lang="en-US" altLang="ja-JP" sz="800" b="1" dirty="0">
                <a:latin typeface="游ゴシック" panose="020B0400000000000000" pitchFamily="50" charset="-128"/>
                <a:ea typeface="游ゴシック" panose="020B0400000000000000" pitchFamily="50" charset="-128"/>
              </a:rPr>
              <a:t>【</a:t>
            </a:r>
            <a:r>
              <a:rPr kumimoji="1" lang="ja-JP" altLang="en-US" sz="800" b="1" dirty="0">
                <a:latin typeface="游ゴシック" panose="020B0400000000000000" pitchFamily="50" charset="-128"/>
                <a:ea typeface="游ゴシック" panose="020B0400000000000000" pitchFamily="50" charset="-128"/>
              </a:rPr>
              <a:t>アプローチ</a:t>
            </a:r>
            <a:r>
              <a:rPr kumimoji="1" lang="en-US" altLang="ja-JP" sz="800" b="1" dirty="0">
                <a:latin typeface="游ゴシック" panose="020B0400000000000000" pitchFamily="50" charset="-128"/>
                <a:ea typeface="游ゴシック" panose="020B0400000000000000" pitchFamily="50" charset="-128"/>
              </a:rPr>
              <a:t>】</a:t>
            </a:r>
          </a:p>
          <a:p>
            <a:r>
              <a:rPr lang="ja-JP" altLang="en-US" sz="650" b="1" dirty="0">
                <a:latin typeface="游ゴシック" panose="020B0400000000000000" pitchFamily="50" charset="-128"/>
                <a:ea typeface="游ゴシック" panose="020B0400000000000000" pitchFamily="50" charset="-128"/>
              </a:rPr>
              <a:t>　・過去のデータからそれらしい答えを確率で出す</a:t>
            </a:r>
            <a:endParaRPr lang="en-US" altLang="ja-JP" sz="650" b="1" dirty="0">
              <a:latin typeface="游ゴシック" panose="020B0400000000000000" pitchFamily="50" charset="-128"/>
              <a:ea typeface="游ゴシック" panose="020B0400000000000000" pitchFamily="50" charset="-128"/>
            </a:endParaRPr>
          </a:p>
          <a:p>
            <a:r>
              <a:rPr lang="en-US" altLang="ja-JP" sz="800" b="1" dirty="0">
                <a:latin typeface="游ゴシック" panose="020B0400000000000000" pitchFamily="50" charset="-128"/>
                <a:ea typeface="游ゴシック" panose="020B0400000000000000" pitchFamily="50" charset="-128"/>
              </a:rPr>
              <a:t>【</a:t>
            </a:r>
            <a:r>
              <a:rPr lang="ja-JP" altLang="en-US" sz="800" b="1" dirty="0">
                <a:latin typeface="游ゴシック" panose="020B0400000000000000" pitchFamily="50" charset="-128"/>
                <a:ea typeface="游ゴシック" panose="020B0400000000000000" pitchFamily="50" charset="-128"/>
              </a:rPr>
              <a:t>総合的判断（トレードオフ）</a:t>
            </a:r>
            <a:r>
              <a:rPr lang="en-US" altLang="ja-JP" sz="800" b="1" dirty="0">
                <a:latin typeface="游ゴシック" panose="020B0400000000000000" pitchFamily="50" charset="-128"/>
                <a:ea typeface="游ゴシック" panose="020B0400000000000000" pitchFamily="50" charset="-128"/>
              </a:rPr>
              <a:t>】</a:t>
            </a:r>
          </a:p>
          <a:p>
            <a:r>
              <a:rPr lang="ja-JP" altLang="en-US" sz="650" b="1" dirty="0">
                <a:latin typeface="游ゴシック" panose="020B0400000000000000" pitchFamily="50" charset="-128"/>
                <a:ea typeface="游ゴシック" panose="020B0400000000000000" pitchFamily="50" charset="-128"/>
              </a:rPr>
              <a:t>　・苦手 「安く、かつ高品質で、さらに短納期で」と</a:t>
            </a:r>
            <a:endParaRPr lang="en-US" altLang="ja-JP" sz="650" b="1" dirty="0">
              <a:latin typeface="游ゴシック" panose="020B0400000000000000" pitchFamily="50" charset="-128"/>
              <a:ea typeface="游ゴシック" panose="020B0400000000000000" pitchFamily="50" charset="-128"/>
            </a:endParaRPr>
          </a:p>
          <a:p>
            <a:r>
              <a:rPr lang="ja-JP" altLang="en-US" sz="650" b="1" dirty="0">
                <a:latin typeface="游ゴシック" panose="020B0400000000000000" pitchFamily="50" charset="-128"/>
                <a:ea typeface="游ゴシック" panose="020B0400000000000000" pitchFamily="50" charset="-128"/>
              </a:rPr>
              <a:t>　　いう複雑な要求に対し、優先順位をつけられず、</a:t>
            </a:r>
            <a:endParaRPr lang="en-US" altLang="ja-JP" sz="650" b="1" dirty="0">
              <a:latin typeface="游ゴシック" panose="020B0400000000000000" pitchFamily="50" charset="-128"/>
              <a:ea typeface="游ゴシック" panose="020B0400000000000000" pitchFamily="50" charset="-128"/>
            </a:endParaRPr>
          </a:p>
          <a:p>
            <a:r>
              <a:rPr lang="ja-JP" altLang="en-US" sz="650" b="1" dirty="0">
                <a:latin typeface="游ゴシック" panose="020B0400000000000000" pitchFamily="50" charset="-128"/>
                <a:ea typeface="游ゴシック" panose="020B0400000000000000" pitchFamily="50" charset="-128"/>
              </a:rPr>
              <a:t>　   ハルシネーションや矛盾した回答を行うリスクが　</a:t>
            </a:r>
            <a:endParaRPr lang="en-US" altLang="ja-JP" sz="650" b="1" dirty="0">
              <a:latin typeface="游ゴシック" panose="020B0400000000000000" pitchFamily="50" charset="-128"/>
              <a:ea typeface="游ゴシック" panose="020B0400000000000000" pitchFamily="50" charset="-128"/>
            </a:endParaRPr>
          </a:p>
          <a:p>
            <a:r>
              <a:rPr lang="ja-JP" altLang="en-US" sz="650" b="1" dirty="0">
                <a:latin typeface="游ゴシック" panose="020B0400000000000000" pitchFamily="50" charset="-128"/>
                <a:ea typeface="游ゴシック" panose="020B0400000000000000" pitchFamily="50" charset="-128"/>
              </a:rPr>
              <a:t>　   ある</a:t>
            </a:r>
            <a:endParaRPr lang="en-US" altLang="ja-JP" sz="650" b="1" dirty="0">
              <a:latin typeface="游ゴシック" panose="020B0400000000000000" pitchFamily="50" charset="-128"/>
              <a:ea typeface="游ゴシック" panose="020B0400000000000000" pitchFamily="50" charset="-128"/>
            </a:endParaRPr>
          </a:p>
          <a:p>
            <a:r>
              <a:rPr lang="en-US" altLang="ja-JP" sz="800" b="1" dirty="0">
                <a:latin typeface="游ゴシック" panose="020B0400000000000000" pitchFamily="50" charset="-128"/>
                <a:ea typeface="游ゴシック" panose="020B0400000000000000" pitchFamily="50" charset="-128"/>
              </a:rPr>
              <a:t>【</a:t>
            </a:r>
            <a:r>
              <a:rPr lang="ja-JP" altLang="en-US" sz="800" b="1" dirty="0">
                <a:latin typeface="游ゴシック" panose="020B0400000000000000" pitchFamily="50" charset="-128"/>
                <a:ea typeface="游ゴシック" panose="020B0400000000000000" pitchFamily="50" charset="-128"/>
              </a:rPr>
              <a:t>結果</a:t>
            </a:r>
            <a:r>
              <a:rPr lang="en-US" altLang="ja-JP" sz="800" b="1" dirty="0">
                <a:latin typeface="游ゴシック" panose="020B0400000000000000" pitchFamily="50" charset="-128"/>
                <a:ea typeface="游ゴシック" panose="020B0400000000000000" pitchFamily="50" charset="-128"/>
              </a:rPr>
              <a:t>】</a:t>
            </a:r>
            <a:r>
              <a:rPr lang="ja-JP" altLang="en-US" sz="800" b="1" dirty="0">
                <a:latin typeface="游ゴシック" panose="020B0400000000000000" pitchFamily="50" charset="-128"/>
                <a:ea typeface="游ゴシック" panose="020B0400000000000000" pitchFamily="50" charset="-128"/>
              </a:rPr>
              <a:t>  </a:t>
            </a:r>
            <a:endParaRPr lang="en-US" altLang="ja-JP" sz="800" b="1" dirty="0">
              <a:latin typeface="游ゴシック" panose="020B0400000000000000" pitchFamily="50" charset="-128"/>
              <a:ea typeface="游ゴシック" panose="020B0400000000000000" pitchFamily="50" charset="-128"/>
            </a:endParaRPr>
          </a:p>
          <a:p>
            <a:r>
              <a:rPr lang="en-US" altLang="ja-JP" sz="650" b="1" dirty="0">
                <a:latin typeface="游ゴシック" panose="020B0400000000000000" pitchFamily="50" charset="-128"/>
                <a:ea typeface="游ゴシック" panose="020B0400000000000000" pitchFamily="50" charset="-128"/>
              </a:rPr>
              <a:t>   </a:t>
            </a:r>
            <a:r>
              <a:rPr lang="ja-JP" altLang="en-US" sz="650" b="1" dirty="0">
                <a:latin typeface="游ゴシック" panose="020B0400000000000000" pitchFamily="50" charset="-128"/>
                <a:ea typeface="游ゴシック" panose="020B0400000000000000" pitchFamily="50" charset="-128"/>
              </a:rPr>
              <a:t>・最終的な判断は「人が行う」必要がある</a:t>
            </a:r>
            <a:endParaRPr lang="en-US" altLang="ja-JP" sz="650" b="1" dirty="0">
              <a:latin typeface="游ゴシック" panose="020B0400000000000000" pitchFamily="50" charset="-128"/>
              <a:ea typeface="游ゴシック" panose="020B0400000000000000" pitchFamily="50" charset="-128"/>
            </a:endParaRPr>
          </a:p>
          <a:p>
            <a:r>
              <a:rPr lang="ja-JP" altLang="en-US" sz="800" b="1" dirty="0">
                <a:solidFill>
                  <a:schemeClr val="accent2">
                    <a:lumMod val="75000"/>
                    <a:lumOff val="25000"/>
                  </a:schemeClr>
                </a:solidFill>
                <a:latin typeface="游ゴシック" panose="020B0400000000000000" pitchFamily="50" charset="-128"/>
                <a:ea typeface="游ゴシック" panose="020B0400000000000000" pitchFamily="50" charset="-128"/>
              </a:rPr>
              <a:t>＝「便利なアシスタント」</a:t>
            </a:r>
            <a:r>
              <a:rPr lang="en-US" altLang="ja-JP" sz="800" b="1" dirty="0">
                <a:solidFill>
                  <a:schemeClr val="accent2">
                    <a:lumMod val="75000"/>
                    <a:lumOff val="25000"/>
                  </a:schemeClr>
                </a:solidFill>
                <a:latin typeface="游ゴシック" panose="020B0400000000000000" pitchFamily="50" charset="-128"/>
                <a:ea typeface="游ゴシック" panose="020B0400000000000000" pitchFamily="50" charset="-128"/>
              </a:rPr>
              <a:t>(</a:t>
            </a:r>
            <a:r>
              <a:rPr lang="ja-JP" altLang="en-US" sz="800" b="1" dirty="0">
                <a:solidFill>
                  <a:schemeClr val="accent2">
                    <a:lumMod val="75000"/>
                    <a:lumOff val="25000"/>
                  </a:schemeClr>
                </a:solidFill>
                <a:latin typeface="游ゴシック" panose="020B0400000000000000" pitchFamily="50" charset="-128"/>
                <a:ea typeface="游ゴシック" panose="020B0400000000000000" pitchFamily="50" charset="-128"/>
              </a:rPr>
              <a:t>効率化の限界</a:t>
            </a:r>
            <a:r>
              <a:rPr lang="en-US" altLang="ja-JP" sz="800" b="1" dirty="0">
                <a:solidFill>
                  <a:schemeClr val="accent2">
                    <a:lumMod val="75000"/>
                    <a:lumOff val="25000"/>
                  </a:schemeClr>
                </a:solidFill>
                <a:latin typeface="游ゴシック" panose="020B0400000000000000" pitchFamily="50" charset="-128"/>
                <a:ea typeface="游ゴシック" panose="020B0400000000000000" pitchFamily="50" charset="-128"/>
              </a:rPr>
              <a:t>)</a:t>
            </a:r>
          </a:p>
          <a:p>
            <a:endParaRPr lang="en-US" altLang="ja-JP" sz="800" b="1" dirty="0">
              <a:latin typeface="游ゴシック" panose="020B0400000000000000" pitchFamily="50" charset="-128"/>
              <a:ea typeface="游ゴシック" panose="020B0400000000000000" pitchFamily="50" charset="-128"/>
            </a:endParaRPr>
          </a:p>
        </p:txBody>
      </p:sp>
      <p:sp>
        <p:nvSpPr>
          <p:cNvPr id="12" name="正方形/長方形 11">
            <a:extLst>
              <a:ext uri="{FF2B5EF4-FFF2-40B4-BE49-F238E27FC236}">
                <a16:creationId xmlns:a16="http://schemas.microsoft.com/office/drawing/2014/main" id="{77183E55-B895-1C06-ABB0-7C09B9BE50D4}"/>
              </a:ext>
            </a:extLst>
          </p:cNvPr>
          <p:cNvSpPr/>
          <p:nvPr/>
        </p:nvSpPr>
        <p:spPr bwMode="gray">
          <a:xfrm>
            <a:off x="7243264" y="5313434"/>
            <a:ext cx="2196000" cy="1185169"/>
          </a:xfrm>
          <a:prstGeom prst="rect">
            <a:avLst/>
          </a:prstGeom>
          <a:solidFill>
            <a:srgbClr val="FBF4A3"/>
          </a:solidFill>
          <a:ln w="19050">
            <a:noFill/>
            <a:prstDash val="solid"/>
            <a:headEnd type="none" w="lg" len="lg"/>
            <a:tailEnd type="none"/>
          </a:ln>
        </p:spPr>
        <p:style>
          <a:lnRef idx="1">
            <a:schemeClr val="accent1"/>
          </a:lnRef>
          <a:fillRef idx="0">
            <a:schemeClr val="accent1"/>
          </a:fillRef>
          <a:effectRef idx="0">
            <a:schemeClr val="accent1"/>
          </a:effectRef>
          <a:fontRef idx="minor">
            <a:schemeClr val="tx1"/>
          </a:fontRef>
        </p:style>
        <p:txBody>
          <a:bodyPr rtlCol="0" anchor="t"/>
          <a:lstStyle/>
          <a:p>
            <a:r>
              <a:rPr kumimoji="1" lang="en-US" altLang="ja-JP" sz="800" b="1" dirty="0">
                <a:latin typeface="游ゴシック" panose="020B0400000000000000" pitchFamily="50" charset="-128"/>
                <a:ea typeface="游ゴシック" panose="020B0400000000000000" pitchFamily="50" charset="-128"/>
              </a:rPr>
              <a:t>【</a:t>
            </a:r>
            <a:r>
              <a:rPr kumimoji="1" lang="ja-JP" altLang="en-US" sz="800" b="1" dirty="0">
                <a:latin typeface="游ゴシック" panose="020B0400000000000000" pitchFamily="50" charset="-128"/>
                <a:ea typeface="游ゴシック" panose="020B0400000000000000" pitchFamily="50" charset="-128"/>
              </a:rPr>
              <a:t>アプローチ</a:t>
            </a:r>
            <a:r>
              <a:rPr kumimoji="1" lang="en-US" altLang="ja-JP" sz="800" b="1" dirty="0">
                <a:latin typeface="游ゴシック" panose="020B0400000000000000" pitchFamily="50" charset="-128"/>
                <a:ea typeface="游ゴシック" panose="020B0400000000000000" pitchFamily="50" charset="-128"/>
              </a:rPr>
              <a:t>】</a:t>
            </a:r>
          </a:p>
          <a:p>
            <a:r>
              <a:rPr lang="ja-JP" altLang="en-US" sz="650" b="1" dirty="0">
                <a:latin typeface="游ゴシック" panose="020B0400000000000000" pitchFamily="50" charset="-128"/>
                <a:ea typeface="游ゴシック" panose="020B0400000000000000" pitchFamily="50" charset="-128"/>
              </a:rPr>
              <a:t>　・ベテランの「判断基準（意志と論理）をテーブル</a:t>
            </a:r>
            <a:endParaRPr lang="en-US" altLang="ja-JP" sz="650" b="1" dirty="0">
              <a:latin typeface="游ゴシック" panose="020B0400000000000000" pitchFamily="50" charset="-128"/>
              <a:ea typeface="游ゴシック" panose="020B0400000000000000" pitchFamily="50" charset="-128"/>
            </a:endParaRPr>
          </a:p>
          <a:p>
            <a:r>
              <a:rPr lang="ja-JP" altLang="en-US" sz="650" b="1" dirty="0">
                <a:latin typeface="游ゴシック" panose="020B0400000000000000" pitchFamily="50" charset="-128"/>
                <a:ea typeface="游ゴシック" panose="020B0400000000000000" pitchFamily="50" charset="-128"/>
              </a:rPr>
              <a:t>　　化し、確定的に処理する</a:t>
            </a:r>
            <a:endParaRPr lang="en-US" altLang="ja-JP" sz="650" b="1" dirty="0">
              <a:latin typeface="游ゴシック" panose="020B0400000000000000" pitchFamily="50" charset="-128"/>
              <a:ea typeface="游ゴシック" panose="020B0400000000000000" pitchFamily="50" charset="-128"/>
            </a:endParaRPr>
          </a:p>
          <a:p>
            <a:r>
              <a:rPr lang="en-US" altLang="ja-JP" sz="800" b="1" dirty="0">
                <a:latin typeface="游ゴシック" panose="020B0400000000000000" pitchFamily="50" charset="-128"/>
                <a:ea typeface="游ゴシック" panose="020B0400000000000000" pitchFamily="50" charset="-128"/>
              </a:rPr>
              <a:t>【</a:t>
            </a:r>
            <a:r>
              <a:rPr lang="ja-JP" altLang="en-US" sz="800" b="1" dirty="0">
                <a:latin typeface="游ゴシック" panose="020B0400000000000000" pitchFamily="50" charset="-128"/>
                <a:ea typeface="游ゴシック" panose="020B0400000000000000" pitchFamily="50" charset="-128"/>
              </a:rPr>
              <a:t>総合的判断（トレードオフ）</a:t>
            </a:r>
            <a:r>
              <a:rPr lang="en-US" altLang="ja-JP" sz="800" b="1" dirty="0">
                <a:latin typeface="游ゴシック" panose="020B0400000000000000" pitchFamily="50" charset="-128"/>
                <a:ea typeface="游ゴシック" panose="020B0400000000000000" pitchFamily="50" charset="-128"/>
              </a:rPr>
              <a:t>】</a:t>
            </a:r>
          </a:p>
          <a:p>
            <a:r>
              <a:rPr lang="ja-JP" altLang="en-US" sz="650" b="1" dirty="0">
                <a:latin typeface="游ゴシック" panose="020B0400000000000000" pitchFamily="50" charset="-128"/>
                <a:ea typeface="游ゴシック" panose="020B0400000000000000" pitchFamily="50" charset="-128"/>
              </a:rPr>
              <a:t>　・可能 「</a:t>
            </a:r>
            <a:r>
              <a:rPr lang="en-US" altLang="ja-JP" sz="650" b="1" dirty="0">
                <a:latin typeface="游ゴシック" panose="020B0400000000000000" pitchFamily="50" charset="-128"/>
                <a:ea typeface="游ゴシック" panose="020B0400000000000000" pitchFamily="50" charset="-128"/>
              </a:rPr>
              <a:t>A</a:t>
            </a:r>
            <a:r>
              <a:rPr lang="ja-JP" altLang="en-US" sz="650" b="1" dirty="0">
                <a:latin typeface="游ゴシック" panose="020B0400000000000000" pitchFamily="50" charset="-128"/>
                <a:ea typeface="游ゴシック" panose="020B0400000000000000" pitchFamily="50" charset="-128"/>
              </a:rPr>
              <a:t>の場合は</a:t>
            </a:r>
            <a:r>
              <a:rPr lang="en-US" altLang="ja-JP" sz="650" b="1" dirty="0">
                <a:latin typeface="游ゴシック" panose="020B0400000000000000" pitchFamily="50" charset="-128"/>
                <a:ea typeface="游ゴシック" panose="020B0400000000000000" pitchFamily="50" charset="-128"/>
              </a:rPr>
              <a:t>B</a:t>
            </a:r>
            <a:r>
              <a:rPr lang="ja-JP" altLang="en-US" sz="650" b="1" dirty="0">
                <a:latin typeface="游ゴシック" panose="020B0400000000000000" pitchFamily="50" charset="-128"/>
                <a:ea typeface="游ゴシック" panose="020B0400000000000000" pitchFamily="50" charset="-128"/>
              </a:rPr>
              <a:t>を優先、ただし</a:t>
            </a:r>
            <a:r>
              <a:rPr lang="en-US" altLang="ja-JP" sz="650" b="1" dirty="0">
                <a:latin typeface="游ゴシック" panose="020B0400000000000000" pitchFamily="50" charset="-128"/>
                <a:ea typeface="游ゴシック" panose="020B0400000000000000" pitchFamily="50" charset="-128"/>
              </a:rPr>
              <a:t>C</a:t>
            </a:r>
            <a:r>
              <a:rPr lang="ja-JP" altLang="en-US" sz="650" b="1" dirty="0">
                <a:latin typeface="游ゴシック" panose="020B0400000000000000" pitchFamily="50" charset="-128"/>
                <a:ea typeface="游ゴシック" panose="020B0400000000000000" pitchFamily="50" charset="-128"/>
              </a:rPr>
              <a:t>の条件なら</a:t>
            </a:r>
            <a:endParaRPr lang="en-US" altLang="ja-JP" sz="650" b="1" dirty="0">
              <a:latin typeface="游ゴシック" panose="020B0400000000000000" pitchFamily="50" charset="-128"/>
              <a:ea typeface="游ゴシック" panose="020B0400000000000000" pitchFamily="50" charset="-128"/>
            </a:endParaRPr>
          </a:p>
          <a:p>
            <a:r>
              <a:rPr lang="ja-JP" altLang="en-US" sz="650" b="1" dirty="0">
                <a:latin typeface="游ゴシック" panose="020B0400000000000000" pitchFamily="50" charset="-128"/>
                <a:ea typeface="游ゴシック" panose="020B0400000000000000" pitchFamily="50" charset="-128"/>
              </a:rPr>
              <a:t>　　</a:t>
            </a:r>
            <a:r>
              <a:rPr lang="en-US" altLang="ja-JP" sz="650" b="1" dirty="0">
                <a:latin typeface="游ゴシック" panose="020B0400000000000000" pitchFamily="50" charset="-128"/>
                <a:ea typeface="游ゴシック" panose="020B0400000000000000" pitchFamily="50" charset="-128"/>
              </a:rPr>
              <a:t>D</a:t>
            </a:r>
            <a:r>
              <a:rPr lang="ja-JP" altLang="en-US" sz="650" b="1" dirty="0">
                <a:latin typeface="游ゴシック" panose="020B0400000000000000" pitchFamily="50" charset="-128"/>
                <a:ea typeface="游ゴシック" panose="020B0400000000000000" pitchFamily="50" charset="-128"/>
              </a:rPr>
              <a:t>を選択」といった複雑な優先順位を、矛盾なく　　</a:t>
            </a:r>
            <a:endParaRPr lang="en-US" altLang="ja-JP" sz="650" b="1" dirty="0">
              <a:latin typeface="游ゴシック" panose="020B0400000000000000" pitchFamily="50" charset="-128"/>
              <a:ea typeface="游ゴシック" panose="020B0400000000000000" pitchFamily="50" charset="-128"/>
            </a:endParaRPr>
          </a:p>
          <a:p>
            <a:r>
              <a:rPr lang="ja-JP" altLang="en-US" sz="650" b="1" dirty="0">
                <a:latin typeface="游ゴシック" panose="020B0400000000000000" pitchFamily="50" charset="-128"/>
                <a:ea typeface="游ゴシック" panose="020B0400000000000000" pitchFamily="50" charset="-128"/>
              </a:rPr>
              <a:t>　　瞬時に決定できる</a:t>
            </a:r>
            <a:endParaRPr lang="en-US" altLang="ja-JP" sz="650" b="1" dirty="0">
              <a:latin typeface="游ゴシック" panose="020B0400000000000000" pitchFamily="50" charset="-128"/>
              <a:ea typeface="游ゴシック" panose="020B0400000000000000" pitchFamily="50" charset="-128"/>
            </a:endParaRPr>
          </a:p>
          <a:p>
            <a:r>
              <a:rPr lang="en-US" altLang="ja-JP" sz="800" b="1" dirty="0">
                <a:latin typeface="游ゴシック" panose="020B0400000000000000" pitchFamily="50" charset="-128"/>
                <a:ea typeface="游ゴシック" panose="020B0400000000000000" pitchFamily="50" charset="-128"/>
              </a:rPr>
              <a:t>【</a:t>
            </a:r>
            <a:r>
              <a:rPr lang="ja-JP" altLang="en-US" sz="800" b="1" dirty="0">
                <a:latin typeface="游ゴシック" panose="020B0400000000000000" pitchFamily="50" charset="-128"/>
                <a:ea typeface="游ゴシック" panose="020B0400000000000000" pitchFamily="50" charset="-128"/>
              </a:rPr>
              <a:t>結果</a:t>
            </a:r>
            <a:r>
              <a:rPr lang="en-US" altLang="ja-JP" sz="800" b="1" dirty="0">
                <a:latin typeface="游ゴシック" panose="020B0400000000000000" pitchFamily="50" charset="-128"/>
                <a:ea typeface="游ゴシック" panose="020B0400000000000000" pitchFamily="50" charset="-128"/>
              </a:rPr>
              <a:t>】</a:t>
            </a:r>
            <a:r>
              <a:rPr lang="ja-JP" altLang="en-US" sz="800" b="1" dirty="0">
                <a:latin typeface="游ゴシック" panose="020B0400000000000000" pitchFamily="50" charset="-128"/>
                <a:ea typeface="游ゴシック" panose="020B0400000000000000" pitchFamily="50" charset="-128"/>
              </a:rPr>
              <a:t>  </a:t>
            </a:r>
            <a:endParaRPr lang="en-US" altLang="ja-JP" sz="800" b="1" dirty="0">
              <a:latin typeface="游ゴシック" panose="020B0400000000000000" pitchFamily="50" charset="-128"/>
              <a:ea typeface="游ゴシック" panose="020B0400000000000000" pitchFamily="50" charset="-128"/>
            </a:endParaRPr>
          </a:p>
          <a:p>
            <a:r>
              <a:rPr lang="en-US" altLang="ja-JP" sz="650" b="1" dirty="0">
                <a:latin typeface="游ゴシック" panose="020B0400000000000000" pitchFamily="50" charset="-128"/>
                <a:ea typeface="游ゴシック" panose="020B0400000000000000" pitchFamily="50" charset="-128"/>
              </a:rPr>
              <a:t>   </a:t>
            </a:r>
            <a:r>
              <a:rPr lang="ja-JP" altLang="en-US" sz="650" b="1" dirty="0">
                <a:latin typeface="游ゴシック" panose="020B0400000000000000" pitchFamily="50" charset="-128"/>
                <a:ea typeface="游ゴシック" panose="020B0400000000000000" pitchFamily="50" charset="-128"/>
              </a:rPr>
              <a:t>・システムが責任を持って「自律的に判断」する</a:t>
            </a:r>
            <a:endParaRPr lang="en-US" altLang="ja-JP" sz="650" b="1" dirty="0">
              <a:latin typeface="游ゴシック" panose="020B0400000000000000" pitchFamily="50" charset="-128"/>
              <a:ea typeface="游ゴシック" panose="020B0400000000000000" pitchFamily="50" charset="-128"/>
            </a:endParaRPr>
          </a:p>
          <a:p>
            <a:r>
              <a:rPr lang="ja-JP" altLang="en-US" sz="800" b="1" dirty="0">
                <a:solidFill>
                  <a:schemeClr val="accent2">
                    <a:lumMod val="75000"/>
                    <a:lumOff val="25000"/>
                  </a:schemeClr>
                </a:solidFill>
                <a:latin typeface="游ゴシック" panose="020B0400000000000000" pitchFamily="50" charset="-128"/>
                <a:ea typeface="游ゴシック" panose="020B0400000000000000" pitchFamily="50" charset="-128"/>
              </a:rPr>
              <a:t>＝「熟練者のデジタル化」</a:t>
            </a:r>
            <a:r>
              <a:rPr lang="en-US" altLang="ja-JP" sz="800" b="1" dirty="0">
                <a:solidFill>
                  <a:schemeClr val="accent2">
                    <a:lumMod val="75000"/>
                    <a:lumOff val="25000"/>
                  </a:schemeClr>
                </a:solidFill>
                <a:latin typeface="游ゴシック" panose="020B0400000000000000" pitchFamily="50" charset="-128"/>
                <a:ea typeface="游ゴシック" panose="020B0400000000000000" pitchFamily="50" charset="-128"/>
              </a:rPr>
              <a:t>(</a:t>
            </a:r>
            <a:r>
              <a:rPr lang="ja-JP" altLang="en-US" sz="800" b="1" dirty="0">
                <a:solidFill>
                  <a:schemeClr val="accent2">
                    <a:lumMod val="75000"/>
                    <a:lumOff val="25000"/>
                  </a:schemeClr>
                </a:solidFill>
                <a:latin typeface="游ゴシック" panose="020B0400000000000000" pitchFamily="50" charset="-128"/>
                <a:ea typeface="游ゴシック" panose="020B0400000000000000" pitchFamily="50" charset="-128"/>
              </a:rPr>
              <a:t>真の自動化</a:t>
            </a:r>
            <a:r>
              <a:rPr lang="en-US" altLang="ja-JP" sz="800" b="1" dirty="0">
                <a:solidFill>
                  <a:schemeClr val="accent2">
                    <a:lumMod val="75000"/>
                    <a:lumOff val="25000"/>
                  </a:schemeClr>
                </a:solidFill>
                <a:latin typeface="游ゴシック" panose="020B0400000000000000" pitchFamily="50" charset="-128"/>
                <a:ea typeface="游ゴシック" panose="020B0400000000000000" pitchFamily="50" charset="-128"/>
              </a:rPr>
              <a:t>)</a:t>
            </a:r>
          </a:p>
          <a:p>
            <a:endParaRPr lang="en-US" altLang="ja-JP" sz="800" b="1" dirty="0">
              <a:latin typeface="游ゴシック" panose="020B0400000000000000" pitchFamily="50" charset="-128"/>
              <a:ea typeface="游ゴシック" panose="020B0400000000000000" pitchFamily="50" charset="-128"/>
            </a:endParaRPr>
          </a:p>
        </p:txBody>
      </p:sp>
    </p:spTree>
    <p:extLst>
      <p:ext uri="{BB962C8B-B14F-4D97-AF65-F5344CB8AC3E}">
        <p14:creationId xmlns:p14="http://schemas.microsoft.com/office/powerpoint/2010/main" val="387245438"/>
      </p:ext>
    </p:extLst>
  </p:cSld>
  <p:clrMapOvr>
    <a:masterClrMapping/>
  </p:clrMapOvr>
  <mc:AlternateContent xmlns:mc="http://schemas.openxmlformats.org/markup-compatibility/2006" xmlns:p14="http://schemas.microsoft.com/office/powerpoint/2010/main">
    <mc:Choice Requires="p14">
      <p:transition p14:dur="10" advClick="0">
        <p:fade/>
      </p:transition>
    </mc:Choice>
    <mc:Fallback xmlns="">
      <p:transition advClick="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3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435DE44-175A-8E98-764D-2F3F9235728F}"/>
            </a:ext>
          </a:extLst>
        </p:cNvPr>
        <p:cNvGrpSpPr/>
        <p:nvPr/>
      </p:nvGrpSpPr>
      <p:grpSpPr>
        <a:xfrm>
          <a:off x="0" y="0"/>
          <a:ext cx="0" cy="0"/>
          <a:chOff x="0" y="0"/>
          <a:chExt cx="0" cy="0"/>
        </a:xfrm>
      </p:grpSpPr>
      <p:sp>
        <p:nvSpPr>
          <p:cNvPr id="2" name="スライド番号プレースホルダー 1">
            <a:extLst>
              <a:ext uri="{FF2B5EF4-FFF2-40B4-BE49-F238E27FC236}">
                <a16:creationId xmlns:a16="http://schemas.microsoft.com/office/drawing/2014/main" id="{CF6D5CCC-F874-A499-818D-FEB309B160DE}"/>
              </a:ext>
            </a:extLst>
          </p:cNvPr>
          <p:cNvSpPr>
            <a:spLocks noGrp="1"/>
          </p:cNvSpPr>
          <p:nvPr>
            <p:ph type="sldNum" sz="quarter" idx="10"/>
          </p:nvPr>
        </p:nvSpPr>
        <p:spPr/>
        <p:txBody>
          <a:bodyPr/>
          <a:lstStyle/>
          <a:p>
            <a:fld id="{C2DB7713-C8B9-400C-9441-50EEF11B139C}" type="slidenum">
              <a:rPr lang="ja-JP" altLang="en-US" smtClean="0">
                <a:solidFill>
                  <a:prstClr val="black">
                    <a:tint val="75000"/>
                  </a:prstClr>
                </a:solidFill>
              </a:rPr>
              <a:pPr/>
              <a:t>5</a:t>
            </a:fld>
            <a:endParaRPr lang="ja-JP" altLang="en-US">
              <a:solidFill>
                <a:prstClr val="black">
                  <a:tint val="75000"/>
                </a:prstClr>
              </a:solidFill>
            </a:endParaRPr>
          </a:p>
        </p:txBody>
      </p:sp>
      <p:sp>
        <p:nvSpPr>
          <p:cNvPr id="3" name="フッター プレースホルダー 2">
            <a:extLst>
              <a:ext uri="{FF2B5EF4-FFF2-40B4-BE49-F238E27FC236}">
                <a16:creationId xmlns:a16="http://schemas.microsoft.com/office/drawing/2014/main" id="{BDF1A8A7-88F3-2495-ECCE-7D6A7948D1CC}"/>
              </a:ext>
            </a:extLst>
          </p:cNvPr>
          <p:cNvSpPr>
            <a:spLocks noGrp="1"/>
          </p:cNvSpPr>
          <p:nvPr>
            <p:ph type="ftr" sz="quarter" idx="3"/>
          </p:nvPr>
        </p:nvSpPr>
        <p:spPr/>
        <p:txBody>
          <a:bodyPr/>
          <a:lstStyle/>
          <a:p>
            <a:r>
              <a:rPr lang="en-US" altLang="ja-JP"/>
              <a:t>© 2018 PLM Revolution Inc.</a:t>
            </a:r>
            <a:endParaRPr lang="ja-JP" altLang="en-US"/>
          </a:p>
        </p:txBody>
      </p:sp>
      <p:sp>
        <p:nvSpPr>
          <p:cNvPr id="4" name="テキスト ボックス 3">
            <a:extLst>
              <a:ext uri="{FF2B5EF4-FFF2-40B4-BE49-F238E27FC236}">
                <a16:creationId xmlns:a16="http://schemas.microsoft.com/office/drawing/2014/main" id="{8361E449-F5B8-C16A-857C-2F44D2B93D99}"/>
              </a:ext>
            </a:extLst>
          </p:cNvPr>
          <p:cNvSpPr txBox="1"/>
          <p:nvPr/>
        </p:nvSpPr>
        <p:spPr bwMode="auto">
          <a:xfrm>
            <a:off x="338327" y="64008"/>
            <a:ext cx="9293353" cy="411480"/>
          </a:xfrm>
          <a:prstGeom prst="rect">
            <a:avLst/>
          </a:prstGeom>
          <a:noFill/>
          <a:ln w="9525">
            <a:noFill/>
          </a:ln>
        </p:spPr>
        <p:txBody>
          <a:bodyPr vert="horz" wrap="none" rtlCol="0" anchor="ctr">
            <a:noAutofit/>
          </a:bodyPr>
          <a:lstStyle/>
          <a:p>
            <a:pPr fontAlgn="base">
              <a:lnSpc>
                <a:spcPct val="110000"/>
              </a:lnSpc>
              <a:spcBef>
                <a:spcPct val="0"/>
              </a:spcBef>
              <a:spcAft>
                <a:spcPct val="0"/>
              </a:spcAft>
            </a:pPr>
            <a:r>
              <a:rPr lang="ja-JP" altLang="en-US" sz="2400" b="1" dirty="0">
                <a:solidFill>
                  <a:schemeClr val="accent1">
                    <a:lumMod val="10000"/>
                    <a:lumOff val="90000"/>
                  </a:schemeClr>
                </a:solidFill>
                <a:effectLst>
                  <a:outerShdw blurRad="38100" dist="38100" dir="2700000" algn="tl">
                    <a:srgbClr val="000000">
                      <a:alpha val="43137"/>
                    </a:srgbClr>
                  </a:outerShdw>
                </a:effectLst>
                <a:latin typeface="游ゴシック" panose="020B0400000000000000" pitchFamily="50" charset="-128"/>
                <a:ea typeface="游ゴシック" panose="020B0400000000000000" pitchFamily="50" charset="-128"/>
              </a:rPr>
              <a:t>解決策</a:t>
            </a:r>
            <a:r>
              <a:rPr lang="ja-JP" altLang="en-US" sz="2400" b="1" dirty="0">
                <a:solidFill>
                  <a:schemeClr val="bg1"/>
                </a:solidFill>
                <a:effectLst>
                  <a:outerShdw blurRad="38100" dist="38100" dir="2700000" algn="tl">
                    <a:srgbClr val="000000">
                      <a:alpha val="43137"/>
                    </a:srgbClr>
                  </a:outerShdw>
                </a:effectLst>
                <a:latin typeface="游ゴシック" panose="020B0400000000000000" pitchFamily="50" charset="-128"/>
                <a:ea typeface="游ゴシック" panose="020B0400000000000000" pitchFamily="50" charset="-128"/>
              </a:rPr>
              <a:t>：</a:t>
            </a:r>
            <a:r>
              <a:rPr lang="ja-JP" altLang="en-US" sz="2400" b="1" dirty="0">
                <a:solidFill>
                  <a:schemeClr val="accent4">
                    <a:lumMod val="25000"/>
                    <a:lumOff val="75000"/>
                  </a:schemeClr>
                </a:solidFill>
                <a:effectLst>
                  <a:outerShdw blurRad="38100" dist="38100" dir="2700000" algn="tl">
                    <a:srgbClr val="000000">
                      <a:alpha val="43137"/>
                    </a:srgbClr>
                  </a:outerShdw>
                </a:effectLst>
                <a:latin typeface="游ゴシック" panose="020B0400000000000000" pitchFamily="50" charset="-128"/>
                <a:ea typeface="游ゴシック" panose="020B0400000000000000" pitchFamily="50" charset="-128"/>
              </a:rPr>
              <a:t>「自律判断」</a:t>
            </a:r>
            <a:r>
              <a:rPr lang="ja-JP" altLang="en-US" sz="2400" b="1" dirty="0">
                <a:solidFill>
                  <a:schemeClr val="bg1"/>
                </a:solidFill>
                <a:effectLst>
                  <a:outerShdw blurRad="38100" dist="38100" dir="2700000" algn="tl">
                    <a:srgbClr val="000000">
                      <a:alpha val="43137"/>
                    </a:srgbClr>
                  </a:outerShdw>
                </a:effectLst>
                <a:latin typeface="游ゴシック" panose="020B0400000000000000" pitchFamily="50" charset="-128"/>
                <a:ea typeface="游ゴシック" panose="020B0400000000000000" pitchFamily="50" charset="-128"/>
              </a:rPr>
              <a:t>を可能にする新方式</a:t>
            </a:r>
            <a:endParaRPr kumimoji="1" lang="ja-JP" altLang="en-US" sz="1400" dirty="0">
              <a:solidFill>
                <a:schemeClr val="bg1"/>
              </a:solidFill>
              <a:effectLst>
                <a:outerShdw blurRad="38100" dist="38100" dir="2700000" algn="tl">
                  <a:srgbClr val="000000">
                    <a:alpha val="43137"/>
                  </a:srgbClr>
                </a:outerShdw>
              </a:effectLst>
              <a:latin typeface="游ゴシック" panose="020B0400000000000000" pitchFamily="50" charset="-128"/>
              <a:ea typeface="游ゴシック" panose="020B0400000000000000" pitchFamily="50" charset="-128"/>
            </a:endParaRPr>
          </a:p>
        </p:txBody>
      </p:sp>
      <p:sp>
        <p:nvSpPr>
          <p:cNvPr id="5" name="テキスト ボックス 4">
            <a:extLst>
              <a:ext uri="{FF2B5EF4-FFF2-40B4-BE49-F238E27FC236}">
                <a16:creationId xmlns:a16="http://schemas.microsoft.com/office/drawing/2014/main" id="{A0F72A85-6F47-15C8-D8F0-070454AF2B3D}"/>
              </a:ext>
            </a:extLst>
          </p:cNvPr>
          <p:cNvSpPr txBox="1"/>
          <p:nvPr/>
        </p:nvSpPr>
        <p:spPr bwMode="auto">
          <a:xfrm>
            <a:off x="426720" y="1355910"/>
            <a:ext cx="11338560" cy="533850"/>
          </a:xfrm>
          <a:prstGeom prst="rect">
            <a:avLst/>
          </a:prstGeom>
          <a:noFill/>
          <a:ln w="9525">
            <a:noFill/>
          </a:ln>
        </p:spPr>
        <p:txBody>
          <a:bodyPr vert="horz" wrap="square" rtlCol="0" anchor="t">
            <a:noAutofit/>
          </a:bodyPr>
          <a:lstStyle/>
          <a:p>
            <a:pPr algn="l" fontAlgn="base">
              <a:lnSpc>
                <a:spcPct val="110000"/>
              </a:lnSpc>
              <a:spcBef>
                <a:spcPct val="0"/>
              </a:spcBef>
              <a:spcAft>
                <a:spcPct val="0"/>
              </a:spcAft>
            </a:pPr>
            <a:r>
              <a:rPr kumimoji="1" lang="ja-JP" altLang="en-US" sz="2600" b="1" dirty="0">
                <a:latin typeface="游ゴシック" panose="020B0400000000000000" pitchFamily="50" charset="-128"/>
                <a:ea typeface="游ゴシック" panose="020B0400000000000000" pitchFamily="50" charset="-128"/>
              </a:rPr>
              <a:t> </a:t>
            </a:r>
            <a:r>
              <a:rPr kumimoji="1" lang="en-US" altLang="ja-JP" sz="2600" b="1" dirty="0">
                <a:solidFill>
                  <a:schemeClr val="accent1">
                    <a:lumMod val="90000"/>
                    <a:lumOff val="10000"/>
                  </a:schemeClr>
                </a:solidFill>
                <a:latin typeface="游ゴシック" panose="020B0400000000000000" pitchFamily="50" charset="-128"/>
                <a:ea typeface="游ゴシック" panose="020B0400000000000000" pitchFamily="50" charset="-128"/>
              </a:rPr>
              <a:t>AI</a:t>
            </a:r>
            <a:r>
              <a:rPr kumimoji="1" lang="ja-JP" altLang="en-US" sz="2600" b="1" dirty="0">
                <a:solidFill>
                  <a:schemeClr val="accent1">
                    <a:lumMod val="90000"/>
                    <a:lumOff val="10000"/>
                  </a:schemeClr>
                </a:solidFill>
                <a:latin typeface="游ゴシック" panose="020B0400000000000000" pitchFamily="50" charset="-128"/>
                <a:ea typeface="游ゴシック" panose="020B0400000000000000" pitchFamily="50" charset="-128"/>
              </a:rPr>
              <a:t>アルゴリズムを必要としない</a:t>
            </a:r>
            <a:r>
              <a:rPr kumimoji="1" lang="ja-JP" altLang="en-US" sz="2600" b="1" dirty="0">
                <a:latin typeface="游ゴシック" panose="020B0400000000000000" pitchFamily="50" charset="-128"/>
                <a:ea typeface="游ゴシック" panose="020B0400000000000000" pitchFamily="50" charset="-128"/>
              </a:rPr>
              <a:t>従来システムによる</a:t>
            </a:r>
            <a:r>
              <a:rPr kumimoji="1" lang="ja-JP" altLang="en-US" sz="2600" b="1" dirty="0">
                <a:solidFill>
                  <a:schemeClr val="accent4">
                    <a:lumMod val="90000"/>
                    <a:lumOff val="10000"/>
                  </a:schemeClr>
                </a:solidFill>
                <a:latin typeface="游ゴシック" panose="020B0400000000000000" pitchFamily="50" charset="-128"/>
                <a:ea typeface="游ゴシック" panose="020B0400000000000000" pitchFamily="50" charset="-128"/>
              </a:rPr>
              <a:t>新たな情報処理の方法</a:t>
            </a:r>
            <a:endParaRPr kumimoji="1" lang="en-US" altLang="ja-JP" sz="2600" b="1" dirty="0">
              <a:solidFill>
                <a:schemeClr val="accent4">
                  <a:lumMod val="90000"/>
                  <a:lumOff val="10000"/>
                </a:schemeClr>
              </a:solidFill>
              <a:latin typeface="游ゴシック" panose="020B0400000000000000" pitchFamily="50" charset="-128"/>
              <a:ea typeface="游ゴシック" panose="020B0400000000000000" pitchFamily="50" charset="-128"/>
            </a:endParaRPr>
          </a:p>
        </p:txBody>
      </p:sp>
      <p:sp>
        <p:nvSpPr>
          <p:cNvPr id="6" name="四角形: 角を丸くする 5">
            <a:extLst>
              <a:ext uri="{FF2B5EF4-FFF2-40B4-BE49-F238E27FC236}">
                <a16:creationId xmlns:a16="http://schemas.microsoft.com/office/drawing/2014/main" id="{FE62517A-248B-443F-7C24-7A1DA68B7772}"/>
              </a:ext>
            </a:extLst>
          </p:cNvPr>
          <p:cNvSpPr/>
          <p:nvPr/>
        </p:nvSpPr>
        <p:spPr bwMode="gray">
          <a:xfrm>
            <a:off x="740229" y="2600594"/>
            <a:ext cx="10711542" cy="2102035"/>
          </a:xfrm>
          <a:prstGeom prst="roundRect">
            <a:avLst>
              <a:gd name="adj" fmla="val 5421"/>
            </a:avLst>
          </a:prstGeom>
          <a:solidFill>
            <a:schemeClr val="bg1">
              <a:lumMod val="95000"/>
            </a:schemeClr>
          </a:solidFill>
          <a:ln w="19050">
            <a:noFill/>
            <a:prstDash val="solid"/>
            <a:headEnd type="none" w="lg" len="lg"/>
            <a:tailEnd type="none"/>
          </a:ln>
        </p:spPr>
        <p:style>
          <a:lnRef idx="1">
            <a:schemeClr val="accent1"/>
          </a:lnRef>
          <a:fillRef idx="0">
            <a:schemeClr val="accent1"/>
          </a:fillRef>
          <a:effectRef idx="0">
            <a:schemeClr val="accent1"/>
          </a:effectRef>
          <a:fontRef idx="minor">
            <a:schemeClr val="tx1"/>
          </a:fontRef>
        </p:style>
        <p:txBody>
          <a:bodyPr rtlCol="0" anchor="ctr"/>
          <a:lstStyle/>
          <a:p>
            <a:pPr>
              <a:lnSpc>
                <a:spcPct val="110000"/>
              </a:lnSpc>
            </a:pPr>
            <a:r>
              <a:rPr kumimoji="1" lang="ja-JP" altLang="en-US" sz="2000" b="1" dirty="0">
                <a:solidFill>
                  <a:schemeClr val="tx1">
                    <a:lumMod val="65000"/>
                    <a:lumOff val="35000"/>
                  </a:schemeClr>
                </a:solidFill>
                <a:latin typeface="游ゴシック" panose="020B0400000000000000" pitchFamily="50" charset="-128"/>
                <a:ea typeface="游ゴシック" panose="020B0400000000000000" pitchFamily="50" charset="-128"/>
              </a:rPr>
              <a:t>〇 判断の実行　： 判断の考え方の登録により</a:t>
            </a:r>
            <a:r>
              <a:rPr kumimoji="1" lang="ja-JP" altLang="en-US" sz="2000" b="1" dirty="0">
                <a:solidFill>
                  <a:schemeClr val="accent2">
                    <a:lumMod val="90000"/>
                    <a:lumOff val="10000"/>
                  </a:schemeClr>
                </a:solidFill>
                <a:latin typeface="游ゴシック" panose="020B0400000000000000" pitchFamily="50" charset="-128"/>
                <a:ea typeface="游ゴシック" panose="020B0400000000000000" pitchFamily="50" charset="-128"/>
              </a:rPr>
              <a:t>システムが自律的に「最適な判断」を実行</a:t>
            </a:r>
            <a:endParaRPr kumimoji="1" lang="en-US" altLang="ja-JP" sz="2000" b="1" dirty="0">
              <a:solidFill>
                <a:schemeClr val="accent2">
                  <a:lumMod val="90000"/>
                  <a:lumOff val="10000"/>
                </a:schemeClr>
              </a:solidFill>
              <a:latin typeface="游ゴシック" panose="020B0400000000000000" pitchFamily="50" charset="-128"/>
              <a:ea typeface="游ゴシック" panose="020B0400000000000000" pitchFamily="50" charset="-128"/>
            </a:endParaRPr>
          </a:p>
          <a:p>
            <a:pPr>
              <a:lnSpc>
                <a:spcPct val="110000"/>
              </a:lnSpc>
            </a:pPr>
            <a:endParaRPr kumimoji="1" lang="ja-JP" altLang="en-US" sz="800" b="1" dirty="0">
              <a:solidFill>
                <a:schemeClr val="tx1">
                  <a:lumMod val="65000"/>
                  <a:lumOff val="35000"/>
                </a:schemeClr>
              </a:solidFill>
              <a:latin typeface="游ゴシック" panose="020B0400000000000000" pitchFamily="50" charset="-128"/>
              <a:ea typeface="游ゴシック" panose="020B0400000000000000" pitchFamily="50" charset="-128"/>
            </a:endParaRPr>
          </a:p>
          <a:p>
            <a:pPr>
              <a:lnSpc>
                <a:spcPct val="110000"/>
              </a:lnSpc>
            </a:pPr>
            <a:r>
              <a:rPr kumimoji="1" lang="ja-JP" altLang="en-US" sz="2000" b="1" dirty="0">
                <a:solidFill>
                  <a:schemeClr val="tx1">
                    <a:lumMod val="65000"/>
                    <a:lumOff val="35000"/>
                  </a:schemeClr>
                </a:solidFill>
                <a:latin typeface="游ゴシック" panose="020B0400000000000000" pitchFamily="50" charset="-128"/>
                <a:ea typeface="游ゴシック" panose="020B0400000000000000" pitchFamily="50" charset="-128"/>
              </a:rPr>
              <a:t>〇 構築の民主化： 専門エンジニアではなく、</a:t>
            </a:r>
            <a:r>
              <a:rPr kumimoji="1" lang="ja-JP" altLang="en-US" sz="2000" b="1" dirty="0">
                <a:solidFill>
                  <a:schemeClr val="accent2">
                    <a:lumMod val="90000"/>
                    <a:lumOff val="10000"/>
                  </a:schemeClr>
                </a:solidFill>
                <a:latin typeface="游ゴシック" panose="020B0400000000000000" pitchFamily="50" charset="-128"/>
                <a:ea typeface="游ゴシック" panose="020B0400000000000000" pitchFamily="50" charset="-128"/>
              </a:rPr>
              <a:t>現場の業務担当者</a:t>
            </a:r>
            <a:r>
              <a:rPr kumimoji="1" lang="ja-JP" altLang="en-US" sz="2000" b="1" dirty="0">
                <a:solidFill>
                  <a:schemeClr val="tx1">
                    <a:lumMod val="65000"/>
                    <a:lumOff val="35000"/>
                  </a:schemeClr>
                </a:solidFill>
                <a:latin typeface="游ゴシック" panose="020B0400000000000000" pitchFamily="50" charset="-128"/>
                <a:ea typeface="游ゴシック" panose="020B0400000000000000" pitchFamily="50" charset="-128"/>
              </a:rPr>
              <a:t>が技術、規定、運用などの</a:t>
            </a:r>
            <a:endParaRPr kumimoji="1" lang="en-US" altLang="ja-JP" sz="2000" b="1" dirty="0">
              <a:solidFill>
                <a:schemeClr val="tx1">
                  <a:lumMod val="65000"/>
                  <a:lumOff val="35000"/>
                </a:schemeClr>
              </a:solidFill>
              <a:latin typeface="游ゴシック" panose="020B0400000000000000" pitchFamily="50" charset="-128"/>
              <a:ea typeface="游ゴシック" panose="020B0400000000000000" pitchFamily="50" charset="-128"/>
            </a:endParaRPr>
          </a:p>
          <a:p>
            <a:pPr>
              <a:lnSpc>
                <a:spcPct val="110000"/>
              </a:lnSpc>
            </a:pPr>
            <a:r>
              <a:rPr lang="ja-JP" altLang="en-US" sz="2000" b="1" dirty="0">
                <a:solidFill>
                  <a:schemeClr val="tx1">
                    <a:lumMod val="65000"/>
                    <a:lumOff val="35000"/>
                  </a:schemeClr>
                </a:solidFill>
                <a:latin typeface="游ゴシック" panose="020B0400000000000000" pitchFamily="50" charset="-128"/>
                <a:ea typeface="游ゴシック" panose="020B0400000000000000" pitchFamily="50" charset="-128"/>
              </a:rPr>
              <a:t>　　　　　　　　  判断ノウハウを</a:t>
            </a:r>
            <a:r>
              <a:rPr kumimoji="1" lang="ja-JP" altLang="en-US" sz="2000" b="1" dirty="0">
                <a:solidFill>
                  <a:schemeClr val="tx1">
                    <a:lumMod val="65000"/>
                    <a:lumOff val="35000"/>
                  </a:schemeClr>
                </a:solidFill>
                <a:latin typeface="游ゴシック" panose="020B0400000000000000" pitchFamily="50" charset="-128"/>
                <a:ea typeface="游ゴシック" panose="020B0400000000000000" pitchFamily="50" charset="-128"/>
              </a:rPr>
              <a:t>テーブルに設定することで</a:t>
            </a:r>
            <a:r>
              <a:rPr kumimoji="1" lang="ja-JP" altLang="en-US" sz="2000" b="1" dirty="0">
                <a:solidFill>
                  <a:schemeClr val="accent2">
                    <a:lumMod val="90000"/>
                    <a:lumOff val="10000"/>
                  </a:schemeClr>
                </a:solidFill>
                <a:latin typeface="游ゴシック" panose="020B0400000000000000" pitchFamily="50" charset="-128"/>
                <a:ea typeface="游ゴシック" panose="020B0400000000000000" pitchFamily="50" charset="-128"/>
              </a:rPr>
              <a:t>業務の自動化を拡大</a:t>
            </a:r>
            <a:r>
              <a:rPr lang="ja-JP" altLang="en-US" sz="2000" b="1" dirty="0">
                <a:solidFill>
                  <a:schemeClr val="tx1">
                    <a:lumMod val="65000"/>
                    <a:lumOff val="35000"/>
                  </a:schemeClr>
                </a:solidFill>
                <a:latin typeface="游ゴシック" panose="020B0400000000000000" pitchFamily="50" charset="-128"/>
                <a:ea typeface="游ゴシック" panose="020B0400000000000000" pitchFamily="50" charset="-128"/>
              </a:rPr>
              <a:t>できる</a:t>
            </a:r>
            <a:endParaRPr kumimoji="1" lang="en-US" altLang="ja-JP" sz="2000" b="1" dirty="0">
              <a:solidFill>
                <a:schemeClr val="tx1">
                  <a:lumMod val="65000"/>
                  <a:lumOff val="35000"/>
                </a:schemeClr>
              </a:solidFill>
              <a:latin typeface="游ゴシック" panose="020B0400000000000000" pitchFamily="50" charset="-128"/>
              <a:ea typeface="游ゴシック" panose="020B0400000000000000" pitchFamily="50" charset="-128"/>
            </a:endParaRPr>
          </a:p>
          <a:p>
            <a:pPr>
              <a:lnSpc>
                <a:spcPct val="110000"/>
              </a:lnSpc>
            </a:pPr>
            <a:endParaRPr kumimoji="1" lang="ja-JP" altLang="en-US" sz="800" b="1" dirty="0">
              <a:solidFill>
                <a:schemeClr val="tx1">
                  <a:lumMod val="65000"/>
                  <a:lumOff val="35000"/>
                </a:schemeClr>
              </a:solidFill>
              <a:latin typeface="游ゴシック" panose="020B0400000000000000" pitchFamily="50" charset="-128"/>
              <a:ea typeface="游ゴシック" panose="020B0400000000000000" pitchFamily="50" charset="-128"/>
            </a:endParaRPr>
          </a:p>
          <a:p>
            <a:pPr>
              <a:lnSpc>
                <a:spcPct val="110000"/>
              </a:lnSpc>
            </a:pPr>
            <a:r>
              <a:rPr kumimoji="1" lang="ja-JP" altLang="en-US" sz="2000" b="1" dirty="0">
                <a:solidFill>
                  <a:schemeClr val="tx1">
                    <a:lumMod val="65000"/>
                    <a:lumOff val="35000"/>
                  </a:schemeClr>
                </a:solidFill>
                <a:latin typeface="游ゴシック" panose="020B0400000000000000" pitchFamily="50" charset="-128"/>
                <a:ea typeface="游ゴシック" panose="020B0400000000000000" pitchFamily="50" charset="-128"/>
              </a:rPr>
              <a:t>〇 超高速導入　： 事前学習が不要で、プログラム</a:t>
            </a:r>
            <a:r>
              <a:rPr kumimoji="1" lang="ja-JP" altLang="en-US" sz="1600" b="1" dirty="0">
                <a:solidFill>
                  <a:schemeClr val="tx1">
                    <a:lumMod val="65000"/>
                    <a:lumOff val="35000"/>
                  </a:schemeClr>
                </a:solidFill>
                <a:latin typeface="游ゴシック" panose="020B0400000000000000" pitchFamily="50" charset="-128"/>
                <a:ea typeface="游ゴシック" panose="020B0400000000000000" pitchFamily="50" charset="-128"/>
              </a:rPr>
              <a:t>（複数の判断業務に共用）</a:t>
            </a:r>
            <a:r>
              <a:rPr kumimoji="1" lang="ja-JP" altLang="en-US" sz="2000" b="1" dirty="0">
                <a:solidFill>
                  <a:schemeClr val="tx1">
                    <a:lumMod val="65000"/>
                    <a:lumOff val="35000"/>
                  </a:schemeClr>
                </a:solidFill>
                <a:latin typeface="游ゴシック" panose="020B0400000000000000" pitchFamily="50" charset="-128"/>
                <a:ea typeface="游ゴシック" panose="020B0400000000000000" pitchFamily="50" charset="-128"/>
              </a:rPr>
              <a:t>も２人日程度</a:t>
            </a:r>
            <a:r>
              <a:rPr lang="ja-JP" altLang="en-US" sz="2000" b="1" dirty="0">
                <a:solidFill>
                  <a:schemeClr val="tx1">
                    <a:lumMod val="65000"/>
                    <a:lumOff val="35000"/>
                  </a:schemeClr>
                </a:solidFill>
                <a:latin typeface="游ゴシック" panose="020B0400000000000000" pitchFamily="50" charset="-128"/>
                <a:ea typeface="游ゴシック" panose="020B0400000000000000" pitchFamily="50" charset="-128"/>
              </a:rPr>
              <a:t>で</a:t>
            </a:r>
            <a:endParaRPr lang="en-US" altLang="ja-JP" sz="2000" b="1" dirty="0">
              <a:solidFill>
                <a:schemeClr val="tx1">
                  <a:lumMod val="65000"/>
                  <a:lumOff val="35000"/>
                </a:schemeClr>
              </a:solidFill>
              <a:latin typeface="游ゴシック" panose="020B0400000000000000" pitchFamily="50" charset="-128"/>
              <a:ea typeface="游ゴシック" panose="020B0400000000000000" pitchFamily="50" charset="-128"/>
            </a:endParaRPr>
          </a:p>
          <a:p>
            <a:pPr>
              <a:lnSpc>
                <a:spcPct val="110000"/>
              </a:lnSpc>
            </a:pPr>
            <a:r>
              <a:rPr kumimoji="1" lang="ja-JP" altLang="en-US" sz="2000" b="1" dirty="0">
                <a:solidFill>
                  <a:schemeClr val="tx1">
                    <a:lumMod val="65000"/>
                    <a:lumOff val="35000"/>
                  </a:schemeClr>
                </a:solidFill>
                <a:latin typeface="游ゴシック" panose="020B0400000000000000" pitchFamily="50" charset="-128"/>
                <a:ea typeface="游ゴシック" panose="020B0400000000000000" pitchFamily="50" charset="-128"/>
              </a:rPr>
              <a:t>　　　　　　　　  開発</a:t>
            </a:r>
            <a:r>
              <a:rPr lang="ja-JP" altLang="en-US" sz="2000" b="1" dirty="0">
                <a:solidFill>
                  <a:schemeClr val="tx1">
                    <a:lumMod val="65000"/>
                    <a:lumOff val="35000"/>
                  </a:schemeClr>
                </a:solidFill>
                <a:latin typeface="游ゴシック" panose="020B0400000000000000" pitchFamily="50" charset="-128"/>
                <a:ea typeface="游ゴシック" panose="020B0400000000000000" pitchFamily="50" charset="-128"/>
              </a:rPr>
              <a:t>が</a:t>
            </a:r>
            <a:r>
              <a:rPr kumimoji="1" lang="ja-JP" altLang="en-US" sz="2000" b="1" dirty="0">
                <a:solidFill>
                  <a:schemeClr val="tx1">
                    <a:lumMod val="65000"/>
                    <a:lumOff val="35000"/>
                  </a:schemeClr>
                </a:solidFill>
                <a:latin typeface="游ゴシック" panose="020B0400000000000000" pitchFamily="50" charset="-128"/>
                <a:ea typeface="游ゴシック" panose="020B0400000000000000" pitchFamily="50" charset="-128"/>
              </a:rPr>
              <a:t>可能なことから</a:t>
            </a:r>
            <a:r>
              <a:rPr kumimoji="1" lang="ja-JP" altLang="en-US" sz="2000" b="1" dirty="0">
                <a:solidFill>
                  <a:schemeClr val="accent2">
                    <a:lumMod val="90000"/>
                    <a:lumOff val="10000"/>
                  </a:schemeClr>
                </a:solidFill>
                <a:latin typeface="游ゴシック" panose="020B0400000000000000" pitchFamily="50" charset="-128"/>
                <a:ea typeface="游ゴシック" panose="020B0400000000000000" pitchFamily="50" charset="-128"/>
              </a:rPr>
              <a:t>「即戦力</a:t>
            </a:r>
            <a:r>
              <a:rPr kumimoji="1" lang="en-US" altLang="ja-JP" sz="2000" b="1" dirty="0">
                <a:solidFill>
                  <a:schemeClr val="accent2">
                    <a:lumMod val="90000"/>
                    <a:lumOff val="10000"/>
                  </a:schemeClr>
                </a:solidFill>
                <a:latin typeface="游ゴシック" panose="020B0400000000000000" pitchFamily="50" charset="-128"/>
                <a:ea typeface="游ゴシック" panose="020B0400000000000000" pitchFamily="50" charset="-128"/>
              </a:rPr>
              <a:t>AI</a:t>
            </a:r>
            <a:r>
              <a:rPr kumimoji="1" lang="ja-JP" altLang="en-US" sz="2000" b="1" dirty="0">
                <a:solidFill>
                  <a:schemeClr val="accent2">
                    <a:lumMod val="90000"/>
                    <a:lumOff val="10000"/>
                  </a:schemeClr>
                </a:solidFill>
                <a:latin typeface="游ゴシック" panose="020B0400000000000000" pitchFamily="50" charset="-128"/>
                <a:ea typeface="游ゴシック" panose="020B0400000000000000" pitchFamily="50" charset="-128"/>
              </a:rPr>
              <a:t>」</a:t>
            </a:r>
            <a:r>
              <a:rPr kumimoji="1" lang="ja-JP" altLang="en-US" sz="2000" b="1" dirty="0">
                <a:solidFill>
                  <a:schemeClr val="tx1">
                    <a:lumMod val="65000"/>
                    <a:lumOff val="35000"/>
                  </a:schemeClr>
                </a:solidFill>
                <a:latin typeface="游ゴシック" panose="020B0400000000000000" pitchFamily="50" charset="-128"/>
                <a:ea typeface="游ゴシック" panose="020B0400000000000000" pitchFamily="50" charset="-128"/>
              </a:rPr>
              <a:t>として短期間の導入が可能</a:t>
            </a:r>
          </a:p>
        </p:txBody>
      </p:sp>
    </p:spTree>
    <p:extLst>
      <p:ext uri="{BB962C8B-B14F-4D97-AF65-F5344CB8AC3E}">
        <p14:creationId xmlns:p14="http://schemas.microsoft.com/office/powerpoint/2010/main" val="2404849870"/>
      </p:ext>
    </p:extLst>
  </p:cSld>
  <p:clrMapOvr>
    <a:masterClrMapping/>
  </p:clrMapOvr>
  <mc:AlternateContent xmlns:mc="http://schemas.openxmlformats.org/markup-compatibility/2006" xmlns:p14="http://schemas.microsoft.com/office/powerpoint/2010/main">
    <mc:Choice Requires="p14">
      <p:transition p14:dur="10" advClick="0">
        <p:fade/>
      </p:transition>
    </mc:Choice>
    <mc:Fallback xmlns="">
      <p:transition advClick="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3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6558570-1215-B660-34DE-CDCA934D4737}"/>
            </a:ext>
          </a:extLst>
        </p:cNvPr>
        <p:cNvGrpSpPr/>
        <p:nvPr/>
      </p:nvGrpSpPr>
      <p:grpSpPr>
        <a:xfrm>
          <a:off x="0" y="0"/>
          <a:ext cx="0" cy="0"/>
          <a:chOff x="0" y="0"/>
          <a:chExt cx="0" cy="0"/>
        </a:xfrm>
      </p:grpSpPr>
      <p:sp>
        <p:nvSpPr>
          <p:cNvPr id="2" name="スライド番号プレースホルダー 1">
            <a:extLst>
              <a:ext uri="{FF2B5EF4-FFF2-40B4-BE49-F238E27FC236}">
                <a16:creationId xmlns:a16="http://schemas.microsoft.com/office/drawing/2014/main" id="{9D507DC0-6707-B7F0-1109-DE652086D5E7}"/>
              </a:ext>
            </a:extLst>
          </p:cNvPr>
          <p:cNvSpPr>
            <a:spLocks noGrp="1"/>
          </p:cNvSpPr>
          <p:nvPr>
            <p:ph type="sldNum" sz="quarter" idx="10"/>
          </p:nvPr>
        </p:nvSpPr>
        <p:spPr/>
        <p:txBody>
          <a:bodyPr/>
          <a:lstStyle/>
          <a:p>
            <a:fld id="{C2DB7713-C8B9-400C-9441-50EEF11B139C}" type="slidenum">
              <a:rPr lang="ja-JP" altLang="en-US" smtClean="0">
                <a:solidFill>
                  <a:prstClr val="black">
                    <a:tint val="75000"/>
                  </a:prstClr>
                </a:solidFill>
              </a:rPr>
              <a:pPr/>
              <a:t>6</a:t>
            </a:fld>
            <a:endParaRPr lang="ja-JP" altLang="en-US">
              <a:solidFill>
                <a:prstClr val="black">
                  <a:tint val="75000"/>
                </a:prstClr>
              </a:solidFill>
            </a:endParaRPr>
          </a:p>
        </p:txBody>
      </p:sp>
      <p:sp>
        <p:nvSpPr>
          <p:cNvPr id="3" name="フッター プレースホルダー 2">
            <a:extLst>
              <a:ext uri="{FF2B5EF4-FFF2-40B4-BE49-F238E27FC236}">
                <a16:creationId xmlns:a16="http://schemas.microsoft.com/office/drawing/2014/main" id="{AEE2FC5F-BF3A-7D0B-1586-1D563F287395}"/>
              </a:ext>
            </a:extLst>
          </p:cNvPr>
          <p:cNvSpPr>
            <a:spLocks noGrp="1"/>
          </p:cNvSpPr>
          <p:nvPr>
            <p:ph type="ftr" sz="quarter" idx="3"/>
          </p:nvPr>
        </p:nvSpPr>
        <p:spPr/>
        <p:txBody>
          <a:bodyPr/>
          <a:lstStyle/>
          <a:p>
            <a:r>
              <a:rPr lang="en-US" altLang="ja-JP"/>
              <a:t>© 2018 PLM Revolution Inc.</a:t>
            </a:r>
            <a:endParaRPr lang="ja-JP" altLang="en-US"/>
          </a:p>
        </p:txBody>
      </p:sp>
      <p:sp>
        <p:nvSpPr>
          <p:cNvPr id="4" name="テキスト ボックス 3">
            <a:extLst>
              <a:ext uri="{FF2B5EF4-FFF2-40B4-BE49-F238E27FC236}">
                <a16:creationId xmlns:a16="http://schemas.microsoft.com/office/drawing/2014/main" id="{381A2BE4-82BD-9359-983B-075600594202}"/>
              </a:ext>
            </a:extLst>
          </p:cNvPr>
          <p:cNvSpPr txBox="1"/>
          <p:nvPr/>
        </p:nvSpPr>
        <p:spPr bwMode="auto">
          <a:xfrm>
            <a:off x="338327" y="64008"/>
            <a:ext cx="9293353" cy="411480"/>
          </a:xfrm>
          <a:prstGeom prst="rect">
            <a:avLst/>
          </a:prstGeom>
          <a:noFill/>
          <a:ln w="9525">
            <a:noFill/>
          </a:ln>
        </p:spPr>
        <p:txBody>
          <a:bodyPr vert="horz" wrap="none" rtlCol="0" anchor="ctr">
            <a:noAutofit/>
          </a:bodyPr>
          <a:lstStyle/>
          <a:p>
            <a:pPr fontAlgn="base">
              <a:lnSpc>
                <a:spcPct val="110000"/>
              </a:lnSpc>
              <a:spcBef>
                <a:spcPct val="0"/>
              </a:spcBef>
              <a:spcAft>
                <a:spcPct val="0"/>
              </a:spcAft>
            </a:pPr>
            <a:r>
              <a:rPr lang="ja-JP" altLang="en-US" sz="2400" b="1" dirty="0">
                <a:solidFill>
                  <a:schemeClr val="accent1">
                    <a:lumMod val="10000"/>
                    <a:lumOff val="90000"/>
                  </a:schemeClr>
                </a:solidFill>
                <a:effectLst>
                  <a:outerShdw blurRad="38100" dist="38100" dir="2700000" algn="tl">
                    <a:srgbClr val="000000">
                      <a:alpha val="43137"/>
                    </a:srgbClr>
                  </a:outerShdw>
                </a:effectLst>
                <a:latin typeface="游ゴシック" panose="020B0400000000000000" pitchFamily="50" charset="-128"/>
                <a:ea typeface="游ゴシック" panose="020B0400000000000000" pitchFamily="50" charset="-128"/>
              </a:rPr>
              <a:t>独自性と優位性</a:t>
            </a:r>
            <a:r>
              <a:rPr lang="ja-JP" altLang="en-US" sz="2400" b="1" dirty="0">
                <a:solidFill>
                  <a:schemeClr val="bg1"/>
                </a:solidFill>
                <a:effectLst>
                  <a:outerShdw blurRad="38100" dist="38100" dir="2700000" algn="tl">
                    <a:srgbClr val="000000">
                      <a:alpha val="43137"/>
                    </a:srgbClr>
                  </a:outerShdw>
                </a:effectLst>
                <a:latin typeface="游ゴシック" panose="020B0400000000000000" pitchFamily="50" charset="-128"/>
                <a:ea typeface="游ゴシック" panose="020B0400000000000000" pitchFamily="50" charset="-128"/>
              </a:rPr>
              <a:t>：既存</a:t>
            </a:r>
            <a:r>
              <a:rPr lang="en-US" altLang="ja-JP" sz="2400" b="1" dirty="0">
                <a:solidFill>
                  <a:schemeClr val="bg1"/>
                </a:solidFill>
                <a:effectLst>
                  <a:outerShdw blurRad="38100" dist="38100" dir="2700000" algn="tl">
                    <a:srgbClr val="000000">
                      <a:alpha val="43137"/>
                    </a:srgbClr>
                  </a:outerShdw>
                </a:effectLst>
                <a:latin typeface="游ゴシック" panose="020B0400000000000000" pitchFamily="50" charset="-128"/>
                <a:ea typeface="游ゴシック" panose="020B0400000000000000" pitchFamily="50" charset="-128"/>
              </a:rPr>
              <a:t>IT</a:t>
            </a:r>
            <a:r>
              <a:rPr lang="ja-JP" altLang="en-US" sz="2400" b="1" dirty="0">
                <a:solidFill>
                  <a:schemeClr val="bg1"/>
                </a:solidFill>
                <a:effectLst>
                  <a:outerShdw blurRad="38100" dist="38100" dir="2700000" algn="tl">
                    <a:srgbClr val="000000">
                      <a:alpha val="43137"/>
                    </a:srgbClr>
                  </a:outerShdw>
                </a:effectLst>
                <a:latin typeface="游ゴシック" panose="020B0400000000000000" pitchFamily="50" charset="-128"/>
                <a:ea typeface="游ゴシック" panose="020B0400000000000000" pitchFamily="50" charset="-128"/>
              </a:rPr>
              <a:t>技術による</a:t>
            </a:r>
            <a:r>
              <a:rPr lang="ja-JP" altLang="en-US" sz="2400" b="1" dirty="0">
                <a:solidFill>
                  <a:schemeClr val="accent4">
                    <a:lumMod val="25000"/>
                    <a:lumOff val="75000"/>
                  </a:schemeClr>
                </a:solidFill>
                <a:effectLst>
                  <a:outerShdw blurRad="38100" dist="38100" dir="2700000" algn="tl">
                    <a:srgbClr val="000000">
                      <a:alpha val="43137"/>
                    </a:srgbClr>
                  </a:outerShdw>
                </a:effectLst>
                <a:latin typeface="游ゴシック" panose="020B0400000000000000" pitchFamily="50" charset="-128"/>
                <a:ea typeface="游ゴシック" panose="020B0400000000000000" pitchFamily="50" charset="-128"/>
              </a:rPr>
              <a:t>自律判断</a:t>
            </a:r>
            <a:r>
              <a:rPr lang="en-US" altLang="ja-JP" sz="2400" b="1" dirty="0">
                <a:solidFill>
                  <a:schemeClr val="accent4">
                    <a:lumMod val="25000"/>
                    <a:lumOff val="75000"/>
                  </a:schemeClr>
                </a:solidFill>
                <a:effectLst>
                  <a:outerShdw blurRad="38100" dist="38100" dir="2700000" algn="tl">
                    <a:srgbClr val="000000">
                      <a:alpha val="43137"/>
                    </a:srgbClr>
                  </a:outerShdw>
                </a:effectLst>
                <a:latin typeface="游ゴシック" panose="020B0400000000000000" pitchFamily="50" charset="-128"/>
                <a:ea typeface="游ゴシック" panose="020B0400000000000000" pitchFamily="50" charset="-128"/>
              </a:rPr>
              <a:t>AI</a:t>
            </a:r>
            <a:r>
              <a:rPr lang="ja-JP" altLang="en-US" sz="2400" b="1" dirty="0">
                <a:solidFill>
                  <a:schemeClr val="accent4">
                    <a:lumMod val="25000"/>
                    <a:lumOff val="75000"/>
                  </a:schemeClr>
                </a:solidFill>
                <a:effectLst>
                  <a:outerShdw blurRad="38100" dist="38100" dir="2700000" algn="tl">
                    <a:srgbClr val="000000">
                      <a:alpha val="43137"/>
                    </a:srgbClr>
                  </a:outerShdw>
                </a:effectLst>
                <a:latin typeface="游ゴシック" panose="020B0400000000000000" pitchFamily="50" charset="-128"/>
                <a:ea typeface="游ゴシック" panose="020B0400000000000000" pitchFamily="50" charset="-128"/>
              </a:rPr>
              <a:t>導入</a:t>
            </a:r>
            <a:r>
              <a:rPr lang="ja-JP" altLang="en-US" sz="2400" b="1" dirty="0">
                <a:solidFill>
                  <a:schemeClr val="bg1"/>
                </a:solidFill>
                <a:effectLst>
                  <a:outerShdw blurRad="38100" dist="38100" dir="2700000" algn="tl">
                    <a:srgbClr val="000000">
                      <a:alpha val="43137"/>
                    </a:srgbClr>
                  </a:outerShdw>
                </a:effectLst>
                <a:latin typeface="游ゴシック" panose="020B0400000000000000" pitchFamily="50" charset="-128"/>
                <a:ea typeface="游ゴシック" panose="020B0400000000000000" pitchFamily="50" charset="-128"/>
              </a:rPr>
              <a:t>が可能</a:t>
            </a:r>
            <a:endParaRPr kumimoji="1" lang="ja-JP" altLang="en-US" sz="1400" dirty="0">
              <a:solidFill>
                <a:schemeClr val="bg1"/>
              </a:solidFill>
              <a:effectLst>
                <a:outerShdw blurRad="38100" dist="38100" dir="2700000" algn="tl">
                  <a:srgbClr val="000000">
                    <a:alpha val="43137"/>
                  </a:srgbClr>
                </a:outerShdw>
              </a:effectLst>
              <a:latin typeface="游ゴシック" panose="020B0400000000000000" pitchFamily="50" charset="-128"/>
              <a:ea typeface="游ゴシック" panose="020B0400000000000000" pitchFamily="50" charset="-128"/>
            </a:endParaRPr>
          </a:p>
        </p:txBody>
      </p:sp>
      <p:sp>
        <p:nvSpPr>
          <p:cNvPr id="5" name="テキスト ボックス 4">
            <a:extLst>
              <a:ext uri="{FF2B5EF4-FFF2-40B4-BE49-F238E27FC236}">
                <a16:creationId xmlns:a16="http://schemas.microsoft.com/office/drawing/2014/main" id="{9DCFD970-BDB7-E0D9-0E42-47E632C4DA3C}"/>
              </a:ext>
            </a:extLst>
          </p:cNvPr>
          <p:cNvSpPr txBox="1"/>
          <p:nvPr/>
        </p:nvSpPr>
        <p:spPr bwMode="auto">
          <a:xfrm>
            <a:off x="426720" y="1382038"/>
            <a:ext cx="11338560" cy="481602"/>
          </a:xfrm>
          <a:prstGeom prst="rect">
            <a:avLst/>
          </a:prstGeom>
          <a:noFill/>
          <a:ln w="9525">
            <a:noFill/>
          </a:ln>
        </p:spPr>
        <p:txBody>
          <a:bodyPr vert="horz" wrap="square" rtlCol="0" anchor="t">
            <a:noAutofit/>
          </a:bodyPr>
          <a:lstStyle/>
          <a:p>
            <a:pPr algn="l" fontAlgn="base">
              <a:lnSpc>
                <a:spcPct val="110000"/>
              </a:lnSpc>
              <a:spcBef>
                <a:spcPct val="0"/>
              </a:spcBef>
              <a:spcAft>
                <a:spcPct val="0"/>
              </a:spcAft>
            </a:pPr>
            <a:r>
              <a:rPr kumimoji="1" lang="ja-JP" altLang="en-US" sz="2600" b="1" dirty="0">
                <a:latin typeface="游ゴシック" panose="020B0400000000000000" pitchFamily="50" charset="-128"/>
                <a:ea typeface="游ゴシック" panose="020B0400000000000000" pitchFamily="50" charset="-128"/>
              </a:rPr>
              <a:t> 「自律判断が可能な</a:t>
            </a:r>
            <a:r>
              <a:rPr kumimoji="1" lang="en-US" altLang="ja-JP" sz="2600" b="1" dirty="0">
                <a:latin typeface="游ゴシック" panose="020B0400000000000000" pitchFamily="50" charset="-128"/>
                <a:ea typeface="游ゴシック" panose="020B0400000000000000" pitchFamily="50" charset="-128"/>
              </a:rPr>
              <a:t>AI</a:t>
            </a:r>
            <a:r>
              <a:rPr kumimoji="1" lang="ja-JP" altLang="en-US" sz="2600" b="1" dirty="0">
                <a:latin typeface="游ゴシック" panose="020B0400000000000000" pitchFamily="50" charset="-128"/>
                <a:ea typeface="游ゴシック" panose="020B0400000000000000" pitchFamily="50" charset="-128"/>
              </a:rPr>
              <a:t>」を </a:t>
            </a:r>
            <a:r>
              <a:rPr kumimoji="1" lang="ja-JP" altLang="en-US" sz="2600" b="1" dirty="0">
                <a:solidFill>
                  <a:schemeClr val="accent2">
                    <a:lumMod val="90000"/>
                    <a:lumOff val="10000"/>
                  </a:schemeClr>
                </a:solidFill>
                <a:latin typeface="游ゴシック" panose="020B0400000000000000" pitchFamily="50" charset="-128"/>
                <a:ea typeface="游ゴシック" panose="020B0400000000000000" pitchFamily="50" charset="-128"/>
              </a:rPr>
              <a:t>身近な仕組みとして利用</a:t>
            </a:r>
            <a:r>
              <a:rPr kumimoji="1" lang="ja-JP" altLang="en-US" sz="2600" b="1" dirty="0">
                <a:latin typeface="游ゴシック" panose="020B0400000000000000" pitchFamily="50" charset="-128"/>
                <a:ea typeface="游ゴシック" panose="020B0400000000000000" pitchFamily="50" charset="-128"/>
              </a:rPr>
              <a:t>できる</a:t>
            </a:r>
          </a:p>
        </p:txBody>
      </p:sp>
      <p:sp>
        <p:nvSpPr>
          <p:cNvPr id="6" name="四角形: 角を丸くする 5">
            <a:extLst>
              <a:ext uri="{FF2B5EF4-FFF2-40B4-BE49-F238E27FC236}">
                <a16:creationId xmlns:a16="http://schemas.microsoft.com/office/drawing/2014/main" id="{A441B597-5664-8F8D-5BF8-3C0BBC8FA15F}"/>
              </a:ext>
            </a:extLst>
          </p:cNvPr>
          <p:cNvSpPr/>
          <p:nvPr/>
        </p:nvSpPr>
        <p:spPr bwMode="gray">
          <a:xfrm>
            <a:off x="801189" y="2514167"/>
            <a:ext cx="10589622" cy="2480194"/>
          </a:xfrm>
          <a:prstGeom prst="roundRect">
            <a:avLst>
              <a:gd name="adj" fmla="val 5421"/>
            </a:avLst>
          </a:prstGeom>
          <a:solidFill>
            <a:schemeClr val="bg1">
              <a:lumMod val="95000"/>
            </a:schemeClr>
          </a:solidFill>
          <a:ln w="19050">
            <a:noFill/>
            <a:prstDash val="solid"/>
            <a:headEnd type="none" w="lg" len="lg"/>
            <a:tailEnd type="none"/>
          </a:ln>
        </p:spPr>
        <p:style>
          <a:lnRef idx="1">
            <a:schemeClr val="accent1"/>
          </a:lnRef>
          <a:fillRef idx="0">
            <a:schemeClr val="accent1"/>
          </a:fillRef>
          <a:effectRef idx="0">
            <a:schemeClr val="accent1"/>
          </a:effectRef>
          <a:fontRef idx="minor">
            <a:schemeClr val="tx1"/>
          </a:fontRef>
        </p:style>
        <p:txBody>
          <a:bodyPr rtlCol="0" anchor="ctr"/>
          <a:lstStyle/>
          <a:p>
            <a:r>
              <a:rPr kumimoji="1" lang="ja-JP" altLang="en-US" sz="2100" b="1" dirty="0">
                <a:solidFill>
                  <a:schemeClr val="tx1">
                    <a:lumMod val="65000"/>
                    <a:lumOff val="35000"/>
                  </a:schemeClr>
                </a:solidFill>
                <a:latin typeface="游ゴシック" panose="020B0400000000000000" pitchFamily="50" charset="-128"/>
                <a:ea typeface="游ゴシック" panose="020B0400000000000000" pitchFamily="50" charset="-128"/>
              </a:rPr>
              <a:t>〇 運用の容易さ　　　： </a:t>
            </a:r>
            <a:r>
              <a:rPr kumimoji="1" lang="en-US" altLang="ja-JP" sz="2100" b="1" dirty="0">
                <a:solidFill>
                  <a:schemeClr val="tx1">
                    <a:lumMod val="65000"/>
                    <a:lumOff val="35000"/>
                  </a:schemeClr>
                </a:solidFill>
                <a:latin typeface="游ゴシック" panose="020B0400000000000000" pitchFamily="50" charset="-128"/>
                <a:ea typeface="游ゴシック" panose="020B0400000000000000" pitchFamily="50" charset="-128"/>
              </a:rPr>
              <a:t>AI</a:t>
            </a:r>
            <a:r>
              <a:rPr kumimoji="1" lang="ja-JP" altLang="en-US" sz="2100" b="1" dirty="0">
                <a:solidFill>
                  <a:schemeClr val="tx1">
                    <a:lumMod val="65000"/>
                    <a:lumOff val="35000"/>
                  </a:schemeClr>
                </a:solidFill>
                <a:latin typeface="游ゴシック" panose="020B0400000000000000" pitchFamily="50" charset="-128"/>
                <a:ea typeface="游ゴシック" panose="020B0400000000000000" pitchFamily="50" charset="-128"/>
              </a:rPr>
              <a:t>エンジニアは必要なく、既存の</a:t>
            </a:r>
            <a:r>
              <a:rPr kumimoji="1" lang="en-US" altLang="ja-JP" sz="2100" b="1" dirty="0">
                <a:solidFill>
                  <a:schemeClr val="tx1">
                    <a:lumMod val="65000"/>
                    <a:lumOff val="35000"/>
                  </a:schemeClr>
                </a:solidFill>
                <a:latin typeface="游ゴシック" panose="020B0400000000000000" pitchFamily="50" charset="-128"/>
                <a:ea typeface="游ゴシック" panose="020B0400000000000000" pitchFamily="50" charset="-128"/>
              </a:rPr>
              <a:t>IT</a:t>
            </a:r>
            <a:r>
              <a:rPr kumimoji="1" lang="ja-JP" altLang="en-US" sz="2100" b="1" dirty="0">
                <a:solidFill>
                  <a:schemeClr val="tx1">
                    <a:lumMod val="65000"/>
                    <a:lumOff val="35000"/>
                  </a:schemeClr>
                </a:solidFill>
                <a:latin typeface="游ゴシック" panose="020B0400000000000000" pitchFamily="50" charset="-128"/>
                <a:ea typeface="游ゴシック" panose="020B0400000000000000" pitchFamily="50" charset="-128"/>
              </a:rPr>
              <a:t>技術者による</a:t>
            </a:r>
            <a:endParaRPr kumimoji="1" lang="en-US" altLang="ja-JP" sz="2100" b="1" dirty="0">
              <a:solidFill>
                <a:schemeClr val="tx1">
                  <a:lumMod val="65000"/>
                  <a:lumOff val="35000"/>
                </a:schemeClr>
              </a:solidFill>
              <a:latin typeface="游ゴシック" panose="020B0400000000000000" pitchFamily="50" charset="-128"/>
              <a:ea typeface="游ゴシック" panose="020B0400000000000000" pitchFamily="50" charset="-128"/>
            </a:endParaRPr>
          </a:p>
          <a:p>
            <a:r>
              <a:rPr lang="ja-JP" altLang="en-US" sz="2100" b="1" dirty="0">
                <a:solidFill>
                  <a:schemeClr val="tx1">
                    <a:lumMod val="65000"/>
                    <a:lumOff val="35000"/>
                  </a:schemeClr>
                </a:solidFill>
                <a:latin typeface="游ゴシック" panose="020B0400000000000000" pitchFamily="50" charset="-128"/>
                <a:ea typeface="游ゴシック" panose="020B0400000000000000" pitchFamily="50" charset="-128"/>
              </a:rPr>
              <a:t>　　　　　　　　　　　  </a:t>
            </a:r>
            <a:r>
              <a:rPr kumimoji="1" lang="ja-JP" altLang="en-US" sz="2100" b="1" dirty="0">
                <a:solidFill>
                  <a:schemeClr val="accent2">
                    <a:lumMod val="90000"/>
                    <a:lumOff val="10000"/>
                  </a:schemeClr>
                </a:solidFill>
                <a:latin typeface="游ゴシック" panose="020B0400000000000000" pitchFamily="50" charset="-128"/>
                <a:ea typeface="游ゴシック" panose="020B0400000000000000" pitchFamily="50" charset="-128"/>
              </a:rPr>
              <a:t>通常システムの</a:t>
            </a:r>
            <a:r>
              <a:rPr lang="ja-JP" altLang="en-US" sz="2100" b="1" dirty="0">
                <a:solidFill>
                  <a:schemeClr val="accent2">
                    <a:lumMod val="90000"/>
                    <a:lumOff val="10000"/>
                  </a:schemeClr>
                </a:solidFill>
                <a:latin typeface="游ゴシック" panose="020B0400000000000000" pitchFamily="50" charset="-128"/>
                <a:ea typeface="游ゴシック" panose="020B0400000000000000" pitchFamily="50" charset="-128"/>
              </a:rPr>
              <a:t>開発～導入～</a:t>
            </a:r>
            <a:r>
              <a:rPr kumimoji="1" lang="ja-JP" altLang="en-US" sz="2100" b="1" dirty="0">
                <a:solidFill>
                  <a:schemeClr val="accent2">
                    <a:lumMod val="90000"/>
                    <a:lumOff val="10000"/>
                  </a:schemeClr>
                </a:solidFill>
                <a:latin typeface="游ゴシック" panose="020B0400000000000000" pitchFamily="50" charset="-128"/>
                <a:ea typeface="游ゴシック" panose="020B0400000000000000" pitchFamily="50" charset="-128"/>
              </a:rPr>
              <a:t>保守と同じ感覚</a:t>
            </a:r>
            <a:r>
              <a:rPr kumimoji="1" lang="ja-JP" altLang="en-US" sz="2100" b="1" dirty="0">
                <a:solidFill>
                  <a:schemeClr val="tx1">
                    <a:lumMod val="65000"/>
                    <a:lumOff val="35000"/>
                  </a:schemeClr>
                </a:solidFill>
                <a:latin typeface="游ゴシック" panose="020B0400000000000000" pitchFamily="50" charset="-128"/>
                <a:ea typeface="游ゴシック" panose="020B0400000000000000" pitchFamily="50" charset="-128"/>
              </a:rPr>
              <a:t>で運用可能</a:t>
            </a:r>
            <a:endParaRPr kumimoji="1" lang="en-US" altLang="ja-JP" sz="2100" b="1" dirty="0">
              <a:solidFill>
                <a:schemeClr val="tx1">
                  <a:lumMod val="65000"/>
                  <a:lumOff val="35000"/>
                </a:schemeClr>
              </a:solidFill>
              <a:latin typeface="游ゴシック" panose="020B0400000000000000" pitchFamily="50" charset="-128"/>
              <a:ea typeface="游ゴシック" panose="020B0400000000000000" pitchFamily="50" charset="-128"/>
            </a:endParaRPr>
          </a:p>
          <a:p>
            <a:endParaRPr kumimoji="1" lang="ja-JP" altLang="en-US" sz="800" b="1" dirty="0">
              <a:solidFill>
                <a:schemeClr val="tx1">
                  <a:lumMod val="65000"/>
                  <a:lumOff val="35000"/>
                </a:schemeClr>
              </a:solidFill>
              <a:latin typeface="游ゴシック" panose="020B0400000000000000" pitchFamily="50" charset="-128"/>
              <a:ea typeface="游ゴシック" panose="020B0400000000000000" pitchFamily="50" charset="-128"/>
            </a:endParaRPr>
          </a:p>
          <a:p>
            <a:r>
              <a:rPr kumimoji="1" lang="ja-JP" altLang="en-US" sz="2100" b="1" dirty="0">
                <a:solidFill>
                  <a:schemeClr val="tx1">
                    <a:lumMod val="65000"/>
                    <a:lumOff val="35000"/>
                  </a:schemeClr>
                </a:solidFill>
                <a:latin typeface="游ゴシック" panose="020B0400000000000000" pitchFamily="50" charset="-128"/>
                <a:ea typeface="游ゴシック" panose="020B0400000000000000" pitchFamily="50" charset="-128"/>
              </a:rPr>
              <a:t>〇 確実性と透明性　　： 確率による「推論」ではなく論理による「確定」のため、</a:t>
            </a:r>
            <a:endParaRPr kumimoji="1" lang="en-US" altLang="ja-JP" sz="2100" b="1" dirty="0">
              <a:solidFill>
                <a:schemeClr val="tx1">
                  <a:lumMod val="65000"/>
                  <a:lumOff val="35000"/>
                </a:schemeClr>
              </a:solidFill>
              <a:latin typeface="游ゴシック" panose="020B0400000000000000" pitchFamily="50" charset="-128"/>
              <a:ea typeface="游ゴシック" panose="020B0400000000000000" pitchFamily="50" charset="-128"/>
            </a:endParaRPr>
          </a:p>
          <a:p>
            <a:r>
              <a:rPr lang="ja-JP" altLang="en-US" sz="2100" b="1" dirty="0">
                <a:solidFill>
                  <a:schemeClr val="tx1">
                    <a:lumMod val="65000"/>
                    <a:lumOff val="35000"/>
                  </a:schemeClr>
                </a:solidFill>
                <a:latin typeface="游ゴシック" panose="020B0400000000000000" pitchFamily="50" charset="-128"/>
                <a:ea typeface="游ゴシック" panose="020B0400000000000000" pitchFamily="50" charset="-128"/>
              </a:rPr>
              <a:t>　　　　　　　　　 　　 </a:t>
            </a:r>
            <a:r>
              <a:rPr kumimoji="1" lang="ja-JP" altLang="en-US" sz="2100" b="1" dirty="0">
                <a:solidFill>
                  <a:schemeClr val="accent2">
                    <a:lumMod val="90000"/>
                    <a:lumOff val="10000"/>
                  </a:schemeClr>
                </a:solidFill>
                <a:latin typeface="游ゴシック" panose="020B0400000000000000" pitchFamily="50" charset="-128"/>
                <a:ea typeface="游ゴシック" panose="020B0400000000000000" pitchFamily="50" charset="-128"/>
              </a:rPr>
              <a:t>常に</a:t>
            </a:r>
            <a:r>
              <a:rPr kumimoji="1" lang="en-US" altLang="ja-JP" sz="2100" b="1" dirty="0">
                <a:solidFill>
                  <a:schemeClr val="accent2">
                    <a:lumMod val="90000"/>
                    <a:lumOff val="10000"/>
                  </a:schemeClr>
                </a:solidFill>
                <a:latin typeface="游ゴシック" panose="020B0400000000000000" pitchFamily="50" charset="-128"/>
                <a:ea typeface="游ゴシック" panose="020B0400000000000000" pitchFamily="50" charset="-128"/>
              </a:rPr>
              <a:t>100%</a:t>
            </a:r>
            <a:r>
              <a:rPr kumimoji="1" lang="ja-JP" altLang="en-US" sz="2100" b="1" dirty="0">
                <a:solidFill>
                  <a:schemeClr val="accent2">
                    <a:lumMod val="90000"/>
                    <a:lumOff val="10000"/>
                  </a:schemeClr>
                </a:solidFill>
                <a:latin typeface="游ゴシック" panose="020B0400000000000000" pitchFamily="50" charset="-128"/>
                <a:ea typeface="游ゴシック" panose="020B0400000000000000" pitchFamily="50" charset="-128"/>
              </a:rPr>
              <a:t>の再現性を保証</a:t>
            </a:r>
            <a:r>
              <a:rPr lang="ja-JP" altLang="en-US" b="1" dirty="0">
                <a:solidFill>
                  <a:schemeClr val="tx1">
                    <a:lumMod val="65000"/>
                    <a:lumOff val="35000"/>
                  </a:schemeClr>
                </a:solidFill>
                <a:latin typeface="游ゴシック" panose="020B0400000000000000" pitchFamily="50" charset="-128"/>
                <a:ea typeface="游ゴシック" panose="020B0400000000000000" pitchFamily="50" charset="-128"/>
              </a:rPr>
              <a:t>（結果の間違いは判断根拠の設定ミス）</a:t>
            </a:r>
            <a:endParaRPr lang="en-US" altLang="ja-JP" b="1" dirty="0">
              <a:solidFill>
                <a:schemeClr val="tx1">
                  <a:lumMod val="65000"/>
                  <a:lumOff val="35000"/>
                </a:schemeClr>
              </a:solidFill>
              <a:latin typeface="游ゴシック" panose="020B0400000000000000" pitchFamily="50" charset="-128"/>
              <a:ea typeface="游ゴシック" panose="020B0400000000000000" pitchFamily="50" charset="-128"/>
            </a:endParaRPr>
          </a:p>
          <a:p>
            <a:endParaRPr kumimoji="1" lang="ja-JP" altLang="en-US" sz="800" b="1" dirty="0">
              <a:solidFill>
                <a:schemeClr val="tx1">
                  <a:lumMod val="65000"/>
                  <a:lumOff val="35000"/>
                </a:schemeClr>
              </a:solidFill>
              <a:latin typeface="游ゴシック" panose="020B0400000000000000" pitchFamily="50" charset="-128"/>
              <a:ea typeface="游ゴシック" panose="020B0400000000000000" pitchFamily="50" charset="-128"/>
            </a:endParaRPr>
          </a:p>
          <a:p>
            <a:r>
              <a:rPr kumimoji="1" lang="ja-JP" altLang="en-US" sz="2100" b="1" dirty="0">
                <a:solidFill>
                  <a:schemeClr val="tx1">
                    <a:lumMod val="65000"/>
                    <a:lumOff val="35000"/>
                  </a:schemeClr>
                </a:solidFill>
                <a:latin typeface="游ゴシック" panose="020B0400000000000000" pitchFamily="50" charset="-128"/>
                <a:ea typeface="游ゴシック" panose="020B0400000000000000" pitchFamily="50" charset="-128"/>
              </a:rPr>
              <a:t>〇 低コスト</a:t>
            </a:r>
            <a:r>
              <a:rPr kumimoji="1" lang="en-US" altLang="ja-JP" sz="2100" b="1" dirty="0">
                <a:solidFill>
                  <a:schemeClr val="tx1">
                    <a:lumMod val="65000"/>
                    <a:lumOff val="35000"/>
                  </a:schemeClr>
                </a:solidFill>
                <a:latin typeface="游ゴシック" panose="020B0400000000000000" pitchFamily="50" charset="-128"/>
                <a:ea typeface="游ゴシック" panose="020B0400000000000000" pitchFamily="50" charset="-128"/>
              </a:rPr>
              <a:t>&amp;</a:t>
            </a:r>
            <a:r>
              <a:rPr kumimoji="1" lang="ja-JP" altLang="en-US" sz="2100" b="1" dirty="0">
                <a:solidFill>
                  <a:schemeClr val="tx1">
                    <a:lumMod val="65000"/>
                    <a:lumOff val="35000"/>
                  </a:schemeClr>
                </a:solidFill>
                <a:latin typeface="游ゴシック" panose="020B0400000000000000" pitchFamily="50" charset="-128"/>
                <a:ea typeface="游ゴシック" panose="020B0400000000000000" pitchFamily="50" charset="-128"/>
              </a:rPr>
              <a:t>高速処理 ： 高価な</a:t>
            </a:r>
            <a:r>
              <a:rPr kumimoji="1" lang="en-US" altLang="ja-JP" sz="2100" b="1" dirty="0">
                <a:solidFill>
                  <a:schemeClr val="tx1">
                    <a:lumMod val="65000"/>
                    <a:lumOff val="35000"/>
                  </a:schemeClr>
                </a:solidFill>
                <a:latin typeface="游ゴシック" panose="020B0400000000000000" pitchFamily="50" charset="-128"/>
                <a:ea typeface="游ゴシック" panose="020B0400000000000000" pitchFamily="50" charset="-128"/>
              </a:rPr>
              <a:t>GPU</a:t>
            </a:r>
            <a:r>
              <a:rPr kumimoji="1" lang="ja-JP" altLang="en-US" sz="2100" b="1" dirty="0">
                <a:solidFill>
                  <a:schemeClr val="tx1">
                    <a:lumMod val="65000"/>
                    <a:lumOff val="35000"/>
                  </a:schemeClr>
                </a:solidFill>
                <a:latin typeface="游ゴシック" panose="020B0400000000000000" pitchFamily="50" charset="-128"/>
                <a:ea typeface="游ゴシック" panose="020B0400000000000000" pitchFamily="50" charset="-128"/>
              </a:rPr>
              <a:t>は不要</a:t>
            </a:r>
            <a:endParaRPr kumimoji="1" lang="en-US" altLang="ja-JP" sz="2100" b="1" dirty="0">
              <a:solidFill>
                <a:schemeClr val="tx1">
                  <a:lumMod val="65000"/>
                  <a:lumOff val="35000"/>
                </a:schemeClr>
              </a:solidFill>
              <a:latin typeface="游ゴシック" panose="020B0400000000000000" pitchFamily="50" charset="-128"/>
              <a:ea typeface="游ゴシック" panose="020B0400000000000000" pitchFamily="50" charset="-128"/>
            </a:endParaRPr>
          </a:p>
          <a:p>
            <a:pPr marL="0" marR="0" lvl="0" indent="0" algn="l" defTabSz="914257" rtl="0" eaLnBrk="1" fontAlgn="auto" latinLnBrk="0" hangingPunct="1">
              <a:lnSpc>
                <a:spcPct val="100000"/>
              </a:lnSpc>
              <a:spcBef>
                <a:spcPts val="0"/>
              </a:spcBef>
              <a:spcAft>
                <a:spcPts val="0"/>
              </a:spcAft>
              <a:buClrTx/>
              <a:buSzTx/>
              <a:buFontTx/>
              <a:buNone/>
              <a:tabLst/>
              <a:defRPr/>
            </a:pPr>
            <a:r>
              <a:rPr lang="en-US" altLang="ja-JP" sz="2100" b="1" dirty="0">
                <a:solidFill>
                  <a:schemeClr val="tx1">
                    <a:lumMod val="65000"/>
                    <a:lumOff val="35000"/>
                  </a:schemeClr>
                </a:solidFill>
                <a:latin typeface="游ゴシック" panose="020B0400000000000000" pitchFamily="50" charset="-128"/>
                <a:ea typeface="游ゴシック" panose="020B0400000000000000" pitchFamily="50" charset="-128"/>
              </a:rPr>
              <a:t>                                        </a:t>
            </a:r>
            <a:r>
              <a:rPr lang="ja-JP" altLang="en-US" sz="2100" b="1" dirty="0">
                <a:solidFill>
                  <a:schemeClr val="tx1">
                    <a:lumMod val="65000"/>
                    <a:lumOff val="35000"/>
                  </a:schemeClr>
                </a:solidFill>
                <a:latin typeface="游ゴシック" panose="020B0400000000000000" pitchFamily="50" charset="-128"/>
                <a:ea typeface="游ゴシック" panose="020B0400000000000000" pitchFamily="50" charset="-128"/>
              </a:rPr>
              <a:t> </a:t>
            </a:r>
            <a:r>
              <a:rPr kumimoji="1" lang="ja-JP" altLang="en-US" sz="2100" b="1" dirty="0">
                <a:solidFill>
                  <a:schemeClr val="tx1">
                    <a:lumMod val="65000"/>
                    <a:lumOff val="35000"/>
                  </a:schemeClr>
                </a:solidFill>
                <a:latin typeface="游ゴシック" panose="020B0400000000000000" pitchFamily="50" charset="-128"/>
                <a:ea typeface="游ゴシック" panose="020B0400000000000000" pitchFamily="50" charset="-128"/>
              </a:rPr>
              <a:t>既存</a:t>
            </a:r>
            <a:r>
              <a:rPr lang="ja-JP" altLang="en-US" sz="2100" b="1" dirty="0">
                <a:solidFill>
                  <a:schemeClr val="tx1">
                    <a:lumMod val="65000"/>
                    <a:lumOff val="35000"/>
                  </a:schemeClr>
                </a:solidFill>
                <a:latin typeface="游ゴシック" panose="020B0400000000000000" pitchFamily="50" charset="-128"/>
                <a:ea typeface="游ゴシック" panose="020B0400000000000000" pitchFamily="50" charset="-128"/>
              </a:rPr>
              <a:t>インフラによる</a:t>
            </a:r>
            <a:r>
              <a:rPr lang="ja-JP" altLang="en-US" sz="2100" b="1" dirty="0">
                <a:solidFill>
                  <a:schemeClr val="accent2">
                    <a:lumMod val="90000"/>
                    <a:lumOff val="10000"/>
                  </a:schemeClr>
                </a:solidFill>
                <a:latin typeface="游ゴシック" panose="020B0400000000000000" pitchFamily="50" charset="-128"/>
                <a:ea typeface="游ゴシック" panose="020B0400000000000000" pitchFamily="50" charset="-128"/>
              </a:rPr>
              <a:t>高速処理が可能</a:t>
            </a:r>
            <a:endParaRPr kumimoji="1" lang="ja-JP" altLang="en-US" sz="2100" b="1" dirty="0">
              <a:solidFill>
                <a:schemeClr val="accent2">
                  <a:lumMod val="90000"/>
                  <a:lumOff val="10000"/>
                </a:schemeClr>
              </a:solidFill>
              <a:latin typeface="游ゴシック" panose="020B0400000000000000" pitchFamily="50" charset="-128"/>
              <a:ea typeface="游ゴシック" panose="020B0400000000000000" pitchFamily="50" charset="-128"/>
            </a:endParaRPr>
          </a:p>
        </p:txBody>
      </p:sp>
    </p:spTree>
    <p:extLst>
      <p:ext uri="{BB962C8B-B14F-4D97-AF65-F5344CB8AC3E}">
        <p14:creationId xmlns:p14="http://schemas.microsoft.com/office/powerpoint/2010/main" val="3472422452"/>
      </p:ext>
    </p:extLst>
  </p:cSld>
  <p:clrMapOvr>
    <a:masterClrMapping/>
  </p:clrMapOvr>
  <mc:AlternateContent xmlns:mc="http://schemas.openxmlformats.org/markup-compatibility/2006" xmlns:p14="http://schemas.microsoft.com/office/powerpoint/2010/main">
    <mc:Choice Requires="p14">
      <p:transition p14:dur="10" advClick="0">
        <p:fade/>
      </p:transition>
    </mc:Choice>
    <mc:Fallback xmlns="">
      <p:transition advClick="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3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8CE9B31-1EF7-B529-9470-8B57443EFD8D}"/>
            </a:ext>
          </a:extLst>
        </p:cNvPr>
        <p:cNvGrpSpPr/>
        <p:nvPr/>
      </p:nvGrpSpPr>
      <p:grpSpPr>
        <a:xfrm>
          <a:off x="0" y="0"/>
          <a:ext cx="0" cy="0"/>
          <a:chOff x="0" y="0"/>
          <a:chExt cx="0" cy="0"/>
        </a:xfrm>
      </p:grpSpPr>
      <p:sp>
        <p:nvSpPr>
          <p:cNvPr id="2" name="スライド番号プレースホルダー 1">
            <a:extLst>
              <a:ext uri="{FF2B5EF4-FFF2-40B4-BE49-F238E27FC236}">
                <a16:creationId xmlns:a16="http://schemas.microsoft.com/office/drawing/2014/main" id="{A8971CE9-A408-70A0-606E-AB77461888F3}"/>
              </a:ext>
            </a:extLst>
          </p:cNvPr>
          <p:cNvSpPr>
            <a:spLocks noGrp="1"/>
          </p:cNvSpPr>
          <p:nvPr>
            <p:ph type="sldNum" sz="quarter" idx="10"/>
          </p:nvPr>
        </p:nvSpPr>
        <p:spPr/>
        <p:txBody>
          <a:bodyPr/>
          <a:lstStyle/>
          <a:p>
            <a:fld id="{C2DB7713-C8B9-400C-9441-50EEF11B139C}" type="slidenum">
              <a:rPr lang="ja-JP" altLang="en-US" smtClean="0">
                <a:solidFill>
                  <a:prstClr val="black">
                    <a:tint val="75000"/>
                  </a:prstClr>
                </a:solidFill>
              </a:rPr>
              <a:pPr/>
              <a:t>7</a:t>
            </a:fld>
            <a:endParaRPr lang="ja-JP" altLang="en-US">
              <a:solidFill>
                <a:prstClr val="black">
                  <a:tint val="75000"/>
                </a:prstClr>
              </a:solidFill>
            </a:endParaRPr>
          </a:p>
        </p:txBody>
      </p:sp>
      <p:sp>
        <p:nvSpPr>
          <p:cNvPr id="3" name="フッター プレースホルダー 2">
            <a:extLst>
              <a:ext uri="{FF2B5EF4-FFF2-40B4-BE49-F238E27FC236}">
                <a16:creationId xmlns:a16="http://schemas.microsoft.com/office/drawing/2014/main" id="{EC9EB794-2739-6058-9649-4D107E7EB99D}"/>
              </a:ext>
            </a:extLst>
          </p:cNvPr>
          <p:cNvSpPr>
            <a:spLocks noGrp="1"/>
          </p:cNvSpPr>
          <p:nvPr>
            <p:ph type="ftr" sz="quarter" idx="3"/>
          </p:nvPr>
        </p:nvSpPr>
        <p:spPr/>
        <p:txBody>
          <a:bodyPr/>
          <a:lstStyle/>
          <a:p>
            <a:r>
              <a:rPr lang="en-US" altLang="ja-JP"/>
              <a:t>© 2018 PLM Revolution Inc.</a:t>
            </a:r>
            <a:endParaRPr lang="ja-JP" altLang="en-US"/>
          </a:p>
        </p:txBody>
      </p:sp>
      <p:sp>
        <p:nvSpPr>
          <p:cNvPr id="4" name="テキスト ボックス 3">
            <a:extLst>
              <a:ext uri="{FF2B5EF4-FFF2-40B4-BE49-F238E27FC236}">
                <a16:creationId xmlns:a16="http://schemas.microsoft.com/office/drawing/2014/main" id="{125D533A-A082-1039-3F38-0E3E88AA7374}"/>
              </a:ext>
            </a:extLst>
          </p:cNvPr>
          <p:cNvSpPr txBox="1"/>
          <p:nvPr/>
        </p:nvSpPr>
        <p:spPr bwMode="auto">
          <a:xfrm>
            <a:off x="338327" y="64008"/>
            <a:ext cx="9850702" cy="411480"/>
          </a:xfrm>
          <a:prstGeom prst="rect">
            <a:avLst/>
          </a:prstGeom>
          <a:noFill/>
          <a:ln w="9525">
            <a:noFill/>
          </a:ln>
        </p:spPr>
        <p:txBody>
          <a:bodyPr vert="horz" wrap="none" rtlCol="0" anchor="ctr">
            <a:noAutofit/>
          </a:bodyPr>
          <a:lstStyle/>
          <a:p>
            <a:pPr fontAlgn="base">
              <a:lnSpc>
                <a:spcPct val="110000"/>
              </a:lnSpc>
              <a:spcBef>
                <a:spcPct val="0"/>
              </a:spcBef>
              <a:spcAft>
                <a:spcPct val="0"/>
              </a:spcAft>
            </a:pPr>
            <a:r>
              <a:rPr lang="ja-JP" altLang="en-US" sz="2400" b="1" dirty="0">
                <a:solidFill>
                  <a:schemeClr val="accent1">
                    <a:lumMod val="10000"/>
                    <a:lumOff val="90000"/>
                  </a:schemeClr>
                </a:solidFill>
                <a:effectLst>
                  <a:outerShdw blurRad="38100" dist="38100" dir="2700000" algn="tl">
                    <a:srgbClr val="000000">
                      <a:alpha val="43137"/>
                    </a:srgbClr>
                  </a:outerShdw>
                </a:effectLst>
                <a:latin typeface="游ゴシック" panose="020B0400000000000000" pitchFamily="50" charset="-128"/>
                <a:ea typeface="游ゴシック" panose="020B0400000000000000" pitchFamily="50" charset="-128"/>
              </a:rPr>
              <a:t>活用例</a:t>
            </a:r>
            <a:r>
              <a:rPr lang="ja-JP" altLang="en-US" sz="2400" b="1" dirty="0">
                <a:solidFill>
                  <a:schemeClr val="bg1"/>
                </a:solidFill>
                <a:effectLst>
                  <a:outerShdw blurRad="38100" dist="38100" dir="2700000" algn="tl">
                    <a:srgbClr val="000000">
                      <a:alpha val="43137"/>
                    </a:srgbClr>
                  </a:outerShdw>
                </a:effectLst>
                <a:latin typeface="游ゴシック" panose="020B0400000000000000" pitchFamily="50" charset="-128"/>
                <a:ea typeface="游ゴシック" panose="020B0400000000000000" pitchFamily="50" charset="-128"/>
              </a:rPr>
              <a:t>：業務、機器、ロボット等の「頭脳」を書き換え</a:t>
            </a:r>
            <a:r>
              <a:rPr lang="ja-JP" altLang="en-US" sz="2400" b="1" dirty="0">
                <a:solidFill>
                  <a:schemeClr val="accent4">
                    <a:lumMod val="25000"/>
                    <a:lumOff val="75000"/>
                  </a:schemeClr>
                </a:solidFill>
                <a:effectLst>
                  <a:outerShdw blurRad="38100" dist="38100" dir="2700000" algn="tl">
                    <a:srgbClr val="000000">
                      <a:alpha val="43137"/>
                    </a:srgbClr>
                  </a:outerShdw>
                </a:effectLst>
                <a:latin typeface="游ゴシック" panose="020B0400000000000000" pitchFamily="50" charset="-128"/>
                <a:ea typeface="游ゴシック" panose="020B0400000000000000" pitchFamily="50" charset="-128"/>
              </a:rPr>
              <a:t>自動化を推進</a:t>
            </a:r>
            <a:endParaRPr kumimoji="1" lang="ja-JP" altLang="en-US" sz="1400" dirty="0">
              <a:solidFill>
                <a:schemeClr val="bg1"/>
              </a:solidFill>
              <a:effectLst>
                <a:outerShdw blurRad="38100" dist="38100" dir="2700000" algn="tl">
                  <a:srgbClr val="000000">
                    <a:alpha val="43137"/>
                  </a:srgbClr>
                </a:outerShdw>
              </a:effectLst>
              <a:latin typeface="游ゴシック" panose="020B0400000000000000" pitchFamily="50" charset="-128"/>
              <a:ea typeface="游ゴシック" panose="020B0400000000000000" pitchFamily="50" charset="-128"/>
            </a:endParaRPr>
          </a:p>
        </p:txBody>
      </p:sp>
      <p:sp>
        <p:nvSpPr>
          <p:cNvPr id="5" name="テキスト ボックス 4">
            <a:extLst>
              <a:ext uri="{FF2B5EF4-FFF2-40B4-BE49-F238E27FC236}">
                <a16:creationId xmlns:a16="http://schemas.microsoft.com/office/drawing/2014/main" id="{4A41AEE5-BCC5-965B-852F-C02061665135}"/>
              </a:ext>
            </a:extLst>
          </p:cNvPr>
          <p:cNvSpPr txBox="1"/>
          <p:nvPr/>
        </p:nvSpPr>
        <p:spPr bwMode="auto">
          <a:xfrm>
            <a:off x="10821" y="608535"/>
            <a:ext cx="12192000" cy="481602"/>
          </a:xfrm>
          <a:prstGeom prst="rect">
            <a:avLst/>
          </a:prstGeom>
          <a:noFill/>
          <a:ln w="9525">
            <a:noFill/>
          </a:ln>
        </p:spPr>
        <p:txBody>
          <a:bodyPr vert="horz" wrap="square" rtlCol="0" anchor="t">
            <a:noAutofit/>
          </a:bodyPr>
          <a:lstStyle/>
          <a:p>
            <a:pPr fontAlgn="base">
              <a:lnSpc>
                <a:spcPct val="110000"/>
              </a:lnSpc>
              <a:spcBef>
                <a:spcPct val="0"/>
              </a:spcBef>
              <a:spcAft>
                <a:spcPct val="0"/>
              </a:spcAft>
            </a:pPr>
            <a:r>
              <a:rPr kumimoji="1" lang="ja-JP" altLang="en-US" sz="2600" b="1" dirty="0">
                <a:latin typeface="游ゴシック" panose="020B0400000000000000" pitchFamily="50" charset="-128"/>
                <a:ea typeface="游ゴシック" panose="020B0400000000000000" pitchFamily="50" charset="-128"/>
              </a:rPr>
              <a:t>　  「要求」に基づく自律判断が</a:t>
            </a:r>
            <a:r>
              <a:rPr kumimoji="1" lang="ja-JP" altLang="en-US" sz="2600" b="1" dirty="0">
                <a:solidFill>
                  <a:schemeClr val="accent2">
                    <a:lumMod val="90000"/>
                    <a:lumOff val="10000"/>
                  </a:schemeClr>
                </a:solidFill>
                <a:latin typeface="游ゴシック" panose="020B0400000000000000" pitchFamily="50" charset="-128"/>
                <a:ea typeface="游ゴシック" panose="020B0400000000000000" pitchFamily="50" charset="-128"/>
              </a:rPr>
              <a:t>「あらゆる現場業務の自動化」</a:t>
            </a:r>
            <a:r>
              <a:rPr kumimoji="1" lang="ja-JP" altLang="en-US" sz="2600" b="1" dirty="0">
                <a:latin typeface="游ゴシック" panose="020B0400000000000000" pitchFamily="50" charset="-128"/>
                <a:ea typeface="游ゴシック" panose="020B0400000000000000" pitchFamily="50" charset="-128"/>
              </a:rPr>
              <a:t>を実現する</a:t>
            </a:r>
          </a:p>
        </p:txBody>
      </p:sp>
      <p:sp>
        <p:nvSpPr>
          <p:cNvPr id="6" name="四角形: 角を丸くする 5">
            <a:extLst>
              <a:ext uri="{FF2B5EF4-FFF2-40B4-BE49-F238E27FC236}">
                <a16:creationId xmlns:a16="http://schemas.microsoft.com/office/drawing/2014/main" id="{A0D4AE82-489C-293E-C3B0-7315E6953F88}"/>
              </a:ext>
            </a:extLst>
          </p:cNvPr>
          <p:cNvSpPr/>
          <p:nvPr/>
        </p:nvSpPr>
        <p:spPr bwMode="gray">
          <a:xfrm>
            <a:off x="740229" y="1132667"/>
            <a:ext cx="10711542" cy="5151175"/>
          </a:xfrm>
          <a:prstGeom prst="roundRect">
            <a:avLst>
              <a:gd name="adj" fmla="val 5421"/>
            </a:avLst>
          </a:prstGeom>
          <a:solidFill>
            <a:schemeClr val="bg1">
              <a:lumMod val="95000"/>
            </a:schemeClr>
          </a:solidFill>
          <a:ln w="19050">
            <a:noFill/>
            <a:prstDash val="solid"/>
            <a:headEnd type="none" w="lg" len="lg"/>
            <a:tailEnd type="none"/>
          </a:ln>
        </p:spPr>
        <p:style>
          <a:lnRef idx="1">
            <a:schemeClr val="accent1"/>
          </a:lnRef>
          <a:fillRef idx="0">
            <a:schemeClr val="accent1"/>
          </a:fillRef>
          <a:effectRef idx="0">
            <a:schemeClr val="accent1"/>
          </a:effectRef>
          <a:fontRef idx="minor">
            <a:schemeClr val="tx1"/>
          </a:fontRef>
        </p:style>
        <p:txBody>
          <a:bodyPr rtlCol="0" anchor="t"/>
          <a:lstStyle/>
          <a:p>
            <a:pPr>
              <a:lnSpc>
                <a:spcPct val="110000"/>
              </a:lnSpc>
            </a:pPr>
            <a:r>
              <a:rPr kumimoji="1" lang="ja-JP" altLang="en-US" sz="2000" b="1" dirty="0">
                <a:solidFill>
                  <a:schemeClr val="tx1">
                    <a:lumMod val="65000"/>
                    <a:lumOff val="35000"/>
                  </a:schemeClr>
                </a:solidFill>
                <a:latin typeface="游ゴシック" panose="020B0400000000000000" pitchFamily="50" charset="-128"/>
                <a:ea typeface="游ゴシック" panose="020B0400000000000000" pitchFamily="50" charset="-128"/>
              </a:rPr>
              <a:t>〇 部品選定の自動化： 品質・コスト・納期・調達性・実装性など、複雑なトレードオフを</a:t>
            </a:r>
            <a:endParaRPr kumimoji="1" lang="en-US" altLang="ja-JP" sz="2000" b="1" dirty="0">
              <a:solidFill>
                <a:schemeClr val="tx1">
                  <a:lumMod val="65000"/>
                  <a:lumOff val="35000"/>
                </a:schemeClr>
              </a:solidFill>
              <a:latin typeface="游ゴシック" panose="020B0400000000000000" pitchFamily="50" charset="-128"/>
              <a:ea typeface="游ゴシック" panose="020B0400000000000000" pitchFamily="50" charset="-128"/>
            </a:endParaRPr>
          </a:p>
          <a:p>
            <a:pPr>
              <a:lnSpc>
                <a:spcPct val="110000"/>
              </a:lnSpc>
            </a:pPr>
            <a:r>
              <a:rPr lang="ja-JP" altLang="en-US" sz="2000" b="1" dirty="0">
                <a:solidFill>
                  <a:schemeClr val="tx1">
                    <a:lumMod val="65000"/>
                    <a:lumOff val="35000"/>
                  </a:schemeClr>
                </a:solidFill>
                <a:latin typeface="游ゴシック" panose="020B0400000000000000" pitchFamily="50" charset="-128"/>
                <a:ea typeface="游ゴシック" panose="020B0400000000000000" pitchFamily="50" charset="-128"/>
              </a:rPr>
              <a:t>　　　　　　　　　　  </a:t>
            </a:r>
            <a:r>
              <a:rPr kumimoji="1" lang="ja-JP" altLang="en-US" sz="2000" b="1" dirty="0">
                <a:solidFill>
                  <a:schemeClr val="tx1">
                    <a:lumMod val="65000"/>
                    <a:lumOff val="35000"/>
                  </a:schemeClr>
                </a:solidFill>
                <a:latin typeface="游ゴシック" panose="020B0400000000000000" pitchFamily="50" charset="-128"/>
                <a:ea typeface="游ゴシック" panose="020B0400000000000000" pitchFamily="50" charset="-128"/>
              </a:rPr>
              <a:t>瞬時に解き、</a:t>
            </a:r>
            <a:r>
              <a:rPr lang="ja-JP" altLang="en-US" sz="2000" b="1" dirty="0">
                <a:solidFill>
                  <a:schemeClr val="tx1">
                    <a:lumMod val="65000"/>
                    <a:lumOff val="35000"/>
                  </a:schemeClr>
                </a:solidFill>
                <a:latin typeface="游ゴシック" panose="020B0400000000000000" pitchFamily="50" charset="-128"/>
                <a:ea typeface="游ゴシック" panose="020B0400000000000000" pitchFamily="50" charset="-128"/>
              </a:rPr>
              <a:t>製品コンセプトの実現に必要な</a:t>
            </a:r>
            <a:r>
              <a:rPr kumimoji="1" lang="ja-JP" altLang="en-US" sz="2000" b="1" dirty="0">
                <a:solidFill>
                  <a:schemeClr val="tx1">
                    <a:lumMod val="65000"/>
                    <a:lumOff val="35000"/>
                  </a:schemeClr>
                </a:solidFill>
                <a:latin typeface="游ゴシック" panose="020B0400000000000000" pitchFamily="50" charset="-128"/>
                <a:ea typeface="游ゴシック" panose="020B0400000000000000" pitchFamily="50" charset="-128"/>
              </a:rPr>
              <a:t>最善部品を自動選定</a:t>
            </a:r>
            <a:endParaRPr kumimoji="1" lang="en-US" altLang="ja-JP" sz="2000" b="1" dirty="0">
              <a:solidFill>
                <a:schemeClr val="tx1">
                  <a:lumMod val="65000"/>
                  <a:lumOff val="35000"/>
                </a:schemeClr>
              </a:solidFill>
              <a:latin typeface="游ゴシック" panose="020B0400000000000000" pitchFamily="50" charset="-128"/>
              <a:ea typeface="游ゴシック" panose="020B0400000000000000" pitchFamily="50" charset="-128"/>
            </a:endParaRPr>
          </a:p>
          <a:p>
            <a:pPr>
              <a:lnSpc>
                <a:spcPct val="110000"/>
              </a:lnSpc>
            </a:pPr>
            <a:endParaRPr lang="en-US" altLang="ja-JP" sz="300" b="1" dirty="0">
              <a:solidFill>
                <a:schemeClr val="tx1">
                  <a:lumMod val="50000"/>
                  <a:lumOff val="50000"/>
                </a:schemeClr>
              </a:solidFill>
              <a:latin typeface="游ゴシック" panose="020B0400000000000000" pitchFamily="50" charset="-128"/>
              <a:ea typeface="游ゴシック" panose="020B0400000000000000" pitchFamily="50" charset="-128"/>
            </a:endParaRPr>
          </a:p>
          <a:p>
            <a:pPr>
              <a:lnSpc>
                <a:spcPct val="110000"/>
              </a:lnSpc>
            </a:pPr>
            <a:r>
              <a:rPr lang="ja-JP" altLang="en-US" sz="1600" b="1" dirty="0">
                <a:solidFill>
                  <a:schemeClr val="tx1">
                    <a:lumMod val="50000"/>
                    <a:lumOff val="50000"/>
                  </a:schemeClr>
                </a:solidFill>
                <a:latin typeface="游ゴシック" panose="020B0400000000000000" pitchFamily="50" charset="-128"/>
                <a:ea typeface="游ゴシック" panose="020B0400000000000000" pitchFamily="50" charset="-128"/>
              </a:rPr>
              <a:t>　             成果 </a:t>
            </a:r>
            <a:r>
              <a:rPr lang="en-US" altLang="ja-JP" sz="1600" b="1" dirty="0">
                <a:solidFill>
                  <a:schemeClr val="tx1">
                    <a:lumMod val="50000"/>
                    <a:lumOff val="50000"/>
                  </a:schemeClr>
                </a:solidFill>
                <a:latin typeface="游ゴシック" panose="020B0400000000000000" pitchFamily="50" charset="-128"/>
                <a:ea typeface="游ゴシック" panose="020B0400000000000000" pitchFamily="50" charset="-128"/>
              </a:rPr>
              <a:t>-----------</a:t>
            </a:r>
            <a:r>
              <a:rPr lang="en-US" altLang="ja-JP" sz="1600" b="1" dirty="0">
                <a:solidFill>
                  <a:schemeClr val="tx1">
                    <a:lumMod val="50000"/>
                    <a:lumOff val="50000"/>
                  </a:schemeClr>
                </a:solidFill>
                <a:latin typeface="游ゴシック" panose="020B0400000000000000" pitchFamily="50" charset="-128"/>
                <a:ea typeface="游ゴシック" panose="020B0400000000000000" pitchFamily="50" charset="-128"/>
                <a:sym typeface="Wingdings" panose="05000000000000000000" pitchFamily="2" charset="2"/>
              </a:rPr>
              <a:t>  </a:t>
            </a:r>
            <a:r>
              <a:rPr lang="ja-JP" altLang="en-US" sz="1600" b="1" dirty="0">
                <a:solidFill>
                  <a:schemeClr val="tx1">
                    <a:lumMod val="50000"/>
                    <a:lumOff val="50000"/>
                  </a:schemeClr>
                </a:solidFill>
                <a:latin typeface="游ゴシック" panose="020B0400000000000000" pitchFamily="50" charset="-128"/>
                <a:ea typeface="游ゴシック" panose="020B0400000000000000" pitchFamily="50" charset="-128"/>
                <a:sym typeface="Wingdings" panose="05000000000000000000" pitchFamily="2" charset="2"/>
              </a:rPr>
              <a:t>ベテランが</a:t>
            </a:r>
            <a:r>
              <a:rPr lang="ja-JP" altLang="en-US" sz="1600" b="1" dirty="0">
                <a:solidFill>
                  <a:schemeClr val="accent2">
                    <a:lumMod val="90000"/>
                    <a:lumOff val="10000"/>
                  </a:schemeClr>
                </a:solidFill>
                <a:latin typeface="游ゴシック" panose="020B0400000000000000" pitchFamily="50" charset="-128"/>
                <a:ea typeface="游ゴシック" panose="020B0400000000000000" pitchFamily="50" charset="-128"/>
                <a:sym typeface="Wingdings" panose="05000000000000000000" pitchFamily="2" charset="2"/>
              </a:rPr>
              <a:t>数日かけていたトレードオフ検討を数秒に短縮</a:t>
            </a:r>
            <a:r>
              <a:rPr lang="ja-JP" altLang="en-US" sz="1600" b="1" dirty="0">
                <a:solidFill>
                  <a:schemeClr val="tx1">
                    <a:lumMod val="50000"/>
                    <a:lumOff val="50000"/>
                  </a:schemeClr>
                </a:solidFill>
                <a:latin typeface="游ゴシック" panose="020B0400000000000000" pitchFamily="50" charset="-128"/>
                <a:ea typeface="游ゴシック" panose="020B0400000000000000" pitchFamily="50" charset="-128"/>
                <a:sym typeface="Wingdings" panose="05000000000000000000" pitchFamily="2" charset="2"/>
              </a:rPr>
              <a:t>するだけでなく、はじめ</a:t>
            </a:r>
            <a:endParaRPr lang="en-US" altLang="ja-JP" sz="1600" b="1" dirty="0">
              <a:solidFill>
                <a:schemeClr val="tx1">
                  <a:lumMod val="50000"/>
                  <a:lumOff val="50000"/>
                </a:schemeClr>
              </a:solidFill>
              <a:latin typeface="游ゴシック" panose="020B0400000000000000" pitchFamily="50" charset="-128"/>
              <a:ea typeface="游ゴシック" panose="020B0400000000000000" pitchFamily="50" charset="-128"/>
              <a:sym typeface="Wingdings" panose="05000000000000000000" pitchFamily="2" charset="2"/>
            </a:endParaRPr>
          </a:p>
          <a:p>
            <a:pPr>
              <a:lnSpc>
                <a:spcPct val="110000"/>
              </a:lnSpc>
            </a:pPr>
            <a:r>
              <a:rPr lang="ja-JP" altLang="en-US" sz="1600" b="1" dirty="0">
                <a:solidFill>
                  <a:schemeClr val="tx1">
                    <a:lumMod val="50000"/>
                    <a:lumOff val="50000"/>
                  </a:schemeClr>
                </a:solidFill>
                <a:latin typeface="游ゴシック" panose="020B0400000000000000" pitchFamily="50" charset="-128"/>
                <a:ea typeface="游ゴシック" panose="020B0400000000000000" pitchFamily="50" charset="-128"/>
                <a:sym typeface="Wingdings" panose="05000000000000000000" pitchFamily="2" charset="2"/>
              </a:rPr>
              <a:t>　　　　　　　　　　　　　 から「全体最適な選定」により、</a:t>
            </a:r>
            <a:r>
              <a:rPr lang="ja-JP" altLang="en-US" sz="1600" b="1" dirty="0">
                <a:solidFill>
                  <a:schemeClr val="accent2">
                    <a:lumMod val="90000"/>
                    <a:lumOff val="10000"/>
                  </a:schemeClr>
                </a:solidFill>
                <a:latin typeface="游ゴシック" panose="020B0400000000000000" pitchFamily="50" charset="-128"/>
                <a:ea typeface="游ゴシック" panose="020B0400000000000000" pitchFamily="50" charset="-128"/>
                <a:sym typeface="Wingdings" panose="05000000000000000000" pitchFamily="2" charset="2"/>
              </a:rPr>
              <a:t>後工程の全関係者工数が削減</a:t>
            </a:r>
            <a:r>
              <a:rPr lang="ja-JP" altLang="en-US" sz="1600" b="1" dirty="0">
                <a:solidFill>
                  <a:schemeClr val="tx1">
                    <a:lumMod val="50000"/>
                    <a:lumOff val="50000"/>
                  </a:schemeClr>
                </a:solidFill>
                <a:latin typeface="游ゴシック" panose="020B0400000000000000" pitchFamily="50" charset="-128"/>
                <a:ea typeface="游ゴシック" panose="020B0400000000000000" pitchFamily="50" charset="-128"/>
                <a:sym typeface="Wingdings" panose="05000000000000000000" pitchFamily="2" charset="2"/>
              </a:rPr>
              <a:t>される。</a:t>
            </a:r>
            <a:endParaRPr lang="en-US" altLang="ja-JP" sz="1600" b="1" dirty="0">
              <a:solidFill>
                <a:schemeClr val="tx1">
                  <a:lumMod val="50000"/>
                  <a:lumOff val="50000"/>
                </a:schemeClr>
              </a:solidFill>
              <a:latin typeface="游ゴシック" panose="020B0400000000000000" pitchFamily="50" charset="-128"/>
              <a:ea typeface="游ゴシック" panose="020B0400000000000000" pitchFamily="50" charset="-128"/>
              <a:sym typeface="Wingdings" panose="05000000000000000000" pitchFamily="2" charset="2"/>
            </a:endParaRPr>
          </a:p>
          <a:p>
            <a:pPr>
              <a:lnSpc>
                <a:spcPct val="110000"/>
              </a:lnSpc>
            </a:pPr>
            <a:r>
              <a:rPr lang="ja-JP" altLang="en-US" sz="1600" b="1" dirty="0">
                <a:solidFill>
                  <a:schemeClr val="tx1">
                    <a:lumMod val="50000"/>
                    <a:lumOff val="50000"/>
                  </a:schemeClr>
                </a:solidFill>
                <a:latin typeface="游ゴシック" panose="020B0400000000000000" pitchFamily="50" charset="-128"/>
                <a:ea typeface="游ゴシック" panose="020B0400000000000000" pitchFamily="50" charset="-128"/>
                <a:sym typeface="Wingdings" panose="05000000000000000000" pitchFamily="2" charset="2"/>
              </a:rPr>
              <a:t>　　　　　　　　　　　　　 フロントローディングやコンカレント設計による上流工程の負担増も抑えられ、</a:t>
            </a:r>
            <a:endParaRPr lang="en-US" altLang="ja-JP" sz="1600" b="1" dirty="0">
              <a:solidFill>
                <a:schemeClr val="tx1">
                  <a:lumMod val="50000"/>
                  <a:lumOff val="50000"/>
                </a:schemeClr>
              </a:solidFill>
              <a:latin typeface="游ゴシック" panose="020B0400000000000000" pitchFamily="50" charset="-128"/>
              <a:ea typeface="游ゴシック" panose="020B0400000000000000" pitchFamily="50" charset="-128"/>
              <a:sym typeface="Wingdings" panose="05000000000000000000" pitchFamily="2" charset="2"/>
            </a:endParaRPr>
          </a:p>
          <a:p>
            <a:pPr>
              <a:lnSpc>
                <a:spcPct val="110000"/>
              </a:lnSpc>
            </a:pPr>
            <a:r>
              <a:rPr lang="en-US" altLang="ja-JP" sz="1600" b="1" dirty="0">
                <a:solidFill>
                  <a:schemeClr val="tx1">
                    <a:lumMod val="50000"/>
                    <a:lumOff val="50000"/>
                  </a:schemeClr>
                </a:solidFill>
                <a:latin typeface="游ゴシック" panose="020B0400000000000000" pitchFamily="50" charset="-128"/>
                <a:ea typeface="游ゴシック" panose="020B0400000000000000" pitchFamily="50" charset="-128"/>
                <a:sym typeface="Wingdings" panose="05000000000000000000" pitchFamily="2" charset="2"/>
              </a:rPr>
              <a:t>                                              </a:t>
            </a:r>
            <a:r>
              <a:rPr lang="ja-JP" altLang="en-US" sz="1600" b="1" dirty="0">
                <a:solidFill>
                  <a:schemeClr val="accent2">
                    <a:lumMod val="90000"/>
                    <a:lumOff val="10000"/>
                  </a:schemeClr>
                </a:solidFill>
                <a:latin typeface="游ゴシック" panose="020B0400000000000000" pitchFamily="50" charset="-128"/>
                <a:ea typeface="游ゴシック" panose="020B0400000000000000" pitchFamily="50" charset="-128"/>
                <a:sym typeface="Wingdings" panose="05000000000000000000" pitchFamily="2" charset="2"/>
              </a:rPr>
              <a:t>業務の効率・品質・精度が向上</a:t>
            </a:r>
            <a:r>
              <a:rPr lang="ja-JP" altLang="en-US" sz="1600" b="1" dirty="0">
                <a:solidFill>
                  <a:schemeClr val="tx1">
                    <a:lumMod val="65000"/>
                    <a:lumOff val="35000"/>
                  </a:schemeClr>
                </a:solidFill>
                <a:latin typeface="游ゴシック" panose="020B0400000000000000" pitchFamily="50" charset="-128"/>
                <a:ea typeface="游ゴシック" panose="020B0400000000000000" pitchFamily="50" charset="-128"/>
                <a:sym typeface="Wingdings" panose="05000000000000000000" pitchFamily="2" charset="2"/>
              </a:rPr>
              <a:t>する</a:t>
            </a:r>
            <a:endParaRPr lang="en-US" altLang="ja-JP" sz="1600" b="1" dirty="0">
              <a:solidFill>
                <a:schemeClr val="tx1">
                  <a:lumMod val="65000"/>
                  <a:lumOff val="35000"/>
                </a:schemeClr>
              </a:solidFill>
              <a:latin typeface="游ゴシック" panose="020B0400000000000000" pitchFamily="50" charset="-128"/>
              <a:ea typeface="游ゴシック" panose="020B0400000000000000" pitchFamily="50" charset="-128"/>
              <a:sym typeface="Wingdings" panose="05000000000000000000" pitchFamily="2" charset="2"/>
            </a:endParaRPr>
          </a:p>
          <a:p>
            <a:pPr>
              <a:lnSpc>
                <a:spcPct val="110000"/>
              </a:lnSpc>
            </a:pPr>
            <a:endParaRPr lang="en-US" altLang="ja-JP" sz="800" b="1" dirty="0">
              <a:solidFill>
                <a:schemeClr val="tx1">
                  <a:lumMod val="65000"/>
                  <a:lumOff val="35000"/>
                </a:schemeClr>
              </a:solidFill>
              <a:latin typeface="游ゴシック" panose="020B0400000000000000" pitchFamily="50" charset="-128"/>
              <a:ea typeface="游ゴシック" panose="020B0400000000000000" pitchFamily="50" charset="-128"/>
            </a:endParaRPr>
          </a:p>
          <a:p>
            <a:pPr>
              <a:lnSpc>
                <a:spcPct val="110000"/>
              </a:lnSpc>
            </a:pPr>
            <a:r>
              <a:rPr lang="ja-JP" altLang="en-US" sz="2000" b="1" dirty="0">
                <a:solidFill>
                  <a:schemeClr val="tx1">
                    <a:lumMod val="65000"/>
                    <a:lumOff val="35000"/>
                  </a:schemeClr>
                </a:solidFill>
                <a:latin typeface="游ゴシック" panose="020B0400000000000000" pitchFamily="50" charset="-128"/>
                <a:ea typeface="游ゴシック" panose="020B0400000000000000" pitchFamily="50" charset="-128"/>
              </a:rPr>
              <a:t>〇</a:t>
            </a:r>
            <a:r>
              <a:rPr kumimoji="1" lang="ja-JP" altLang="en-US" sz="2000" b="1" dirty="0">
                <a:solidFill>
                  <a:schemeClr val="tx1">
                    <a:lumMod val="65000"/>
                    <a:lumOff val="35000"/>
                  </a:schemeClr>
                </a:solidFill>
                <a:latin typeface="游ゴシック" panose="020B0400000000000000" pitchFamily="50" charset="-128"/>
                <a:ea typeface="游ゴシック" panose="020B0400000000000000" pitchFamily="50" charset="-128"/>
              </a:rPr>
              <a:t> 自動運転の高度化： 従来型</a:t>
            </a:r>
            <a:r>
              <a:rPr kumimoji="1" lang="en-US" altLang="ja-JP" sz="2000" b="1" dirty="0">
                <a:solidFill>
                  <a:schemeClr val="tx1">
                    <a:lumMod val="65000"/>
                    <a:lumOff val="35000"/>
                  </a:schemeClr>
                </a:solidFill>
                <a:latin typeface="游ゴシック" panose="020B0400000000000000" pitchFamily="50" charset="-128"/>
                <a:ea typeface="游ゴシック" panose="020B0400000000000000" pitchFamily="50" charset="-128"/>
              </a:rPr>
              <a:t>AI</a:t>
            </a:r>
            <a:r>
              <a:rPr kumimoji="1" lang="ja-JP" altLang="en-US" sz="2000" b="1" dirty="0">
                <a:solidFill>
                  <a:schemeClr val="tx1">
                    <a:lumMod val="65000"/>
                    <a:lumOff val="35000"/>
                  </a:schemeClr>
                </a:solidFill>
                <a:latin typeface="游ゴシック" panose="020B0400000000000000" pitchFamily="50" charset="-128"/>
                <a:ea typeface="游ゴシック" panose="020B0400000000000000" pitchFamily="50" charset="-128"/>
              </a:rPr>
              <a:t>はドライバーを「管理対象」とするが、自律判断</a:t>
            </a:r>
            <a:r>
              <a:rPr kumimoji="1" lang="en-US" altLang="ja-JP" sz="2000" b="1" dirty="0">
                <a:solidFill>
                  <a:schemeClr val="tx1">
                    <a:lumMod val="65000"/>
                    <a:lumOff val="35000"/>
                  </a:schemeClr>
                </a:solidFill>
                <a:latin typeface="游ゴシック" panose="020B0400000000000000" pitchFamily="50" charset="-128"/>
                <a:ea typeface="游ゴシック" panose="020B0400000000000000" pitchFamily="50" charset="-128"/>
              </a:rPr>
              <a:t>AI</a:t>
            </a:r>
            <a:r>
              <a:rPr kumimoji="1" lang="ja-JP" altLang="en-US" sz="2000" b="1" dirty="0">
                <a:solidFill>
                  <a:schemeClr val="tx1">
                    <a:lumMod val="65000"/>
                    <a:lumOff val="35000"/>
                  </a:schemeClr>
                </a:solidFill>
                <a:latin typeface="游ゴシック" panose="020B0400000000000000" pitchFamily="50" charset="-128"/>
                <a:ea typeface="游ゴシック" panose="020B0400000000000000" pitchFamily="50" charset="-128"/>
              </a:rPr>
              <a:t>は</a:t>
            </a:r>
            <a:endParaRPr kumimoji="1" lang="en-US" altLang="ja-JP" sz="2000" b="1" dirty="0">
              <a:solidFill>
                <a:schemeClr val="tx1">
                  <a:lumMod val="65000"/>
                  <a:lumOff val="35000"/>
                </a:schemeClr>
              </a:solidFill>
              <a:latin typeface="游ゴシック" panose="020B0400000000000000" pitchFamily="50" charset="-128"/>
              <a:ea typeface="游ゴシック" panose="020B0400000000000000" pitchFamily="50" charset="-128"/>
            </a:endParaRPr>
          </a:p>
          <a:p>
            <a:pPr>
              <a:lnSpc>
                <a:spcPct val="110000"/>
              </a:lnSpc>
            </a:pPr>
            <a:r>
              <a:rPr lang="ja-JP" altLang="en-US" sz="2000" b="1" i="0" u="none" strike="noStrike" kern="1200" cap="none" spc="0" normalizeH="0" baseline="0" noProof="0" dirty="0">
                <a:ln>
                  <a:noFill/>
                </a:ln>
                <a:solidFill>
                  <a:schemeClr val="tx1">
                    <a:lumMod val="65000"/>
                    <a:lumOff val="35000"/>
                  </a:schemeClr>
                </a:solidFill>
                <a:effectLst/>
                <a:uLnTx/>
                <a:uFillTx/>
                <a:latin typeface="游ゴシック" panose="020B0400000000000000" pitchFamily="50" charset="-128"/>
                <a:ea typeface="游ゴシック" panose="020B0400000000000000" pitchFamily="50" charset="-128"/>
                <a:cs typeface="+mn-cs"/>
              </a:rPr>
              <a:t>　　　　　　　　　　  ドライバーを主権者（主体）へと戻す。これは単なる技術の進歩</a:t>
            </a:r>
            <a:endParaRPr lang="en-US" altLang="ja-JP" sz="2000" b="1" i="0" u="none" strike="noStrike" kern="1200" cap="none" spc="0" normalizeH="0" baseline="0" noProof="0" dirty="0">
              <a:ln>
                <a:noFill/>
              </a:ln>
              <a:solidFill>
                <a:schemeClr val="tx1">
                  <a:lumMod val="65000"/>
                  <a:lumOff val="35000"/>
                </a:schemeClr>
              </a:solidFill>
              <a:effectLst/>
              <a:uLnTx/>
              <a:uFillTx/>
              <a:latin typeface="游ゴシック" panose="020B0400000000000000" pitchFamily="50" charset="-128"/>
              <a:ea typeface="游ゴシック" panose="020B0400000000000000" pitchFamily="50" charset="-128"/>
              <a:cs typeface="+mn-cs"/>
            </a:endParaRPr>
          </a:p>
          <a:p>
            <a:pPr>
              <a:lnSpc>
                <a:spcPct val="110000"/>
              </a:lnSpc>
            </a:pPr>
            <a:r>
              <a:rPr lang="ja-JP" altLang="en-US" sz="2000" b="1" dirty="0">
                <a:solidFill>
                  <a:schemeClr val="tx1">
                    <a:lumMod val="65000"/>
                    <a:lumOff val="35000"/>
                  </a:schemeClr>
                </a:solidFill>
                <a:latin typeface="游ゴシック" panose="020B0400000000000000" pitchFamily="50" charset="-128"/>
                <a:ea typeface="游ゴシック" panose="020B0400000000000000" pitchFamily="50" charset="-128"/>
              </a:rPr>
              <a:t>　　　　　　　　　　  ではなく、</a:t>
            </a:r>
            <a:r>
              <a:rPr lang="en-US" altLang="ja-JP" sz="2000" b="1" dirty="0">
                <a:solidFill>
                  <a:schemeClr val="tx1">
                    <a:lumMod val="65000"/>
                    <a:lumOff val="35000"/>
                  </a:schemeClr>
                </a:solidFill>
                <a:latin typeface="游ゴシック" panose="020B0400000000000000" pitchFamily="50" charset="-128"/>
                <a:ea typeface="游ゴシック" panose="020B0400000000000000" pitchFamily="50" charset="-128"/>
              </a:rPr>
              <a:t>AI</a:t>
            </a:r>
            <a:r>
              <a:rPr lang="ja-JP" altLang="en-US" sz="2000" b="1" dirty="0">
                <a:solidFill>
                  <a:schemeClr val="tx1">
                    <a:lumMod val="65000"/>
                    <a:lumOff val="35000"/>
                  </a:schemeClr>
                </a:solidFill>
                <a:latin typeface="游ゴシック" panose="020B0400000000000000" pitchFamily="50" charset="-128"/>
                <a:ea typeface="游ゴシック" panose="020B0400000000000000" pitchFamily="50" charset="-128"/>
              </a:rPr>
              <a:t>社会における人間主権の回復である</a:t>
            </a:r>
            <a:endParaRPr lang="en-US" altLang="ja-JP" sz="2000" b="1" i="0" u="none" strike="noStrike" kern="1200" cap="none" spc="0" normalizeH="0" baseline="0" noProof="0" dirty="0">
              <a:ln>
                <a:noFill/>
              </a:ln>
              <a:solidFill>
                <a:schemeClr val="tx1">
                  <a:lumMod val="65000"/>
                  <a:lumOff val="35000"/>
                </a:schemeClr>
              </a:solidFill>
              <a:effectLst/>
              <a:uLnTx/>
              <a:uFillTx/>
              <a:latin typeface="游ゴシック" panose="020B0400000000000000" pitchFamily="50" charset="-128"/>
              <a:ea typeface="游ゴシック" panose="020B0400000000000000" pitchFamily="50" charset="-128"/>
              <a:cs typeface="+mn-cs"/>
            </a:endParaRPr>
          </a:p>
          <a:p>
            <a:pPr>
              <a:lnSpc>
                <a:spcPct val="110000"/>
              </a:lnSpc>
            </a:pPr>
            <a:endParaRPr kumimoji="1" lang="en-US" altLang="ja-JP" sz="300" b="1" i="0" u="none" strike="noStrike" kern="1200" cap="none" spc="0" normalizeH="0" baseline="0" noProof="0" dirty="0">
              <a:ln>
                <a:noFill/>
              </a:ln>
              <a:solidFill>
                <a:prstClr val="black">
                  <a:lumMod val="50000"/>
                  <a:lumOff val="50000"/>
                </a:prstClr>
              </a:solidFill>
              <a:effectLst/>
              <a:uLnTx/>
              <a:uFillTx/>
              <a:latin typeface="游ゴシック" panose="020B0400000000000000" pitchFamily="50" charset="-128"/>
              <a:ea typeface="游ゴシック" panose="020B0400000000000000" pitchFamily="50" charset="-128"/>
              <a:cs typeface="+mn-cs"/>
            </a:endParaRPr>
          </a:p>
          <a:p>
            <a:pPr marL="0" marR="0" lvl="0" indent="0" algn="l" defTabSz="914257" rtl="0" eaLnBrk="1" fontAlgn="auto" latinLnBrk="0" hangingPunct="1">
              <a:lnSpc>
                <a:spcPct val="110000"/>
              </a:lnSpc>
              <a:spcBef>
                <a:spcPts val="0"/>
              </a:spcBef>
              <a:spcAft>
                <a:spcPts val="0"/>
              </a:spcAft>
              <a:buClrTx/>
              <a:buSzTx/>
              <a:buFontTx/>
              <a:buNone/>
              <a:tabLst/>
              <a:defRPr/>
            </a:pPr>
            <a:r>
              <a:rPr kumimoji="1" lang="ja-JP" altLang="en-US" sz="1600" b="1" i="0" u="none" strike="noStrike" kern="1200" cap="none" spc="0" normalizeH="0" baseline="0" noProof="0" dirty="0">
                <a:ln>
                  <a:noFill/>
                </a:ln>
                <a:solidFill>
                  <a:prstClr val="black">
                    <a:lumMod val="50000"/>
                    <a:lumOff val="50000"/>
                  </a:prstClr>
                </a:solidFill>
                <a:effectLst/>
                <a:uLnTx/>
                <a:uFillTx/>
                <a:latin typeface="游ゴシック" panose="020B0400000000000000" pitchFamily="50" charset="-128"/>
                <a:ea typeface="游ゴシック" panose="020B0400000000000000" pitchFamily="50" charset="-128"/>
                <a:cs typeface="+mn-cs"/>
              </a:rPr>
              <a:t>　             課題 </a:t>
            </a:r>
            <a:r>
              <a:rPr kumimoji="1" lang="en-US" altLang="ja-JP" sz="1600" b="1" i="0" u="none" strike="noStrike" kern="1200" cap="none" spc="0" normalizeH="0" baseline="0" noProof="0" dirty="0">
                <a:ln>
                  <a:noFill/>
                </a:ln>
                <a:solidFill>
                  <a:prstClr val="black">
                    <a:lumMod val="50000"/>
                    <a:lumOff val="50000"/>
                  </a:prstClr>
                </a:solidFill>
                <a:effectLst/>
                <a:uLnTx/>
                <a:uFillTx/>
                <a:latin typeface="游ゴシック" panose="020B0400000000000000" pitchFamily="50" charset="-128"/>
                <a:ea typeface="游ゴシック" panose="020B0400000000000000" pitchFamily="50" charset="-128"/>
                <a:cs typeface="+mn-cs"/>
              </a:rPr>
              <a:t>-----------</a:t>
            </a:r>
            <a:r>
              <a:rPr kumimoji="1" lang="en-US" altLang="ja-JP" sz="1600" b="1" i="0" u="none" strike="noStrike" kern="1200" cap="none" spc="0" normalizeH="0" baseline="0" noProof="0" dirty="0">
                <a:ln>
                  <a:noFill/>
                </a:ln>
                <a:solidFill>
                  <a:prstClr val="black">
                    <a:lumMod val="50000"/>
                    <a:lumOff val="50000"/>
                  </a:prstClr>
                </a:solidFill>
                <a:effectLst/>
                <a:uLnTx/>
                <a:uFillTx/>
                <a:latin typeface="游ゴシック" panose="020B0400000000000000" pitchFamily="50" charset="-128"/>
                <a:ea typeface="游ゴシック" panose="020B0400000000000000" pitchFamily="50" charset="-128"/>
                <a:cs typeface="+mn-cs"/>
                <a:sym typeface="Wingdings" panose="05000000000000000000" pitchFamily="2" charset="2"/>
              </a:rPr>
              <a:t> </a:t>
            </a:r>
            <a:r>
              <a:rPr kumimoji="1" lang="ja-JP" altLang="en-US" sz="1600" b="1" i="0" u="none" strike="noStrike" kern="1200" cap="none" spc="0" normalizeH="0" baseline="0" noProof="0" dirty="0">
                <a:ln>
                  <a:noFill/>
                </a:ln>
                <a:solidFill>
                  <a:prstClr val="black">
                    <a:lumMod val="50000"/>
                    <a:lumOff val="50000"/>
                  </a:prstClr>
                </a:solidFill>
                <a:effectLst/>
                <a:uLnTx/>
                <a:uFillTx/>
                <a:latin typeface="游ゴシック" panose="020B0400000000000000" pitchFamily="50" charset="-128"/>
                <a:ea typeface="游ゴシック" panose="020B0400000000000000" pitchFamily="50" charset="-128"/>
                <a:cs typeface="+mn-cs"/>
                <a:sym typeface="Wingdings" panose="05000000000000000000" pitchFamily="2" charset="2"/>
              </a:rPr>
              <a:t>ドライバーは</a:t>
            </a:r>
            <a:r>
              <a:rPr kumimoji="1" lang="ja-JP" altLang="en-US" sz="1600" b="1" i="0" u="none" strike="noStrike" kern="1200" cap="none" spc="0" normalizeH="0" baseline="0" noProof="0" dirty="0">
                <a:ln>
                  <a:noFill/>
                </a:ln>
                <a:solidFill>
                  <a:schemeClr val="accent4">
                    <a:lumMod val="90000"/>
                    <a:lumOff val="10000"/>
                  </a:schemeClr>
                </a:solidFill>
                <a:effectLst/>
                <a:uLnTx/>
                <a:uFillTx/>
                <a:latin typeface="游ゴシック" panose="020B0400000000000000" pitchFamily="50" charset="-128"/>
                <a:ea typeface="游ゴシック" panose="020B0400000000000000" pitchFamily="50" charset="-128"/>
                <a:cs typeface="+mn-cs"/>
                <a:sym typeface="Wingdings" panose="05000000000000000000" pitchFamily="2" charset="2"/>
              </a:rPr>
              <a:t>多少の怪我</a:t>
            </a:r>
            <a:r>
              <a:rPr kumimoji="1" lang="ja-JP" altLang="en-US" sz="1600" b="1" i="0" u="none" strike="noStrike" kern="1200" cap="none" spc="0" normalizeH="0" baseline="0" noProof="0" dirty="0">
                <a:ln>
                  <a:noFill/>
                </a:ln>
                <a:solidFill>
                  <a:prstClr val="black">
                    <a:lumMod val="50000"/>
                    <a:lumOff val="50000"/>
                  </a:prstClr>
                </a:solidFill>
                <a:effectLst/>
                <a:uLnTx/>
                <a:uFillTx/>
                <a:latin typeface="游ゴシック" panose="020B0400000000000000" pitchFamily="50" charset="-128"/>
                <a:ea typeface="游ゴシック" panose="020B0400000000000000" pitchFamily="50" charset="-128"/>
                <a:cs typeface="+mn-cs"/>
                <a:sym typeface="Wingdings" panose="05000000000000000000" pitchFamily="2" charset="2"/>
              </a:rPr>
              <a:t>をするが、他には一切被害がでない操作があったとしても、</a:t>
            </a:r>
            <a:endParaRPr kumimoji="1" lang="en-US" altLang="ja-JP" sz="1600" b="1" i="0" u="none" strike="noStrike" kern="1200" cap="none" spc="0" normalizeH="0" baseline="0" noProof="0" dirty="0">
              <a:ln>
                <a:noFill/>
              </a:ln>
              <a:solidFill>
                <a:prstClr val="black">
                  <a:lumMod val="50000"/>
                  <a:lumOff val="50000"/>
                </a:prstClr>
              </a:solidFill>
              <a:effectLst/>
              <a:uLnTx/>
              <a:uFillTx/>
              <a:latin typeface="游ゴシック" panose="020B0400000000000000" pitchFamily="50" charset="-128"/>
              <a:ea typeface="游ゴシック" panose="020B0400000000000000" pitchFamily="50" charset="-128"/>
              <a:cs typeface="+mn-cs"/>
              <a:sym typeface="Wingdings" panose="05000000000000000000" pitchFamily="2" charset="2"/>
            </a:endParaRPr>
          </a:p>
          <a:p>
            <a:pPr marL="0" marR="0" lvl="0" indent="0" algn="l" defTabSz="914257" rtl="0" eaLnBrk="1" fontAlgn="auto" latinLnBrk="0" hangingPunct="1">
              <a:lnSpc>
                <a:spcPct val="110000"/>
              </a:lnSpc>
              <a:spcBef>
                <a:spcPts val="0"/>
              </a:spcBef>
              <a:spcAft>
                <a:spcPts val="0"/>
              </a:spcAft>
              <a:buClrTx/>
              <a:buSzTx/>
              <a:buFontTx/>
              <a:buNone/>
              <a:tabLst/>
              <a:defRPr/>
            </a:pPr>
            <a:r>
              <a:rPr lang="ja-JP" altLang="en-US" sz="1600" b="1" dirty="0">
                <a:solidFill>
                  <a:prstClr val="black">
                    <a:lumMod val="50000"/>
                    <a:lumOff val="50000"/>
                  </a:prstClr>
                </a:solidFill>
                <a:latin typeface="游ゴシック" panose="020B0400000000000000" pitchFamily="50" charset="-128"/>
                <a:ea typeface="游ゴシック" panose="020B0400000000000000" pitchFamily="50" charset="-128"/>
                <a:sym typeface="Wingdings" panose="05000000000000000000" pitchFamily="2" charset="2"/>
              </a:rPr>
              <a:t>　　　　　　　　　　　　　 メーカーは「</a:t>
            </a:r>
            <a:r>
              <a:rPr lang="ja-JP" altLang="en-US" sz="1600" b="1" dirty="0">
                <a:solidFill>
                  <a:schemeClr val="accent4">
                    <a:lumMod val="90000"/>
                    <a:lumOff val="10000"/>
                  </a:schemeClr>
                </a:solidFill>
                <a:latin typeface="游ゴシック" panose="020B0400000000000000" pitchFamily="50" charset="-128"/>
                <a:ea typeface="游ゴシック" panose="020B0400000000000000" pitchFamily="50" charset="-128"/>
                <a:sym typeface="Wingdings" panose="05000000000000000000" pitchFamily="2" charset="2"/>
              </a:rPr>
              <a:t>欠陥車であるとの判断</a:t>
            </a:r>
            <a:r>
              <a:rPr lang="ja-JP" altLang="en-US" sz="1600" b="1" dirty="0">
                <a:solidFill>
                  <a:prstClr val="black">
                    <a:lumMod val="50000"/>
                    <a:lumOff val="50000"/>
                  </a:prstClr>
                </a:solidFill>
                <a:latin typeface="游ゴシック" panose="020B0400000000000000" pitchFamily="50" charset="-128"/>
                <a:ea typeface="游ゴシック" panose="020B0400000000000000" pitchFamily="50" charset="-128"/>
                <a:sym typeface="Wingdings" panose="05000000000000000000" pitchFamily="2" charset="2"/>
              </a:rPr>
              <a:t>」を恐れ</a:t>
            </a:r>
            <a:r>
              <a:rPr lang="ja-JP" altLang="en-US" sz="1600" b="1" dirty="0">
                <a:solidFill>
                  <a:schemeClr val="accent2">
                    <a:lumMod val="90000"/>
                    <a:lumOff val="10000"/>
                  </a:schemeClr>
                </a:solidFill>
                <a:latin typeface="游ゴシック" panose="020B0400000000000000" pitchFamily="50" charset="-128"/>
                <a:ea typeface="游ゴシック" panose="020B0400000000000000" pitchFamily="50" charset="-128"/>
                <a:sym typeface="Wingdings" panose="05000000000000000000" pitchFamily="2" charset="2"/>
              </a:rPr>
              <a:t>緊急避難前提の大きな被害につながる</a:t>
            </a:r>
            <a:endParaRPr lang="en-US" altLang="ja-JP" sz="1600" b="1" dirty="0">
              <a:solidFill>
                <a:schemeClr val="accent2">
                  <a:lumMod val="90000"/>
                  <a:lumOff val="10000"/>
                </a:schemeClr>
              </a:solidFill>
              <a:latin typeface="游ゴシック" panose="020B0400000000000000" pitchFamily="50" charset="-128"/>
              <a:ea typeface="游ゴシック" panose="020B0400000000000000" pitchFamily="50" charset="-128"/>
              <a:sym typeface="Wingdings" panose="05000000000000000000" pitchFamily="2" charset="2"/>
            </a:endParaRPr>
          </a:p>
          <a:p>
            <a:pPr marL="0" marR="0" lvl="0" indent="0" algn="l" defTabSz="914257" rtl="0" eaLnBrk="1" fontAlgn="auto" latinLnBrk="0" hangingPunct="1">
              <a:lnSpc>
                <a:spcPct val="110000"/>
              </a:lnSpc>
              <a:spcBef>
                <a:spcPts val="0"/>
              </a:spcBef>
              <a:spcAft>
                <a:spcPts val="0"/>
              </a:spcAft>
              <a:buClrTx/>
              <a:buSzTx/>
              <a:buFontTx/>
              <a:buNone/>
              <a:tabLst/>
              <a:defRPr/>
            </a:pPr>
            <a:r>
              <a:rPr lang="ja-JP" altLang="en-US" sz="1600" b="1" dirty="0">
                <a:solidFill>
                  <a:schemeClr val="accent2">
                    <a:lumMod val="90000"/>
                    <a:lumOff val="10000"/>
                  </a:schemeClr>
                </a:solidFill>
                <a:latin typeface="游ゴシック" panose="020B0400000000000000" pitchFamily="50" charset="-128"/>
                <a:ea typeface="游ゴシック" panose="020B0400000000000000" pitchFamily="50" charset="-128"/>
                <a:sym typeface="Wingdings" panose="05000000000000000000" pitchFamily="2" charset="2"/>
              </a:rPr>
              <a:t>　　　　　　　　　　　　　 操作を選ぶ</a:t>
            </a:r>
            <a:r>
              <a:rPr kumimoji="1" lang="ja-JP" altLang="en-US" sz="1600" b="1" i="0" u="none" strike="noStrike" kern="1200" cap="none" spc="0" normalizeH="0" baseline="0" noProof="0" dirty="0">
                <a:ln>
                  <a:noFill/>
                </a:ln>
                <a:solidFill>
                  <a:prstClr val="black">
                    <a:lumMod val="50000"/>
                    <a:lumOff val="50000"/>
                  </a:prstClr>
                </a:solidFill>
                <a:effectLst/>
                <a:uLnTx/>
                <a:uFillTx/>
                <a:latin typeface="游ゴシック" panose="020B0400000000000000" pitchFamily="50" charset="-128"/>
                <a:ea typeface="游ゴシック" panose="020B0400000000000000" pitchFamily="50" charset="-128"/>
                <a:cs typeface="+mn-cs"/>
                <a:sym typeface="Wingdings" panose="05000000000000000000" pitchFamily="2" charset="2"/>
              </a:rPr>
              <a:t>可能性がある。これらは設定したアルゴリズムにより決まるものであり、</a:t>
            </a:r>
            <a:endParaRPr kumimoji="1" lang="en-US" altLang="ja-JP" sz="1600" b="1" i="0" u="none" strike="noStrike" kern="1200" cap="none" spc="0" normalizeH="0" baseline="0" noProof="0" dirty="0">
              <a:ln>
                <a:noFill/>
              </a:ln>
              <a:solidFill>
                <a:prstClr val="black">
                  <a:lumMod val="50000"/>
                  <a:lumOff val="50000"/>
                </a:prstClr>
              </a:solidFill>
              <a:effectLst/>
              <a:uLnTx/>
              <a:uFillTx/>
              <a:latin typeface="游ゴシック" panose="020B0400000000000000" pitchFamily="50" charset="-128"/>
              <a:ea typeface="游ゴシック" panose="020B0400000000000000" pitchFamily="50" charset="-128"/>
              <a:cs typeface="+mn-cs"/>
              <a:sym typeface="Wingdings" panose="05000000000000000000" pitchFamily="2" charset="2"/>
            </a:endParaRPr>
          </a:p>
          <a:p>
            <a:pPr marL="0" marR="0" lvl="0" indent="0" algn="l" defTabSz="914257" rtl="0" eaLnBrk="1" fontAlgn="auto" latinLnBrk="0" hangingPunct="1">
              <a:lnSpc>
                <a:spcPct val="110000"/>
              </a:lnSpc>
              <a:spcBef>
                <a:spcPts val="0"/>
              </a:spcBef>
              <a:spcAft>
                <a:spcPts val="0"/>
              </a:spcAft>
              <a:buClrTx/>
              <a:buSzTx/>
              <a:buFontTx/>
              <a:buNone/>
              <a:tabLst/>
              <a:defRPr/>
            </a:pPr>
            <a:r>
              <a:rPr lang="ja-JP" altLang="en-US" sz="1600" b="1" dirty="0">
                <a:solidFill>
                  <a:prstClr val="black">
                    <a:lumMod val="50000"/>
                    <a:lumOff val="50000"/>
                  </a:prstClr>
                </a:solidFill>
                <a:latin typeface="游ゴシック" panose="020B0400000000000000" pitchFamily="50" charset="-128"/>
                <a:ea typeface="游ゴシック" panose="020B0400000000000000" pitchFamily="50" charset="-128"/>
                <a:sym typeface="Wingdings" panose="05000000000000000000" pitchFamily="2" charset="2"/>
              </a:rPr>
              <a:t>　　　　　　　　　　　　 　</a:t>
            </a:r>
            <a:r>
              <a:rPr lang="ja-JP" altLang="en-US" sz="1600" b="1" dirty="0">
                <a:solidFill>
                  <a:schemeClr val="accent2">
                    <a:lumMod val="90000"/>
                    <a:lumOff val="10000"/>
                  </a:schemeClr>
                </a:solidFill>
                <a:latin typeface="游ゴシック" panose="020B0400000000000000" pitchFamily="50" charset="-128"/>
                <a:ea typeface="游ゴシック" panose="020B0400000000000000" pitchFamily="50" charset="-128"/>
                <a:sym typeface="Wingdings" panose="05000000000000000000" pitchFamily="2" charset="2"/>
              </a:rPr>
              <a:t>ドイツ倫理委員会報告書の第</a:t>
            </a:r>
            <a:r>
              <a:rPr lang="en-US" altLang="ja-JP" sz="1600" b="1" dirty="0">
                <a:solidFill>
                  <a:schemeClr val="accent2">
                    <a:lumMod val="90000"/>
                    <a:lumOff val="10000"/>
                  </a:schemeClr>
                </a:solidFill>
                <a:latin typeface="游ゴシック" panose="020B0400000000000000" pitchFamily="50" charset="-128"/>
                <a:ea typeface="游ゴシック" panose="020B0400000000000000" pitchFamily="50" charset="-128"/>
                <a:sym typeface="Wingdings" panose="05000000000000000000" pitchFamily="2" charset="2"/>
              </a:rPr>
              <a:t>14</a:t>
            </a:r>
            <a:r>
              <a:rPr lang="ja-JP" altLang="en-US" sz="1600" b="1" dirty="0">
                <a:solidFill>
                  <a:schemeClr val="accent2">
                    <a:lumMod val="90000"/>
                    <a:lumOff val="10000"/>
                  </a:schemeClr>
                </a:solidFill>
                <a:latin typeface="游ゴシック" panose="020B0400000000000000" pitchFamily="50" charset="-128"/>
                <a:ea typeface="游ゴシック" panose="020B0400000000000000" pitchFamily="50" charset="-128"/>
                <a:sym typeface="Wingdings" panose="05000000000000000000" pitchFamily="2" charset="2"/>
              </a:rPr>
              <a:t>原則に反する</a:t>
            </a:r>
            <a:r>
              <a:rPr lang="ja-JP" altLang="en-US" sz="1600" b="1" dirty="0">
                <a:solidFill>
                  <a:prstClr val="black">
                    <a:lumMod val="50000"/>
                    <a:lumOff val="50000"/>
                  </a:prstClr>
                </a:solidFill>
                <a:latin typeface="游ゴシック" panose="020B0400000000000000" pitchFamily="50" charset="-128"/>
                <a:ea typeface="游ゴシック" panose="020B0400000000000000" pitchFamily="50" charset="-128"/>
                <a:sym typeface="Wingdings" panose="05000000000000000000" pitchFamily="2" charset="2"/>
              </a:rPr>
              <a:t>（他の原則に対しても適合度が低い）</a:t>
            </a:r>
            <a:endParaRPr lang="en-US" altLang="ja-JP" sz="1600" b="1" dirty="0">
              <a:solidFill>
                <a:prstClr val="black">
                  <a:lumMod val="50000"/>
                  <a:lumOff val="50000"/>
                </a:prstClr>
              </a:solidFill>
              <a:latin typeface="游ゴシック" panose="020B0400000000000000" pitchFamily="50" charset="-128"/>
              <a:ea typeface="游ゴシック" panose="020B0400000000000000" pitchFamily="50" charset="-128"/>
              <a:sym typeface="Wingdings" panose="05000000000000000000" pitchFamily="2" charset="2"/>
            </a:endParaRPr>
          </a:p>
          <a:p>
            <a:pPr marL="0" marR="0" lvl="0" indent="0" algn="l" defTabSz="914257" rtl="0" eaLnBrk="1" fontAlgn="auto" latinLnBrk="0" hangingPunct="1">
              <a:lnSpc>
                <a:spcPct val="110000"/>
              </a:lnSpc>
              <a:spcBef>
                <a:spcPts val="0"/>
              </a:spcBef>
              <a:spcAft>
                <a:spcPts val="0"/>
              </a:spcAft>
              <a:buClrTx/>
              <a:buSzTx/>
              <a:buFontTx/>
              <a:buNone/>
              <a:tabLst/>
              <a:defRPr/>
            </a:pPr>
            <a:endParaRPr lang="en-US" altLang="ja-JP" sz="300" b="1" dirty="0">
              <a:solidFill>
                <a:prstClr val="black">
                  <a:lumMod val="50000"/>
                  <a:lumOff val="50000"/>
                </a:prstClr>
              </a:solidFill>
              <a:latin typeface="游ゴシック" panose="020B0400000000000000" pitchFamily="50" charset="-128"/>
              <a:ea typeface="游ゴシック" panose="020B0400000000000000" pitchFamily="50" charset="-128"/>
              <a:sym typeface="Wingdings" panose="05000000000000000000" pitchFamily="2" charset="2"/>
            </a:endParaRPr>
          </a:p>
          <a:p>
            <a:pPr marL="0" marR="0" lvl="0" indent="0" algn="l" defTabSz="914257" rtl="0" eaLnBrk="1" fontAlgn="auto" latinLnBrk="0" hangingPunct="1">
              <a:lnSpc>
                <a:spcPct val="110000"/>
              </a:lnSpc>
              <a:spcBef>
                <a:spcPts val="0"/>
              </a:spcBef>
              <a:spcAft>
                <a:spcPts val="0"/>
              </a:spcAft>
              <a:buClrTx/>
              <a:buSzTx/>
              <a:buFontTx/>
              <a:buNone/>
              <a:tabLst/>
              <a:defRPr/>
            </a:pPr>
            <a:r>
              <a:rPr lang="ja-JP" altLang="en-US" sz="1600" b="1" dirty="0">
                <a:solidFill>
                  <a:prstClr val="black">
                    <a:lumMod val="50000"/>
                    <a:lumOff val="50000"/>
                  </a:prstClr>
                </a:solidFill>
                <a:latin typeface="游ゴシック" panose="020B0400000000000000" pitchFamily="50" charset="-128"/>
                <a:ea typeface="游ゴシック" panose="020B0400000000000000" pitchFamily="50" charset="-128"/>
                <a:sym typeface="Wingdings" panose="05000000000000000000" pitchFamily="2" charset="2"/>
              </a:rPr>
              <a:t>　　　　   将来性</a:t>
            </a:r>
            <a:r>
              <a:rPr lang="en-US" altLang="ja-JP" sz="1600" b="1" dirty="0">
                <a:solidFill>
                  <a:prstClr val="black">
                    <a:lumMod val="50000"/>
                    <a:lumOff val="50000"/>
                  </a:prstClr>
                </a:solidFill>
                <a:latin typeface="游ゴシック" panose="020B0400000000000000" pitchFamily="50" charset="-128"/>
                <a:ea typeface="游ゴシック" panose="020B0400000000000000" pitchFamily="50" charset="-128"/>
                <a:sym typeface="Wingdings" panose="05000000000000000000" pitchFamily="2" charset="2"/>
              </a:rPr>
              <a:t>---------  </a:t>
            </a:r>
            <a:r>
              <a:rPr lang="ja-JP" altLang="en-US" sz="1600" b="1" dirty="0">
                <a:solidFill>
                  <a:prstClr val="black">
                    <a:lumMod val="50000"/>
                    <a:lumOff val="50000"/>
                  </a:prstClr>
                </a:solidFill>
                <a:latin typeface="游ゴシック" panose="020B0400000000000000" pitchFamily="50" charset="-128"/>
                <a:ea typeface="游ゴシック" panose="020B0400000000000000" pitchFamily="50" charset="-128"/>
                <a:sym typeface="Wingdings" panose="05000000000000000000" pitchFamily="2" charset="2"/>
              </a:rPr>
              <a:t>自動運転車が普及して事故に関する裁判が多くなり、ドライバーの尊厳（意思の</a:t>
            </a:r>
            <a:endParaRPr lang="en-US" altLang="ja-JP" sz="1600" b="1" dirty="0">
              <a:solidFill>
                <a:prstClr val="black">
                  <a:lumMod val="50000"/>
                  <a:lumOff val="50000"/>
                </a:prstClr>
              </a:solidFill>
              <a:latin typeface="游ゴシック" panose="020B0400000000000000" pitchFamily="50" charset="-128"/>
              <a:ea typeface="游ゴシック" panose="020B0400000000000000" pitchFamily="50" charset="-128"/>
              <a:sym typeface="Wingdings" panose="05000000000000000000" pitchFamily="2" charset="2"/>
            </a:endParaRPr>
          </a:p>
          <a:p>
            <a:pPr marL="0" marR="0" lvl="0" indent="0" algn="l" defTabSz="914257" rtl="0" eaLnBrk="1" fontAlgn="auto" latinLnBrk="0" hangingPunct="1">
              <a:lnSpc>
                <a:spcPct val="110000"/>
              </a:lnSpc>
              <a:spcBef>
                <a:spcPts val="0"/>
              </a:spcBef>
              <a:spcAft>
                <a:spcPts val="0"/>
              </a:spcAft>
              <a:buClrTx/>
              <a:buSzTx/>
              <a:buFontTx/>
              <a:buNone/>
              <a:tabLst/>
              <a:defRPr/>
            </a:pPr>
            <a:r>
              <a:rPr lang="ja-JP" altLang="en-US" sz="1600" b="1" dirty="0">
                <a:solidFill>
                  <a:prstClr val="black">
                    <a:lumMod val="50000"/>
                    <a:lumOff val="50000"/>
                  </a:prstClr>
                </a:solidFill>
                <a:latin typeface="游ゴシック" panose="020B0400000000000000" pitchFamily="50" charset="-128"/>
                <a:ea typeface="游ゴシック" panose="020B0400000000000000" pitchFamily="50" charset="-128"/>
                <a:sym typeface="Wingdings" panose="05000000000000000000" pitchFamily="2" charset="2"/>
              </a:rPr>
              <a:t>　　　　　　　　　　　　　 反映）が認められ「意志の代行者」としての自動運転車が求められるようになった</a:t>
            </a:r>
            <a:endParaRPr lang="en-US" altLang="ja-JP" sz="1600" b="1" dirty="0">
              <a:solidFill>
                <a:prstClr val="black">
                  <a:lumMod val="50000"/>
                  <a:lumOff val="50000"/>
                </a:prstClr>
              </a:solidFill>
              <a:latin typeface="游ゴシック" panose="020B0400000000000000" pitchFamily="50" charset="-128"/>
              <a:ea typeface="游ゴシック" panose="020B0400000000000000" pitchFamily="50" charset="-128"/>
              <a:sym typeface="Wingdings" panose="05000000000000000000" pitchFamily="2" charset="2"/>
            </a:endParaRPr>
          </a:p>
          <a:p>
            <a:pPr marL="0" marR="0" lvl="0" indent="0" algn="l" defTabSz="914257" rtl="0" eaLnBrk="1" fontAlgn="auto" latinLnBrk="0" hangingPunct="1">
              <a:lnSpc>
                <a:spcPct val="110000"/>
              </a:lnSpc>
              <a:spcBef>
                <a:spcPts val="0"/>
              </a:spcBef>
              <a:spcAft>
                <a:spcPts val="0"/>
              </a:spcAft>
              <a:buClrTx/>
              <a:buSzTx/>
              <a:buFontTx/>
              <a:buNone/>
              <a:tabLst/>
              <a:defRPr/>
            </a:pPr>
            <a:r>
              <a:rPr lang="ja-JP" altLang="en-US" sz="1600" b="1" dirty="0">
                <a:solidFill>
                  <a:prstClr val="black">
                    <a:lumMod val="50000"/>
                    <a:lumOff val="50000"/>
                  </a:prstClr>
                </a:solidFill>
                <a:latin typeface="游ゴシック" panose="020B0400000000000000" pitchFamily="50" charset="-128"/>
                <a:ea typeface="游ゴシック" panose="020B0400000000000000" pitchFamily="50" charset="-128"/>
                <a:sym typeface="Wingdings" panose="05000000000000000000" pitchFamily="2" charset="2"/>
              </a:rPr>
              <a:t>　　　　　　　　　　　　　 場合は、</a:t>
            </a:r>
            <a:r>
              <a:rPr lang="ja-JP" altLang="en-US" sz="1600" b="1" dirty="0">
                <a:solidFill>
                  <a:srgbClr val="7030A0"/>
                </a:solidFill>
                <a:latin typeface="游ゴシック" panose="020B0400000000000000" pitchFamily="50" charset="-128"/>
                <a:ea typeface="游ゴシック" panose="020B0400000000000000" pitchFamily="50" charset="-128"/>
                <a:sym typeface="Wingdings" panose="05000000000000000000" pitchFamily="2" charset="2"/>
              </a:rPr>
              <a:t>従来型自動運転</a:t>
            </a:r>
            <a:r>
              <a:rPr lang="en-US" altLang="ja-JP" sz="1600" b="1" dirty="0">
                <a:solidFill>
                  <a:srgbClr val="7030A0"/>
                </a:solidFill>
                <a:latin typeface="游ゴシック" panose="020B0400000000000000" pitchFamily="50" charset="-128"/>
                <a:ea typeface="游ゴシック" panose="020B0400000000000000" pitchFamily="50" charset="-128"/>
                <a:sym typeface="Wingdings" panose="05000000000000000000" pitchFamily="2" charset="2"/>
              </a:rPr>
              <a:t>AI</a:t>
            </a:r>
            <a:r>
              <a:rPr lang="ja-JP" altLang="en-US" sz="1600" b="1" dirty="0">
                <a:solidFill>
                  <a:srgbClr val="7030A0"/>
                </a:solidFill>
                <a:latin typeface="游ゴシック" panose="020B0400000000000000" pitchFamily="50" charset="-128"/>
                <a:ea typeface="游ゴシック" panose="020B0400000000000000" pitchFamily="50" charset="-128"/>
                <a:sym typeface="Wingdings" panose="05000000000000000000" pitchFamily="2" charset="2"/>
              </a:rPr>
              <a:t>では対処できない問題が発生</a:t>
            </a:r>
            <a:r>
              <a:rPr lang="ja-JP" altLang="en-US" sz="1600" b="1" dirty="0">
                <a:solidFill>
                  <a:prstClr val="black">
                    <a:lumMod val="50000"/>
                    <a:lumOff val="50000"/>
                  </a:prstClr>
                </a:solidFill>
                <a:latin typeface="游ゴシック" panose="020B0400000000000000" pitchFamily="50" charset="-128"/>
                <a:ea typeface="游ゴシック" panose="020B0400000000000000" pitchFamily="50" charset="-128"/>
                <a:sym typeface="Wingdings" panose="05000000000000000000" pitchFamily="2" charset="2"/>
              </a:rPr>
              <a:t>する可能性がある</a:t>
            </a:r>
            <a:r>
              <a:rPr lang="en-US" altLang="ja-JP" sz="1600" b="1" dirty="0">
                <a:solidFill>
                  <a:prstClr val="black">
                    <a:lumMod val="50000"/>
                    <a:lumOff val="50000"/>
                  </a:prstClr>
                </a:solidFill>
                <a:latin typeface="游ゴシック" panose="020B0400000000000000" pitchFamily="50" charset="-128"/>
                <a:ea typeface="游ゴシック" panose="020B0400000000000000" pitchFamily="50" charset="-128"/>
                <a:sym typeface="Wingdings" panose="05000000000000000000" pitchFamily="2" charset="2"/>
              </a:rPr>
              <a:t> </a:t>
            </a:r>
          </a:p>
          <a:p>
            <a:pPr marL="0" marR="0" lvl="0" indent="0" algn="l" defTabSz="914257" rtl="0" eaLnBrk="1" fontAlgn="auto" latinLnBrk="0" hangingPunct="1">
              <a:lnSpc>
                <a:spcPct val="110000"/>
              </a:lnSpc>
              <a:spcBef>
                <a:spcPts val="0"/>
              </a:spcBef>
              <a:spcAft>
                <a:spcPts val="0"/>
              </a:spcAft>
              <a:buClrTx/>
              <a:buSzTx/>
              <a:buFontTx/>
              <a:buNone/>
              <a:tabLst/>
              <a:defRPr/>
            </a:pPr>
            <a:endParaRPr lang="en-US" altLang="ja-JP" sz="1600" b="1" dirty="0">
              <a:solidFill>
                <a:prstClr val="black">
                  <a:lumMod val="50000"/>
                  <a:lumOff val="50000"/>
                </a:prstClr>
              </a:solidFill>
              <a:latin typeface="游ゴシック" panose="020B0400000000000000" pitchFamily="50" charset="-128"/>
              <a:ea typeface="游ゴシック" panose="020B0400000000000000" pitchFamily="50" charset="-128"/>
              <a:sym typeface="Wingdings" panose="05000000000000000000" pitchFamily="2" charset="2"/>
            </a:endParaRPr>
          </a:p>
        </p:txBody>
      </p:sp>
      <p:sp>
        <p:nvSpPr>
          <p:cNvPr id="7" name="テキスト ボックス 6">
            <a:extLst>
              <a:ext uri="{FF2B5EF4-FFF2-40B4-BE49-F238E27FC236}">
                <a16:creationId xmlns:a16="http://schemas.microsoft.com/office/drawing/2014/main" id="{7706F563-0B54-B241-E3BE-37FEF71F8393}"/>
              </a:ext>
            </a:extLst>
          </p:cNvPr>
          <p:cNvSpPr txBox="1"/>
          <p:nvPr/>
        </p:nvSpPr>
        <p:spPr bwMode="auto">
          <a:xfrm>
            <a:off x="0" y="6343475"/>
            <a:ext cx="12192000" cy="365125"/>
          </a:xfrm>
          <a:prstGeom prst="rect">
            <a:avLst/>
          </a:prstGeom>
          <a:noFill/>
          <a:ln w="9525">
            <a:noFill/>
          </a:ln>
        </p:spPr>
        <p:txBody>
          <a:bodyPr vert="horz" wrap="square" rtlCol="0" anchor="t">
            <a:noAutofit/>
          </a:bodyPr>
          <a:lstStyle/>
          <a:p>
            <a:pPr algn="ctr" fontAlgn="base">
              <a:lnSpc>
                <a:spcPct val="110000"/>
              </a:lnSpc>
              <a:spcBef>
                <a:spcPct val="0"/>
              </a:spcBef>
              <a:spcAft>
                <a:spcPct val="0"/>
              </a:spcAft>
            </a:pPr>
            <a:r>
              <a:rPr kumimoji="1" lang="en-US" altLang="ja-JP" sz="1400" b="1" dirty="0">
                <a:solidFill>
                  <a:schemeClr val="tx1">
                    <a:lumMod val="65000"/>
                    <a:lumOff val="35000"/>
                  </a:schemeClr>
                </a:solidFill>
                <a:latin typeface="游ゴシック" panose="020B0400000000000000" pitchFamily="50" charset="-128"/>
                <a:ea typeface="游ゴシック" panose="020B0400000000000000" pitchFamily="50" charset="-128"/>
              </a:rPr>
              <a:t>※ </a:t>
            </a:r>
            <a:r>
              <a:rPr lang="ja-JP" altLang="en-US" sz="1400" b="1" dirty="0">
                <a:solidFill>
                  <a:schemeClr val="tx1">
                    <a:lumMod val="65000"/>
                    <a:lumOff val="35000"/>
                  </a:schemeClr>
                </a:solidFill>
                <a:latin typeface="游ゴシック" panose="020B0400000000000000" pitchFamily="50" charset="-128"/>
                <a:ea typeface="游ゴシック" panose="020B0400000000000000" pitchFamily="50" charset="-128"/>
              </a:rPr>
              <a:t>ドイツ倫理委員会報告書の「原則」につきましては、</a:t>
            </a:r>
            <a:r>
              <a:rPr lang="en-US" altLang="ja-JP" sz="1400" b="1" dirty="0">
                <a:solidFill>
                  <a:schemeClr val="tx1">
                    <a:lumMod val="65000"/>
                    <a:lumOff val="35000"/>
                  </a:schemeClr>
                </a:solidFill>
                <a:latin typeface="游ゴシック" panose="020B0400000000000000" pitchFamily="50" charset="-128"/>
                <a:ea typeface="游ゴシック" panose="020B0400000000000000" pitchFamily="50" charset="-128"/>
              </a:rPr>
              <a:t>10</a:t>
            </a:r>
            <a:r>
              <a:rPr lang="ja-JP" altLang="en-US" sz="1400" b="1" dirty="0">
                <a:solidFill>
                  <a:schemeClr val="tx1">
                    <a:lumMod val="65000"/>
                    <a:lumOff val="35000"/>
                  </a:schemeClr>
                </a:solidFill>
                <a:latin typeface="游ゴシック" panose="020B0400000000000000" pitchFamily="50" charset="-128"/>
                <a:ea typeface="游ゴシック" panose="020B0400000000000000" pitchFamily="50" charset="-128"/>
              </a:rPr>
              <a:t>頁の補足資料をご参照ください</a:t>
            </a:r>
            <a:endParaRPr kumimoji="1" lang="ja-JP" altLang="en-US" sz="1400" b="1" dirty="0">
              <a:solidFill>
                <a:schemeClr val="tx1">
                  <a:lumMod val="65000"/>
                  <a:lumOff val="35000"/>
                </a:schemeClr>
              </a:solidFill>
              <a:latin typeface="游ゴシック" panose="020B0400000000000000" pitchFamily="50" charset="-128"/>
              <a:ea typeface="游ゴシック" panose="020B0400000000000000" pitchFamily="50" charset="-128"/>
            </a:endParaRPr>
          </a:p>
        </p:txBody>
      </p:sp>
    </p:spTree>
    <p:extLst>
      <p:ext uri="{BB962C8B-B14F-4D97-AF65-F5344CB8AC3E}">
        <p14:creationId xmlns:p14="http://schemas.microsoft.com/office/powerpoint/2010/main" val="1803704992"/>
      </p:ext>
    </p:extLst>
  </p:cSld>
  <p:clrMapOvr>
    <a:masterClrMapping/>
  </p:clrMapOvr>
  <mc:AlternateContent xmlns:mc="http://schemas.openxmlformats.org/markup-compatibility/2006" xmlns:p14="http://schemas.microsoft.com/office/powerpoint/2010/main">
    <mc:Choice Requires="p14">
      <p:transition p14:dur="10" advClick="0">
        <p:fade/>
      </p:transition>
    </mc:Choice>
    <mc:Fallback xmlns="">
      <p:transition advClick="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3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245D0F2-0E72-5A6D-C5EF-8B4716C51BD7}"/>
            </a:ext>
          </a:extLst>
        </p:cNvPr>
        <p:cNvGrpSpPr/>
        <p:nvPr/>
      </p:nvGrpSpPr>
      <p:grpSpPr>
        <a:xfrm>
          <a:off x="0" y="0"/>
          <a:ext cx="0" cy="0"/>
          <a:chOff x="0" y="0"/>
          <a:chExt cx="0" cy="0"/>
        </a:xfrm>
      </p:grpSpPr>
      <p:sp>
        <p:nvSpPr>
          <p:cNvPr id="2" name="スライド番号プレースホルダー 1">
            <a:extLst>
              <a:ext uri="{FF2B5EF4-FFF2-40B4-BE49-F238E27FC236}">
                <a16:creationId xmlns:a16="http://schemas.microsoft.com/office/drawing/2014/main" id="{BB993A1F-37E0-59B0-983C-4A42A6DE3E04}"/>
              </a:ext>
            </a:extLst>
          </p:cNvPr>
          <p:cNvSpPr>
            <a:spLocks noGrp="1"/>
          </p:cNvSpPr>
          <p:nvPr>
            <p:ph type="sldNum" sz="quarter" idx="10"/>
          </p:nvPr>
        </p:nvSpPr>
        <p:spPr/>
        <p:txBody>
          <a:bodyPr/>
          <a:lstStyle/>
          <a:p>
            <a:fld id="{C2DB7713-C8B9-400C-9441-50EEF11B139C}" type="slidenum">
              <a:rPr lang="ja-JP" altLang="en-US" smtClean="0">
                <a:solidFill>
                  <a:prstClr val="black">
                    <a:tint val="75000"/>
                  </a:prstClr>
                </a:solidFill>
              </a:rPr>
              <a:pPr/>
              <a:t>8</a:t>
            </a:fld>
            <a:endParaRPr lang="ja-JP" altLang="en-US">
              <a:solidFill>
                <a:prstClr val="black">
                  <a:tint val="75000"/>
                </a:prstClr>
              </a:solidFill>
            </a:endParaRPr>
          </a:p>
        </p:txBody>
      </p:sp>
      <p:sp>
        <p:nvSpPr>
          <p:cNvPr id="3" name="フッター プレースホルダー 2">
            <a:extLst>
              <a:ext uri="{FF2B5EF4-FFF2-40B4-BE49-F238E27FC236}">
                <a16:creationId xmlns:a16="http://schemas.microsoft.com/office/drawing/2014/main" id="{72FBDB15-38F0-55E3-8BA2-44E6F8D83D3E}"/>
              </a:ext>
            </a:extLst>
          </p:cNvPr>
          <p:cNvSpPr>
            <a:spLocks noGrp="1"/>
          </p:cNvSpPr>
          <p:nvPr>
            <p:ph type="ftr" sz="quarter" idx="3"/>
          </p:nvPr>
        </p:nvSpPr>
        <p:spPr/>
        <p:txBody>
          <a:bodyPr/>
          <a:lstStyle/>
          <a:p>
            <a:r>
              <a:rPr lang="en-US" altLang="ja-JP"/>
              <a:t>© 2018 PLM Revolution Inc.</a:t>
            </a:r>
            <a:endParaRPr lang="ja-JP" altLang="en-US"/>
          </a:p>
        </p:txBody>
      </p:sp>
      <p:sp>
        <p:nvSpPr>
          <p:cNvPr id="4" name="テキスト ボックス 3">
            <a:extLst>
              <a:ext uri="{FF2B5EF4-FFF2-40B4-BE49-F238E27FC236}">
                <a16:creationId xmlns:a16="http://schemas.microsoft.com/office/drawing/2014/main" id="{92CAB41B-E2B7-66D2-D97F-10E2CDD3AB6C}"/>
              </a:ext>
            </a:extLst>
          </p:cNvPr>
          <p:cNvSpPr txBox="1"/>
          <p:nvPr/>
        </p:nvSpPr>
        <p:spPr bwMode="auto">
          <a:xfrm>
            <a:off x="338327" y="64008"/>
            <a:ext cx="9850702" cy="411480"/>
          </a:xfrm>
          <a:prstGeom prst="rect">
            <a:avLst/>
          </a:prstGeom>
          <a:noFill/>
          <a:ln w="9525">
            <a:noFill/>
          </a:ln>
        </p:spPr>
        <p:txBody>
          <a:bodyPr vert="horz" wrap="none" rtlCol="0" anchor="ctr">
            <a:noAutofit/>
          </a:bodyPr>
          <a:lstStyle/>
          <a:p>
            <a:pPr fontAlgn="base">
              <a:lnSpc>
                <a:spcPct val="110000"/>
              </a:lnSpc>
              <a:spcBef>
                <a:spcPct val="0"/>
              </a:spcBef>
              <a:spcAft>
                <a:spcPct val="0"/>
              </a:spcAft>
            </a:pPr>
            <a:r>
              <a:rPr lang="ja-JP" altLang="en-US" sz="2400" b="1" dirty="0">
                <a:solidFill>
                  <a:schemeClr val="accent1">
                    <a:lumMod val="10000"/>
                    <a:lumOff val="90000"/>
                  </a:schemeClr>
                </a:solidFill>
                <a:effectLst>
                  <a:outerShdw blurRad="38100" dist="38100" dir="2700000" algn="tl">
                    <a:srgbClr val="000000">
                      <a:alpha val="43137"/>
                    </a:srgbClr>
                  </a:outerShdw>
                </a:effectLst>
                <a:latin typeface="游ゴシック" panose="020B0400000000000000" pitchFamily="50" charset="-128"/>
                <a:ea typeface="游ゴシック" panose="020B0400000000000000" pitchFamily="50" charset="-128"/>
              </a:rPr>
              <a:t>協業の提案</a:t>
            </a:r>
            <a:r>
              <a:rPr lang="ja-JP" altLang="en-US" sz="2400" b="1" dirty="0">
                <a:solidFill>
                  <a:schemeClr val="bg1"/>
                </a:solidFill>
                <a:effectLst>
                  <a:outerShdw blurRad="38100" dist="38100" dir="2700000" algn="tl">
                    <a:srgbClr val="000000">
                      <a:alpha val="43137"/>
                    </a:srgbClr>
                  </a:outerShdw>
                </a:effectLst>
                <a:latin typeface="游ゴシック" panose="020B0400000000000000" pitchFamily="50" charset="-128"/>
                <a:ea typeface="游ゴシック" panose="020B0400000000000000" pitchFamily="50" charset="-128"/>
              </a:rPr>
              <a:t>：自律判断</a:t>
            </a:r>
            <a:r>
              <a:rPr lang="en-US" altLang="ja-JP" sz="2400" b="1" dirty="0">
                <a:solidFill>
                  <a:schemeClr val="bg1"/>
                </a:solidFill>
                <a:effectLst>
                  <a:outerShdw blurRad="38100" dist="38100" dir="2700000" algn="tl">
                    <a:srgbClr val="000000">
                      <a:alpha val="43137"/>
                    </a:srgbClr>
                  </a:outerShdw>
                </a:effectLst>
                <a:latin typeface="游ゴシック" panose="020B0400000000000000" pitchFamily="50" charset="-128"/>
                <a:ea typeface="游ゴシック" panose="020B0400000000000000" pitchFamily="50" charset="-128"/>
              </a:rPr>
              <a:t>AI</a:t>
            </a:r>
            <a:r>
              <a:rPr lang="ja-JP" altLang="en-US" sz="2400" b="1" dirty="0">
                <a:solidFill>
                  <a:schemeClr val="accent4">
                    <a:lumMod val="25000"/>
                    <a:lumOff val="75000"/>
                  </a:schemeClr>
                </a:solidFill>
                <a:effectLst>
                  <a:outerShdw blurRad="38100" dist="38100" dir="2700000" algn="tl">
                    <a:srgbClr val="000000">
                      <a:alpha val="43137"/>
                    </a:srgbClr>
                  </a:outerShdw>
                </a:effectLst>
                <a:latin typeface="游ゴシック" panose="020B0400000000000000" pitchFamily="50" charset="-128"/>
                <a:ea typeface="游ゴシック" panose="020B0400000000000000" pitchFamily="50" charset="-128"/>
              </a:rPr>
              <a:t>活用のメリットを共有</a:t>
            </a:r>
            <a:endParaRPr kumimoji="1" lang="ja-JP" altLang="en-US" sz="1400" dirty="0">
              <a:solidFill>
                <a:schemeClr val="accent4">
                  <a:lumMod val="25000"/>
                  <a:lumOff val="75000"/>
                </a:schemeClr>
              </a:solidFill>
              <a:effectLst>
                <a:outerShdw blurRad="38100" dist="38100" dir="2700000" algn="tl">
                  <a:srgbClr val="000000">
                    <a:alpha val="43137"/>
                  </a:srgbClr>
                </a:outerShdw>
              </a:effectLst>
              <a:latin typeface="游ゴシック" panose="020B0400000000000000" pitchFamily="50" charset="-128"/>
              <a:ea typeface="游ゴシック" panose="020B0400000000000000" pitchFamily="50" charset="-128"/>
            </a:endParaRPr>
          </a:p>
        </p:txBody>
      </p:sp>
      <p:sp>
        <p:nvSpPr>
          <p:cNvPr id="5" name="テキスト ボックス 4">
            <a:extLst>
              <a:ext uri="{FF2B5EF4-FFF2-40B4-BE49-F238E27FC236}">
                <a16:creationId xmlns:a16="http://schemas.microsoft.com/office/drawing/2014/main" id="{C139E1EB-757F-121B-391E-CD5B37001CEF}"/>
              </a:ext>
            </a:extLst>
          </p:cNvPr>
          <p:cNvSpPr txBox="1"/>
          <p:nvPr/>
        </p:nvSpPr>
        <p:spPr bwMode="auto">
          <a:xfrm>
            <a:off x="426720" y="1425583"/>
            <a:ext cx="11338560" cy="481602"/>
          </a:xfrm>
          <a:prstGeom prst="rect">
            <a:avLst/>
          </a:prstGeom>
          <a:noFill/>
          <a:ln w="9525">
            <a:noFill/>
          </a:ln>
        </p:spPr>
        <p:txBody>
          <a:bodyPr vert="horz" wrap="square" rtlCol="0" anchor="t">
            <a:noAutofit/>
          </a:bodyPr>
          <a:lstStyle/>
          <a:p>
            <a:pPr algn="l" fontAlgn="base">
              <a:lnSpc>
                <a:spcPct val="110000"/>
              </a:lnSpc>
              <a:spcBef>
                <a:spcPct val="0"/>
              </a:spcBef>
              <a:spcAft>
                <a:spcPct val="0"/>
              </a:spcAft>
            </a:pPr>
            <a:r>
              <a:rPr kumimoji="1" lang="ja-JP" altLang="en-US" sz="2600" b="1" dirty="0">
                <a:latin typeface="游ゴシック" panose="020B0400000000000000" pitchFamily="50" charset="-128"/>
                <a:ea typeface="游ゴシック" panose="020B0400000000000000" pitchFamily="50" charset="-128"/>
              </a:rPr>
              <a:t> </a:t>
            </a:r>
          </a:p>
        </p:txBody>
      </p:sp>
      <p:sp>
        <p:nvSpPr>
          <p:cNvPr id="6" name="四角形: 角を丸くする 5">
            <a:extLst>
              <a:ext uri="{FF2B5EF4-FFF2-40B4-BE49-F238E27FC236}">
                <a16:creationId xmlns:a16="http://schemas.microsoft.com/office/drawing/2014/main" id="{BDD33775-D5EE-D999-6E57-9B084F005174}"/>
              </a:ext>
            </a:extLst>
          </p:cNvPr>
          <p:cNvSpPr/>
          <p:nvPr/>
        </p:nvSpPr>
        <p:spPr bwMode="gray">
          <a:xfrm>
            <a:off x="2734491" y="3442925"/>
            <a:ext cx="6723018" cy="2558585"/>
          </a:xfrm>
          <a:prstGeom prst="roundRect">
            <a:avLst>
              <a:gd name="adj" fmla="val 5421"/>
            </a:avLst>
          </a:prstGeom>
          <a:solidFill>
            <a:schemeClr val="bg1">
              <a:lumMod val="95000"/>
            </a:schemeClr>
          </a:solidFill>
          <a:ln w="19050">
            <a:noFill/>
            <a:prstDash val="solid"/>
            <a:headEnd type="none" w="lg" len="lg"/>
            <a:tailEnd type="none"/>
          </a:ln>
        </p:spPr>
        <p:style>
          <a:lnRef idx="1">
            <a:schemeClr val="accent1"/>
          </a:lnRef>
          <a:fillRef idx="0">
            <a:schemeClr val="accent1"/>
          </a:fillRef>
          <a:effectRef idx="0">
            <a:schemeClr val="accent1"/>
          </a:effectRef>
          <a:fontRef idx="minor">
            <a:schemeClr val="tx1"/>
          </a:fontRef>
        </p:style>
        <p:txBody>
          <a:bodyPr rtlCol="0" anchor="ctr"/>
          <a:lstStyle/>
          <a:p>
            <a:pPr>
              <a:lnSpc>
                <a:spcPct val="110000"/>
              </a:lnSpc>
            </a:pPr>
            <a:r>
              <a:rPr kumimoji="1" lang="ja-JP" altLang="en-US" sz="2100" b="1" dirty="0">
                <a:solidFill>
                  <a:schemeClr val="tx1">
                    <a:lumMod val="65000"/>
                    <a:lumOff val="35000"/>
                  </a:schemeClr>
                </a:solidFill>
                <a:latin typeface="游ゴシック" panose="020B0400000000000000" pitchFamily="50" charset="-128"/>
                <a:ea typeface="游ゴシック" panose="020B0400000000000000" pitchFamily="50" charset="-128"/>
              </a:rPr>
              <a:t>　１．判断根拠となる情報の選定</a:t>
            </a:r>
            <a:endParaRPr kumimoji="1" lang="en-US" altLang="ja-JP" sz="2100" b="1" dirty="0">
              <a:solidFill>
                <a:schemeClr val="tx1">
                  <a:lumMod val="65000"/>
                  <a:lumOff val="35000"/>
                </a:schemeClr>
              </a:solidFill>
              <a:latin typeface="游ゴシック" panose="020B0400000000000000" pitchFamily="50" charset="-128"/>
              <a:ea typeface="游ゴシック" panose="020B0400000000000000" pitchFamily="50" charset="-128"/>
            </a:endParaRPr>
          </a:p>
          <a:p>
            <a:pPr>
              <a:lnSpc>
                <a:spcPct val="110000"/>
              </a:lnSpc>
            </a:pPr>
            <a:r>
              <a:rPr lang="ja-JP" altLang="en-US" sz="2100" b="1" dirty="0">
                <a:solidFill>
                  <a:schemeClr val="tx1">
                    <a:lumMod val="65000"/>
                    <a:lumOff val="35000"/>
                  </a:schemeClr>
                </a:solidFill>
                <a:latin typeface="游ゴシック" panose="020B0400000000000000" pitchFamily="50" charset="-128"/>
                <a:ea typeface="游ゴシック" panose="020B0400000000000000" pitchFamily="50" charset="-128"/>
              </a:rPr>
              <a:t>　２．製品コンセプトごとの関連部門要求の共有</a:t>
            </a:r>
            <a:endParaRPr lang="en-US" altLang="ja-JP" sz="2100" b="1" dirty="0">
              <a:solidFill>
                <a:schemeClr val="tx1">
                  <a:lumMod val="65000"/>
                  <a:lumOff val="35000"/>
                </a:schemeClr>
              </a:solidFill>
              <a:latin typeface="游ゴシック" panose="020B0400000000000000" pitchFamily="50" charset="-128"/>
              <a:ea typeface="游ゴシック" panose="020B0400000000000000" pitchFamily="50" charset="-128"/>
            </a:endParaRPr>
          </a:p>
          <a:p>
            <a:pPr>
              <a:lnSpc>
                <a:spcPct val="110000"/>
              </a:lnSpc>
            </a:pPr>
            <a:r>
              <a:rPr kumimoji="1" lang="ja-JP" altLang="en-US" sz="2100" b="1" dirty="0">
                <a:solidFill>
                  <a:schemeClr val="tx1">
                    <a:lumMod val="65000"/>
                    <a:lumOff val="35000"/>
                  </a:schemeClr>
                </a:solidFill>
                <a:latin typeface="游ゴシック" panose="020B0400000000000000" pitchFamily="50" charset="-128"/>
                <a:ea typeface="游ゴシック" panose="020B0400000000000000" pitchFamily="50" charset="-128"/>
              </a:rPr>
              <a:t>　３．判断根拠のテーブル設定</a:t>
            </a:r>
            <a:endParaRPr kumimoji="1" lang="en-US" altLang="ja-JP" sz="2100" b="1" dirty="0">
              <a:solidFill>
                <a:schemeClr val="tx1">
                  <a:lumMod val="65000"/>
                  <a:lumOff val="35000"/>
                </a:schemeClr>
              </a:solidFill>
              <a:latin typeface="游ゴシック" panose="020B0400000000000000" pitchFamily="50" charset="-128"/>
              <a:ea typeface="游ゴシック" panose="020B0400000000000000" pitchFamily="50" charset="-128"/>
            </a:endParaRPr>
          </a:p>
          <a:p>
            <a:pPr>
              <a:lnSpc>
                <a:spcPct val="110000"/>
              </a:lnSpc>
            </a:pPr>
            <a:r>
              <a:rPr lang="ja-JP" altLang="en-US" sz="2100" b="1" dirty="0">
                <a:solidFill>
                  <a:schemeClr val="tx1">
                    <a:lumMod val="65000"/>
                    <a:lumOff val="35000"/>
                  </a:schemeClr>
                </a:solidFill>
                <a:latin typeface="游ゴシック" panose="020B0400000000000000" pitchFamily="50" charset="-128"/>
                <a:ea typeface="游ゴシック" panose="020B0400000000000000" pitchFamily="50" charset="-128"/>
              </a:rPr>
              <a:t>　４．部品マスターの整備</a:t>
            </a:r>
            <a:endParaRPr lang="en-US" altLang="ja-JP" sz="2100" b="1" dirty="0">
              <a:solidFill>
                <a:schemeClr val="tx1">
                  <a:lumMod val="65000"/>
                  <a:lumOff val="35000"/>
                </a:schemeClr>
              </a:solidFill>
              <a:latin typeface="游ゴシック" panose="020B0400000000000000" pitchFamily="50" charset="-128"/>
              <a:ea typeface="游ゴシック" panose="020B0400000000000000" pitchFamily="50" charset="-128"/>
            </a:endParaRPr>
          </a:p>
          <a:p>
            <a:pPr>
              <a:lnSpc>
                <a:spcPct val="110000"/>
              </a:lnSpc>
            </a:pPr>
            <a:r>
              <a:rPr lang="ja-JP" altLang="en-US" sz="1600" b="1" dirty="0">
                <a:solidFill>
                  <a:schemeClr val="tx1">
                    <a:lumMod val="65000"/>
                    <a:lumOff val="35000"/>
                  </a:schemeClr>
                </a:solidFill>
                <a:latin typeface="游ゴシック" panose="020B0400000000000000" pitchFamily="50" charset="-128"/>
                <a:ea typeface="游ゴシック" panose="020B0400000000000000" pitchFamily="50" charset="-128"/>
              </a:rPr>
              <a:t>　　　　　</a:t>
            </a:r>
            <a:r>
              <a:rPr lang="en-US" altLang="ja-JP" sz="1600" b="1" dirty="0">
                <a:solidFill>
                  <a:schemeClr val="tx1">
                    <a:lumMod val="65000"/>
                    <a:lumOff val="35000"/>
                  </a:schemeClr>
                </a:solidFill>
                <a:latin typeface="游ゴシック" panose="020B0400000000000000" pitchFamily="50" charset="-128"/>
                <a:ea typeface="游ゴシック" panose="020B0400000000000000" pitchFamily="50" charset="-128"/>
              </a:rPr>
              <a:t>※ </a:t>
            </a:r>
            <a:r>
              <a:rPr lang="ja-JP" altLang="en-US" sz="1600" b="1" dirty="0">
                <a:solidFill>
                  <a:schemeClr val="tx1">
                    <a:lumMod val="65000"/>
                    <a:lumOff val="35000"/>
                  </a:schemeClr>
                </a:solidFill>
                <a:latin typeface="游ゴシック" panose="020B0400000000000000" pitchFamily="50" charset="-128"/>
                <a:ea typeface="游ゴシック" panose="020B0400000000000000" pitchFamily="50" charset="-128"/>
              </a:rPr>
              <a:t>判断根拠情報のプログラム利用設定の仕様確認）</a:t>
            </a:r>
            <a:endParaRPr lang="en-US" altLang="ja-JP" sz="1600" b="1" dirty="0">
              <a:solidFill>
                <a:schemeClr val="tx1">
                  <a:lumMod val="65000"/>
                  <a:lumOff val="35000"/>
                </a:schemeClr>
              </a:solidFill>
              <a:latin typeface="游ゴシック" panose="020B0400000000000000" pitchFamily="50" charset="-128"/>
              <a:ea typeface="游ゴシック" panose="020B0400000000000000" pitchFamily="50" charset="-128"/>
            </a:endParaRPr>
          </a:p>
          <a:p>
            <a:pPr>
              <a:lnSpc>
                <a:spcPct val="110000"/>
              </a:lnSpc>
            </a:pPr>
            <a:r>
              <a:rPr kumimoji="1" lang="ja-JP" altLang="en-US" sz="2100" b="1" dirty="0">
                <a:solidFill>
                  <a:schemeClr val="tx1">
                    <a:lumMod val="65000"/>
                    <a:lumOff val="35000"/>
                  </a:schemeClr>
                </a:solidFill>
                <a:latin typeface="游ゴシック" panose="020B0400000000000000" pitchFamily="50" charset="-128"/>
                <a:ea typeface="游ゴシック" panose="020B0400000000000000" pitchFamily="50" charset="-128"/>
              </a:rPr>
              <a:t>　５．シミュレーションによる選定精度の確認</a:t>
            </a:r>
            <a:endParaRPr kumimoji="1" lang="en-US" altLang="ja-JP" sz="2100" b="1" dirty="0">
              <a:solidFill>
                <a:schemeClr val="tx1">
                  <a:lumMod val="65000"/>
                  <a:lumOff val="35000"/>
                </a:schemeClr>
              </a:solidFill>
              <a:latin typeface="游ゴシック" panose="020B0400000000000000" pitchFamily="50" charset="-128"/>
              <a:ea typeface="游ゴシック" panose="020B0400000000000000" pitchFamily="50" charset="-128"/>
            </a:endParaRPr>
          </a:p>
          <a:p>
            <a:pPr>
              <a:lnSpc>
                <a:spcPct val="110000"/>
              </a:lnSpc>
            </a:pPr>
            <a:r>
              <a:rPr lang="ja-JP" altLang="en-US" sz="2100" b="1" dirty="0">
                <a:solidFill>
                  <a:schemeClr val="tx1">
                    <a:lumMod val="65000"/>
                    <a:lumOff val="35000"/>
                  </a:schemeClr>
                </a:solidFill>
                <a:latin typeface="游ゴシック" panose="020B0400000000000000" pitchFamily="50" charset="-128"/>
                <a:ea typeface="游ゴシック" panose="020B0400000000000000" pitchFamily="50" charset="-128"/>
              </a:rPr>
              <a:t>　６．既存</a:t>
            </a:r>
            <a:r>
              <a:rPr lang="en-US" altLang="ja-JP" sz="2100" b="1" dirty="0">
                <a:solidFill>
                  <a:schemeClr val="tx1">
                    <a:lumMod val="65000"/>
                    <a:lumOff val="35000"/>
                  </a:schemeClr>
                </a:solidFill>
                <a:latin typeface="游ゴシック" panose="020B0400000000000000" pitchFamily="50" charset="-128"/>
                <a:ea typeface="游ゴシック" panose="020B0400000000000000" pitchFamily="50" charset="-128"/>
              </a:rPr>
              <a:t>IT</a:t>
            </a:r>
            <a:r>
              <a:rPr lang="ja-JP" altLang="en-US" sz="2100" b="1" dirty="0">
                <a:solidFill>
                  <a:schemeClr val="tx1">
                    <a:lumMod val="65000"/>
                    <a:lumOff val="35000"/>
                  </a:schemeClr>
                </a:solidFill>
                <a:latin typeface="游ゴシック" panose="020B0400000000000000" pitchFamily="50" charset="-128"/>
                <a:ea typeface="游ゴシック" panose="020B0400000000000000" pitchFamily="50" charset="-128"/>
              </a:rPr>
              <a:t>システムへの組み込み方法の決定　　　　　　　　　　</a:t>
            </a:r>
            <a:endParaRPr kumimoji="1" lang="ja-JP" altLang="en-US" sz="2100" b="1" dirty="0">
              <a:solidFill>
                <a:schemeClr val="tx1">
                  <a:lumMod val="65000"/>
                  <a:lumOff val="35000"/>
                </a:schemeClr>
              </a:solidFill>
              <a:latin typeface="游ゴシック" panose="020B0400000000000000" pitchFamily="50" charset="-128"/>
              <a:ea typeface="游ゴシック" panose="020B0400000000000000" pitchFamily="50" charset="-128"/>
            </a:endParaRPr>
          </a:p>
        </p:txBody>
      </p:sp>
      <p:sp>
        <p:nvSpPr>
          <p:cNvPr id="7" name="テキスト ボックス 6">
            <a:extLst>
              <a:ext uri="{FF2B5EF4-FFF2-40B4-BE49-F238E27FC236}">
                <a16:creationId xmlns:a16="http://schemas.microsoft.com/office/drawing/2014/main" id="{FC70050D-10BC-D5AD-FE6E-49525AAA9C63}"/>
              </a:ext>
            </a:extLst>
          </p:cNvPr>
          <p:cNvSpPr txBox="1"/>
          <p:nvPr/>
        </p:nvSpPr>
        <p:spPr bwMode="auto">
          <a:xfrm>
            <a:off x="0" y="1072876"/>
            <a:ext cx="12202821" cy="481602"/>
          </a:xfrm>
          <a:prstGeom prst="rect">
            <a:avLst/>
          </a:prstGeom>
          <a:noFill/>
          <a:ln w="9525">
            <a:noFill/>
          </a:ln>
        </p:spPr>
        <p:txBody>
          <a:bodyPr vert="horz" wrap="square" rtlCol="0" anchor="t">
            <a:noAutofit/>
          </a:bodyPr>
          <a:lstStyle/>
          <a:p>
            <a:pPr algn="ctr" fontAlgn="base">
              <a:lnSpc>
                <a:spcPct val="110000"/>
              </a:lnSpc>
              <a:spcBef>
                <a:spcPct val="0"/>
              </a:spcBef>
              <a:spcAft>
                <a:spcPct val="0"/>
              </a:spcAft>
            </a:pPr>
            <a:r>
              <a:rPr kumimoji="1" lang="ja-JP" altLang="en-US" sz="2600" b="1" dirty="0">
                <a:latin typeface="游ゴシック" panose="020B0400000000000000" pitchFamily="50" charset="-128"/>
                <a:ea typeface="游ゴシック" panose="020B0400000000000000" pitchFamily="50" charset="-128"/>
              </a:rPr>
              <a:t> 「</a:t>
            </a:r>
            <a:r>
              <a:rPr lang="ja-JP" altLang="en-US" sz="2600" b="1" dirty="0">
                <a:latin typeface="游ゴシック" panose="020B0400000000000000" pitchFamily="50" charset="-128"/>
                <a:ea typeface="游ゴシック" panose="020B0400000000000000" pitchFamily="50" charset="-128"/>
              </a:rPr>
              <a:t>自律判断</a:t>
            </a:r>
            <a:r>
              <a:rPr lang="en-US" altLang="ja-JP" sz="2600" b="1" dirty="0">
                <a:latin typeface="游ゴシック" panose="020B0400000000000000" pitchFamily="50" charset="-128"/>
                <a:ea typeface="游ゴシック" panose="020B0400000000000000" pitchFamily="50" charset="-128"/>
              </a:rPr>
              <a:t>AI</a:t>
            </a:r>
            <a:r>
              <a:rPr lang="ja-JP" altLang="en-US" sz="2600" b="1" dirty="0">
                <a:latin typeface="游ゴシック" panose="020B0400000000000000" pitchFamily="50" charset="-128"/>
                <a:ea typeface="游ゴシック" panose="020B0400000000000000" pitchFamily="50" charset="-128"/>
              </a:rPr>
              <a:t>の理解」を基に御社の知見をデジタル資産化してみませんか？</a:t>
            </a:r>
            <a:endParaRPr kumimoji="1" lang="ja-JP" altLang="en-US" sz="2600" b="1" dirty="0">
              <a:latin typeface="游ゴシック" panose="020B0400000000000000" pitchFamily="50" charset="-128"/>
              <a:ea typeface="游ゴシック" panose="020B0400000000000000" pitchFamily="50" charset="-128"/>
            </a:endParaRPr>
          </a:p>
        </p:txBody>
      </p:sp>
      <p:sp>
        <p:nvSpPr>
          <p:cNvPr id="8" name="テキスト ボックス 7">
            <a:extLst>
              <a:ext uri="{FF2B5EF4-FFF2-40B4-BE49-F238E27FC236}">
                <a16:creationId xmlns:a16="http://schemas.microsoft.com/office/drawing/2014/main" id="{BC6EC358-1BCD-1F18-22CF-FA962E023C7B}"/>
              </a:ext>
            </a:extLst>
          </p:cNvPr>
          <p:cNvSpPr txBox="1"/>
          <p:nvPr/>
        </p:nvSpPr>
        <p:spPr bwMode="auto">
          <a:xfrm>
            <a:off x="2551612" y="3157719"/>
            <a:ext cx="2690948" cy="322218"/>
          </a:xfrm>
          <a:prstGeom prst="rect">
            <a:avLst/>
          </a:prstGeom>
          <a:noFill/>
          <a:ln w="9525">
            <a:noFill/>
          </a:ln>
        </p:spPr>
        <p:txBody>
          <a:bodyPr vert="horz" wrap="square" rtlCol="0" anchor="t">
            <a:noAutofit/>
          </a:bodyPr>
          <a:lstStyle/>
          <a:p>
            <a:pPr fontAlgn="base">
              <a:lnSpc>
                <a:spcPct val="110000"/>
              </a:lnSpc>
              <a:spcBef>
                <a:spcPct val="0"/>
              </a:spcBef>
              <a:spcAft>
                <a:spcPct val="0"/>
              </a:spcAft>
            </a:pPr>
            <a:r>
              <a:rPr kumimoji="1" lang="en-US" altLang="ja-JP" sz="1400" b="1" dirty="0">
                <a:latin typeface="游ゴシック" panose="020B0400000000000000" pitchFamily="50" charset="-128"/>
                <a:ea typeface="游ゴシック" panose="020B0400000000000000" pitchFamily="50" charset="-128"/>
              </a:rPr>
              <a:t>【</a:t>
            </a:r>
            <a:r>
              <a:rPr kumimoji="1" lang="ja-JP" altLang="en-US" sz="1400" b="1" dirty="0">
                <a:latin typeface="游ゴシック" panose="020B0400000000000000" pitchFamily="50" charset="-128"/>
                <a:ea typeface="游ゴシック" panose="020B0400000000000000" pitchFamily="50" charset="-128"/>
              </a:rPr>
              <a:t>共有内容：全</a:t>
            </a:r>
            <a:r>
              <a:rPr kumimoji="1" lang="en-US" altLang="ja-JP" sz="1400" b="1" dirty="0">
                <a:latin typeface="游ゴシック" panose="020B0400000000000000" pitchFamily="50" charset="-128"/>
                <a:ea typeface="游ゴシック" panose="020B0400000000000000" pitchFamily="50" charset="-128"/>
              </a:rPr>
              <a:t>5</a:t>
            </a:r>
            <a:r>
              <a:rPr kumimoji="1" lang="ja-JP" altLang="en-US" sz="1400" b="1" dirty="0">
                <a:latin typeface="游ゴシック" panose="020B0400000000000000" pitchFamily="50" charset="-128"/>
                <a:ea typeface="游ゴシック" panose="020B0400000000000000" pitchFamily="50" charset="-128"/>
              </a:rPr>
              <a:t>日</a:t>
            </a:r>
            <a:r>
              <a:rPr kumimoji="1" lang="en-US" altLang="ja-JP" sz="1400" b="1" dirty="0">
                <a:latin typeface="游ゴシック" panose="020B0400000000000000" pitchFamily="50" charset="-128"/>
                <a:ea typeface="游ゴシック" panose="020B0400000000000000" pitchFamily="50" charset="-128"/>
              </a:rPr>
              <a:t>】</a:t>
            </a:r>
            <a:endParaRPr kumimoji="1" lang="ja-JP" altLang="en-US" sz="1400" b="1" dirty="0">
              <a:latin typeface="游ゴシック" panose="020B0400000000000000" pitchFamily="50" charset="-128"/>
              <a:ea typeface="游ゴシック" panose="020B0400000000000000" pitchFamily="50" charset="-128"/>
            </a:endParaRPr>
          </a:p>
        </p:txBody>
      </p:sp>
      <p:sp>
        <p:nvSpPr>
          <p:cNvPr id="9" name="テキスト ボックス 8">
            <a:extLst>
              <a:ext uri="{FF2B5EF4-FFF2-40B4-BE49-F238E27FC236}">
                <a16:creationId xmlns:a16="http://schemas.microsoft.com/office/drawing/2014/main" id="{77CD054D-04FB-FC29-1F21-788853D5ADAA}"/>
              </a:ext>
            </a:extLst>
          </p:cNvPr>
          <p:cNvSpPr txBox="1"/>
          <p:nvPr/>
        </p:nvSpPr>
        <p:spPr bwMode="auto">
          <a:xfrm>
            <a:off x="1175657" y="1688569"/>
            <a:ext cx="9840686" cy="1071163"/>
          </a:xfrm>
          <a:prstGeom prst="rect">
            <a:avLst/>
          </a:prstGeom>
          <a:noFill/>
          <a:ln w="9525">
            <a:solidFill>
              <a:schemeClr val="bg1">
                <a:lumMod val="75000"/>
              </a:schemeClr>
            </a:solidFill>
          </a:ln>
        </p:spPr>
        <p:txBody>
          <a:bodyPr vert="horz" wrap="square" rtlCol="0" anchor="t">
            <a:noAutofit/>
          </a:bodyPr>
          <a:lstStyle/>
          <a:p>
            <a:pPr algn="l" fontAlgn="base">
              <a:lnSpc>
                <a:spcPct val="110000"/>
              </a:lnSpc>
              <a:spcBef>
                <a:spcPct val="0"/>
              </a:spcBef>
              <a:spcAft>
                <a:spcPct val="0"/>
              </a:spcAft>
            </a:pPr>
            <a:r>
              <a:rPr lang="ja-JP" altLang="en-US" sz="1400" b="1" dirty="0">
                <a:latin typeface="游ゴシック" panose="020B0400000000000000" pitchFamily="50" charset="-128"/>
                <a:ea typeface="游ゴシック" panose="020B0400000000000000" pitchFamily="50" charset="-128"/>
              </a:rPr>
              <a:t>　　ベテランの知見や関連部門の要求を反映した、</a:t>
            </a:r>
            <a:r>
              <a:rPr lang="ja-JP" altLang="en-US" sz="1400" b="1" dirty="0">
                <a:solidFill>
                  <a:schemeClr val="accent2">
                    <a:lumMod val="90000"/>
                    <a:lumOff val="10000"/>
                  </a:schemeClr>
                </a:solidFill>
                <a:latin typeface="游ゴシック" panose="020B0400000000000000" pitchFamily="50" charset="-128"/>
                <a:ea typeface="游ゴシック" panose="020B0400000000000000" pitchFamily="50" charset="-128"/>
              </a:rPr>
              <a:t>製品コンセプトごとの部品選定自動化</a:t>
            </a:r>
            <a:r>
              <a:rPr lang="ja-JP" altLang="en-US" sz="1400" b="1" dirty="0">
                <a:latin typeface="游ゴシック" panose="020B0400000000000000" pitchFamily="50" charset="-128"/>
                <a:ea typeface="游ゴシック" panose="020B0400000000000000" pitchFamily="50" charset="-128"/>
              </a:rPr>
              <a:t>について、下記項目を</a:t>
            </a:r>
            <a:r>
              <a:rPr kumimoji="1" lang="ja-JP" altLang="en-US" sz="1400" b="1" dirty="0">
                <a:latin typeface="游ゴシック" panose="020B0400000000000000" pitchFamily="50" charset="-128"/>
                <a:ea typeface="游ゴシック" panose="020B0400000000000000" pitchFamily="50" charset="-128"/>
              </a:rPr>
              <a:t>共有</a:t>
            </a:r>
            <a:endParaRPr kumimoji="1" lang="en-US" altLang="ja-JP" sz="1400" b="1" dirty="0">
              <a:latin typeface="游ゴシック" panose="020B0400000000000000" pitchFamily="50" charset="-128"/>
              <a:ea typeface="游ゴシック" panose="020B0400000000000000" pitchFamily="50" charset="-128"/>
            </a:endParaRPr>
          </a:p>
          <a:p>
            <a:pPr algn="l" fontAlgn="base">
              <a:lnSpc>
                <a:spcPct val="110000"/>
              </a:lnSpc>
              <a:spcBef>
                <a:spcPct val="0"/>
              </a:spcBef>
              <a:spcAft>
                <a:spcPct val="0"/>
              </a:spcAft>
            </a:pPr>
            <a:r>
              <a:rPr lang="ja-JP" altLang="en-US" sz="1400" b="1" dirty="0">
                <a:latin typeface="游ゴシック" panose="020B0400000000000000" pitchFamily="50" charset="-128"/>
                <a:ea typeface="游ゴシック" panose="020B0400000000000000" pitchFamily="50" charset="-128"/>
              </a:rPr>
              <a:t>　　させていただくことで、</a:t>
            </a:r>
            <a:r>
              <a:rPr kumimoji="1" lang="ja-JP" altLang="en-US" sz="1400" b="1" dirty="0">
                <a:latin typeface="游ゴシック" panose="020B0400000000000000" pitchFamily="50" charset="-128"/>
                <a:ea typeface="游ゴシック" panose="020B0400000000000000" pitchFamily="50" charset="-128"/>
              </a:rPr>
              <a:t>仕組み構築の手順、知的資産を組み込む方法、判断プログラムの開発仕様、業務自動化</a:t>
            </a:r>
            <a:endParaRPr kumimoji="1" lang="en-US" altLang="ja-JP" sz="1400" b="1" dirty="0">
              <a:latin typeface="游ゴシック" panose="020B0400000000000000" pitchFamily="50" charset="-128"/>
              <a:ea typeface="游ゴシック" panose="020B0400000000000000" pitchFamily="50" charset="-128"/>
            </a:endParaRPr>
          </a:p>
          <a:p>
            <a:pPr algn="l" fontAlgn="base">
              <a:lnSpc>
                <a:spcPct val="110000"/>
              </a:lnSpc>
              <a:spcBef>
                <a:spcPct val="0"/>
              </a:spcBef>
              <a:spcAft>
                <a:spcPct val="0"/>
              </a:spcAft>
            </a:pPr>
            <a:r>
              <a:rPr lang="ja-JP" altLang="en-US" sz="1400" b="1" dirty="0">
                <a:latin typeface="游ゴシック" panose="020B0400000000000000" pitchFamily="50" charset="-128"/>
                <a:ea typeface="游ゴシック" panose="020B0400000000000000" pitchFamily="50" charset="-128"/>
              </a:rPr>
              <a:t>　　</a:t>
            </a:r>
            <a:r>
              <a:rPr kumimoji="1" lang="ja-JP" altLang="en-US" sz="1400" b="1" dirty="0">
                <a:latin typeface="游ゴシック" panose="020B0400000000000000" pitchFamily="50" charset="-128"/>
                <a:ea typeface="游ゴシック" panose="020B0400000000000000" pitchFamily="50" charset="-128"/>
              </a:rPr>
              <a:t>の拡張、判断精度が高い理由、技術や運用の変化に追従する</a:t>
            </a:r>
            <a:r>
              <a:rPr lang="ja-JP" altLang="en-US" sz="1400" b="1" dirty="0">
                <a:latin typeface="游ゴシック" panose="020B0400000000000000" pitchFamily="50" charset="-128"/>
                <a:ea typeface="游ゴシック" panose="020B0400000000000000" pitchFamily="50" charset="-128"/>
              </a:rPr>
              <a:t>仕組み</a:t>
            </a:r>
            <a:r>
              <a:rPr kumimoji="1" lang="en-US" altLang="ja-JP" sz="1400" b="1" dirty="0">
                <a:latin typeface="游ゴシック" panose="020B0400000000000000" pitchFamily="50" charset="-128"/>
                <a:ea typeface="游ゴシック" panose="020B0400000000000000" pitchFamily="50" charset="-128"/>
              </a:rPr>
              <a:t>‥</a:t>
            </a:r>
            <a:r>
              <a:rPr kumimoji="1" lang="ja-JP" altLang="en-US" sz="1400" b="1" dirty="0">
                <a:latin typeface="游ゴシック" panose="020B0400000000000000" pitchFamily="50" charset="-128"/>
                <a:ea typeface="游ゴシック" panose="020B0400000000000000" pitchFamily="50" charset="-128"/>
              </a:rPr>
              <a:t>他について、ご理解をいただけます。</a:t>
            </a:r>
            <a:endParaRPr lang="en-US" altLang="ja-JP" sz="1400" b="1" dirty="0">
              <a:latin typeface="游ゴシック" panose="020B0400000000000000" pitchFamily="50" charset="-128"/>
              <a:ea typeface="游ゴシック" panose="020B0400000000000000" pitchFamily="50" charset="-128"/>
            </a:endParaRPr>
          </a:p>
          <a:p>
            <a:pPr algn="l" fontAlgn="base">
              <a:lnSpc>
                <a:spcPct val="110000"/>
              </a:lnSpc>
              <a:spcBef>
                <a:spcPct val="0"/>
              </a:spcBef>
              <a:spcAft>
                <a:spcPct val="0"/>
              </a:spcAft>
            </a:pPr>
            <a:r>
              <a:rPr lang="ja-JP" altLang="en-US" sz="1400" b="1" dirty="0">
                <a:latin typeface="游ゴシック" panose="020B0400000000000000" pitchFamily="50" charset="-128"/>
                <a:ea typeface="游ゴシック" panose="020B0400000000000000" pitchFamily="50" charset="-128"/>
              </a:rPr>
              <a:t>　　これにより</a:t>
            </a:r>
            <a:r>
              <a:rPr lang="ja-JP" altLang="en-US" sz="1400" b="1" dirty="0">
                <a:solidFill>
                  <a:srgbClr val="C00000"/>
                </a:solidFill>
                <a:latin typeface="游ゴシック" panose="020B0400000000000000" pitchFamily="50" charset="-128"/>
                <a:ea typeface="游ゴシック" panose="020B0400000000000000" pitchFamily="50" charset="-128"/>
              </a:rPr>
              <a:t> </a:t>
            </a:r>
            <a:r>
              <a:rPr kumimoji="1" lang="ja-JP" altLang="en-US" sz="1400" b="1" dirty="0">
                <a:solidFill>
                  <a:srgbClr val="C00000"/>
                </a:solidFill>
                <a:latin typeface="游ゴシック" panose="020B0400000000000000" pitchFamily="50" charset="-128"/>
                <a:ea typeface="游ゴシック" panose="020B0400000000000000" pitchFamily="50" charset="-128"/>
              </a:rPr>
              <a:t>弊社</a:t>
            </a:r>
            <a:r>
              <a:rPr lang="ja-JP" altLang="en-US" sz="1400" b="1" dirty="0">
                <a:solidFill>
                  <a:srgbClr val="C00000"/>
                </a:solidFill>
                <a:latin typeface="游ゴシック" panose="020B0400000000000000" pitchFamily="50" charset="-128"/>
                <a:ea typeface="游ゴシック" panose="020B0400000000000000" pitchFamily="50" charset="-128"/>
              </a:rPr>
              <a:t>特許技術の活用判断 </a:t>
            </a:r>
            <a:r>
              <a:rPr kumimoji="1" lang="ja-JP" altLang="en-US" sz="1400" b="1" dirty="0">
                <a:latin typeface="游ゴシック" panose="020B0400000000000000" pitchFamily="50" charset="-128"/>
                <a:ea typeface="游ゴシック" panose="020B0400000000000000" pitchFamily="50" charset="-128"/>
              </a:rPr>
              <a:t>に繋げていただけましたらば幸いです。</a:t>
            </a:r>
            <a:endParaRPr kumimoji="1" lang="en-US" altLang="ja-JP" sz="1400" b="1" dirty="0">
              <a:latin typeface="游ゴシック" panose="020B0400000000000000" pitchFamily="50" charset="-128"/>
              <a:ea typeface="游ゴシック" panose="020B0400000000000000" pitchFamily="50" charset="-128"/>
            </a:endParaRPr>
          </a:p>
        </p:txBody>
      </p:sp>
    </p:spTree>
    <p:extLst>
      <p:ext uri="{BB962C8B-B14F-4D97-AF65-F5344CB8AC3E}">
        <p14:creationId xmlns:p14="http://schemas.microsoft.com/office/powerpoint/2010/main" val="4291174065"/>
      </p:ext>
    </p:extLst>
  </p:cSld>
  <p:clrMapOvr>
    <a:masterClrMapping/>
  </p:clrMapOvr>
  <mc:AlternateContent xmlns:mc="http://schemas.openxmlformats.org/markup-compatibility/2006" xmlns:p14="http://schemas.microsoft.com/office/powerpoint/2010/main">
    <mc:Choice Requires="p14">
      <p:transition p14:dur="10" advClick="0">
        <p:fade/>
      </p:transition>
    </mc:Choice>
    <mc:Fallback xmlns="">
      <p:transition advClick="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3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D77E93B-795E-4CAC-8BBB-7D1CC76E49F4}"/>
            </a:ext>
          </a:extLst>
        </p:cNvPr>
        <p:cNvGrpSpPr/>
        <p:nvPr/>
      </p:nvGrpSpPr>
      <p:grpSpPr>
        <a:xfrm>
          <a:off x="0" y="0"/>
          <a:ext cx="0" cy="0"/>
          <a:chOff x="0" y="0"/>
          <a:chExt cx="0" cy="0"/>
        </a:xfrm>
      </p:grpSpPr>
      <p:sp>
        <p:nvSpPr>
          <p:cNvPr id="2" name="スライド番号プレースホルダー 1">
            <a:extLst>
              <a:ext uri="{FF2B5EF4-FFF2-40B4-BE49-F238E27FC236}">
                <a16:creationId xmlns:a16="http://schemas.microsoft.com/office/drawing/2014/main" id="{22D783FB-254B-F9EB-A459-9BE4955A9FAD}"/>
              </a:ext>
            </a:extLst>
          </p:cNvPr>
          <p:cNvSpPr>
            <a:spLocks noGrp="1"/>
          </p:cNvSpPr>
          <p:nvPr>
            <p:ph type="sldNum" sz="quarter" idx="10"/>
          </p:nvPr>
        </p:nvSpPr>
        <p:spPr/>
        <p:txBody>
          <a:bodyPr/>
          <a:lstStyle/>
          <a:p>
            <a:fld id="{C2DB7713-C8B9-400C-9441-50EEF11B139C}" type="slidenum">
              <a:rPr lang="ja-JP" altLang="en-US" smtClean="0">
                <a:solidFill>
                  <a:prstClr val="black">
                    <a:tint val="75000"/>
                  </a:prstClr>
                </a:solidFill>
              </a:rPr>
              <a:pPr/>
              <a:t>9</a:t>
            </a:fld>
            <a:endParaRPr lang="ja-JP" altLang="en-US">
              <a:solidFill>
                <a:prstClr val="black">
                  <a:tint val="75000"/>
                </a:prstClr>
              </a:solidFill>
            </a:endParaRPr>
          </a:p>
        </p:txBody>
      </p:sp>
      <p:sp>
        <p:nvSpPr>
          <p:cNvPr id="3" name="フッター プレースホルダー 2">
            <a:extLst>
              <a:ext uri="{FF2B5EF4-FFF2-40B4-BE49-F238E27FC236}">
                <a16:creationId xmlns:a16="http://schemas.microsoft.com/office/drawing/2014/main" id="{CE85601C-AEA3-F0DC-5B38-D69EADA29E16}"/>
              </a:ext>
            </a:extLst>
          </p:cNvPr>
          <p:cNvSpPr>
            <a:spLocks noGrp="1"/>
          </p:cNvSpPr>
          <p:nvPr>
            <p:ph type="ftr" sz="quarter" idx="3"/>
          </p:nvPr>
        </p:nvSpPr>
        <p:spPr/>
        <p:txBody>
          <a:bodyPr/>
          <a:lstStyle/>
          <a:p>
            <a:r>
              <a:rPr lang="en-US" altLang="ja-JP"/>
              <a:t>© 2018 PLM Revolution Inc.</a:t>
            </a:r>
            <a:endParaRPr lang="ja-JP" altLang="en-US"/>
          </a:p>
        </p:txBody>
      </p:sp>
      <p:sp>
        <p:nvSpPr>
          <p:cNvPr id="4" name="テキスト ボックス 3">
            <a:extLst>
              <a:ext uri="{FF2B5EF4-FFF2-40B4-BE49-F238E27FC236}">
                <a16:creationId xmlns:a16="http://schemas.microsoft.com/office/drawing/2014/main" id="{DD8453F0-F788-C604-67C6-C48C93899C16}"/>
              </a:ext>
            </a:extLst>
          </p:cNvPr>
          <p:cNvSpPr txBox="1"/>
          <p:nvPr/>
        </p:nvSpPr>
        <p:spPr bwMode="auto">
          <a:xfrm>
            <a:off x="338327" y="64008"/>
            <a:ext cx="9850702" cy="411480"/>
          </a:xfrm>
          <a:prstGeom prst="rect">
            <a:avLst/>
          </a:prstGeom>
          <a:noFill/>
          <a:ln w="9525">
            <a:noFill/>
          </a:ln>
        </p:spPr>
        <p:txBody>
          <a:bodyPr vert="horz" wrap="none" rtlCol="0" anchor="ctr">
            <a:noAutofit/>
          </a:bodyPr>
          <a:lstStyle/>
          <a:p>
            <a:pPr fontAlgn="base">
              <a:lnSpc>
                <a:spcPct val="110000"/>
              </a:lnSpc>
              <a:spcBef>
                <a:spcPct val="0"/>
              </a:spcBef>
              <a:spcAft>
                <a:spcPct val="0"/>
              </a:spcAft>
            </a:pPr>
            <a:r>
              <a:rPr lang="ja-JP" altLang="en-US" sz="2400" b="1" dirty="0">
                <a:solidFill>
                  <a:schemeClr val="accent1">
                    <a:lumMod val="10000"/>
                    <a:lumOff val="90000"/>
                  </a:schemeClr>
                </a:solidFill>
                <a:effectLst>
                  <a:outerShdw blurRad="38100" dist="38100" dir="2700000" algn="tl">
                    <a:srgbClr val="000000">
                      <a:alpha val="43137"/>
                    </a:srgbClr>
                  </a:outerShdw>
                </a:effectLst>
                <a:latin typeface="游ゴシック" panose="020B0400000000000000" pitchFamily="50" charset="-128"/>
                <a:ea typeface="游ゴシック" panose="020B0400000000000000" pitchFamily="50" charset="-128"/>
              </a:rPr>
              <a:t>まとめ</a:t>
            </a:r>
            <a:r>
              <a:rPr lang="ja-JP" altLang="en-US" sz="2400" b="1" dirty="0">
                <a:solidFill>
                  <a:schemeClr val="bg1"/>
                </a:solidFill>
                <a:effectLst>
                  <a:outerShdw blurRad="38100" dist="38100" dir="2700000" algn="tl">
                    <a:srgbClr val="000000">
                      <a:alpha val="43137"/>
                    </a:srgbClr>
                  </a:outerShdw>
                </a:effectLst>
                <a:latin typeface="游ゴシック" panose="020B0400000000000000" pitchFamily="50" charset="-128"/>
                <a:ea typeface="游ゴシック" panose="020B0400000000000000" pitchFamily="50" charset="-128"/>
              </a:rPr>
              <a:t>：知的資産の活用と総合的判断を</a:t>
            </a:r>
            <a:r>
              <a:rPr lang="ja-JP" altLang="en-US" sz="2400" b="1" dirty="0">
                <a:solidFill>
                  <a:schemeClr val="accent4">
                    <a:lumMod val="25000"/>
                    <a:lumOff val="75000"/>
                  </a:schemeClr>
                </a:solidFill>
                <a:effectLst>
                  <a:outerShdw blurRad="38100" dist="38100" dir="2700000" algn="tl">
                    <a:srgbClr val="000000">
                      <a:alpha val="43137"/>
                    </a:srgbClr>
                  </a:outerShdw>
                </a:effectLst>
                <a:latin typeface="游ゴシック" panose="020B0400000000000000" pitchFamily="50" charset="-128"/>
                <a:ea typeface="游ゴシック" panose="020B0400000000000000" pitchFamily="50" charset="-128"/>
              </a:rPr>
              <a:t>業務の変革につなげる</a:t>
            </a:r>
            <a:endParaRPr kumimoji="1" lang="ja-JP" altLang="en-US" sz="1400" dirty="0">
              <a:solidFill>
                <a:schemeClr val="accent4">
                  <a:lumMod val="25000"/>
                  <a:lumOff val="75000"/>
                </a:schemeClr>
              </a:solidFill>
              <a:effectLst>
                <a:outerShdw blurRad="38100" dist="38100" dir="2700000" algn="tl">
                  <a:srgbClr val="000000">
                    <a:alpha val="43137"/>
                  </a:srgbClr>
                </a:outerShdw>
              </a:effectLst>
              <a:latin typeface="游ゴシック" panose="020B0400000000000000" pitchFamily="50" charset="-128"/>
              <a:ea typeface="游ゴシック" panose="020B0400000000000000" pitchFamily="50" charset="-128"/>
            </a:endParaRPr>
          </a:p>
        </p:txBody>
      </p:sp>
      <p:sp>
        <p:nvSpPr>
          <p:cNvPr id="5" name="テキスト ボックス 4">
            <a:extLst>
              <a:ext uri="{FF2B5EF4-FFF2-40B4-BE49-F238E27FC236}">
                <a16:creationId xmlns:a16="http://schemas.microsoft.com/office/drawing/2014/main" id="{205F05DD-6242-8B63-F029-3E11D606D870}"/>
              </a:ext>
            </a:extLst>
          </p:cNvPr>
          <p:cNvSpPr txBox="1"/>
          <p:nvPr/>
        </p:nvSpPr>
        <p:spPr bwMode="auto">
          <a:xfrm>
            <a:off x="26127" y="707378"/>
            <a:ext cx="12192000" cy="481602"/>
          </a:xfrm>
          <a:prstGeom prst="rect">
            <a:avLst/>
          </a:prstGeom>
          <a:noFill/>
          <a:ln w="9525">
            <a:noFill/>
          </a:ln>
        </p:spPr>
        <p:txBody>
          <a:bodyPr vert="horz" wrap="square" rtlCol="0" anchor="t">
            <a:noAutofit/>
          </a:bodyPr>
          <a:lstStyle/>
          <a:p>
            <a:pPr algn="ctr" fontAlgn="base">
              <a:lnSpc>
                <a:spcPct val="110000"/>
              </a:lnSpc>
              <a:spcBef>
                <a:spcPct val="0"/>
              </a:spcBef>
              <a:spcAft>
                <a:spcPct val="0"/>
              </a:spcAft>
            </a:pPr>
            <a:r>
              <a:rPr kumimoji="1" lang="ja-JP" altLang="en-US" sz="2600" b="1" dirty="0">
                <a:latin typeface="游ゴシック" panose="020B0400000000000000" pitchFamily="50" charset="-128"/>
                <a:ea typeface="游ゴシック" panose="020B0400000000000000" pitchFamily="50" charset="-128"/>
              </a:rPr>
              <a:t> </a:t>
            </a:r>
            <a:r>
              <a:rPr lang="ja-JP" altLang="en-US" sz="2600" b="1" dirty="0">
                <a:latin typeface="游ゴシック" panose="020B0400000000000000" pitchFamily="50" charset="-128"/>
                <a:ea typeface="游ゴシック" panose="020B0400000000000000" pitchFamily="50" charset="-128"/>
              </a:rPr>
              <a:t>自律判断ができることの圧倒的優位性を活かし</a:t>
            </a:r>
            <a:endParaRPr kumimoji="1" lang="ja-JP" altLang="en-US" sz="2600" b="1" dirty="0">
              <a:latin typeface="游ゴシック" panose="020B0400000000000000" pitchFamily="50" charset="-128"/>
              <a:ea typeface="游ゴシック" panose="020B0400000000000000" pitchFamily="50" charset="-128"/>
            </a:endParaRPr>
          </a:p>
        </p:txBody>
      </p:sp>
      <p:sp>
        <p:nvSpPr>
          <p:cNvPr id="6" name="四角形: 角を丸くする 5">
            <a:extLst>
              <a:ext uri="{FF2B5EF4-FFF2-40B4-BE49-F238E27FC236}">
                <a16:creationId xmlns:a16="http://schemas.microsoft.com/office/drawing/2014/main" id="{14E1FDBD-CCC8-754E-B129-E37518FD6FDB}"/>
              </a:ext>
            </a:extLst>
          </p:cNvPr>
          <p:cNvSpPr/>
          <p:nvPr/>
        </p:nvSpPr>
        <p:spPr bwMode="gray">
          <a:xfrm>
            <a:off x="801187" y="5880535"/>
            <a:ext cx="10589621" cy="556824"/>
          </a:xfrm>
          <a:prstGeom prst="roundRect">
            <a:avLst>
              <a:gd name="adj" fmla="val 10113"/>
            </a:avLst>
          </a:prstGeom>
          <a:solidFill>
            <a:schemeClr val="tx1"/>
          </a:solidFill>
          <a:ln w="19050">
            <a:noFill/>
            <a:prstDash val="solid"/>
            <a:headEnd type="none" w="lg" len="lg"/>
            <a:tailEnd type="none"/>
          </a:ln>
        </p:spPr>
        <p:style>
          <a:lnRef idx="1">
            <a:schemeClr val="accent1"/>
          </a:lnRef>
          <a:fillRef idx="0">
            <a:schemeClr val="accent1"/>
          </a:fillRef>
          <a:effectRef idx="0">
            <a:schemeClr val="accent1"/>
          </a:effectRef>
          <a:fontRef idx="minor">
            <a:schemeClr val="tx1"/>
          </a:fontRef>
        </p:style>
        <p:txBody>
          <a:bodyPr rtlCol="0" anchor="ctr"/>
          <a:lstStyle/>
          <a:p>
            <a:pPr marL="342900" marR="0" algn="ctr">
              <a:buNone/>
            </a:pPr>
            <a:r>
              <a:rPr lang="ja-JP" altLang="en-US" sz="2800" b="1" dirty="0">
                <a:solidFill>
                  <a:schemeClr val="bg1"/>
                </a:solidFill>
                <a:effectLst>
                  <a:outerShdw blurRad="38100" dist="38100" dir="2700000" algn="tl">
                    <a:srgbClr val="000000">
                      <a:alpha val="43137"/>
                    </a:srgbClr>
                  </a:outerShdw>
                </a:effectLst>
                <a:latin typeface="游ゴシック" panose="020B0400000000000000" pitchFamily="50" charset="-128"/>
                <a:ea typeface="游ゴシック" panose="020B0400000000000000" pitchFamily="50" charset="-128"/>
              </a:rPr>
              <a:t>世界の産業をリードしましょう！</a:t>
            </a:r>
            <a:endParaRPr lang="ja-JP" altLang="ja-JP" sz="2800" dirty="0">
              <a:solidFill>
                <a:schemeClr val="bg1"/>
              </a:solidFill>
              <a:effectLst>
                <a:outerShdw blurRad="38100" dist="38100" dir="2700000" algn="tl">
                  <a:srgbClr val="000000">
                    <a:alpha val="43137"/>
                  </a:srgbClr>
                </a:outerShdw>
              </a:effectLst>
              <a:latin typeface="游ゴシック" panose="020B0400000000000000" pitchFamily="50" charset="-128"/>
              <a:ea typeface="游ゴシック" panose="020B0400000000000000" pitchFamily="50" charset="-128"/>
            </a:endParaRPr>
          </a:p>
        </p:txBody>
      </p:sp>
      <p:graphicFrame>
        <p:nvGraphicFramePr>
          <p:cNvPr id="7" name="表 6">
            <a:extLst>
              <a:ext uri="{FF2B5EF4-FFF2-40B4-BE49-F238E27FC236}">
                <a16:creationId xmlns:a16="http://schemas.microsoft.com/office/drawing/2014/main" id="{9C779C82-D672-BA8F-5CD7-ADE74FCED11A}"/>
              </a:ext>
            </a:extLst>
          </p:cNvPr>
          <p:cNvGraphicFramePr>
            <a:graphicFrameLocks noGrp="1"/>
          </p:cNvGraphicFramePr>
          <p:nvPr>
            <p:extLst>
              <p:ext uri="{D42A27DB-BD31-4B8C-83A1-F6EECF244321}">
                <p14:modId xmlns:p14="http://schemas.microsoft.com/office/powerpoint/2010/main" val="3480577939"/>
              </p:ext>
            </p:extLst>
          </p:nvPr>
        </p:nvGraphicFramePr>
        <p:xfrm>
          <a:off x="801189" y="1354610"/>
          <a:ext cx="10589620" cy="4077983"/>
        </p:xfrm>
        <a:graphic>
          <a:graphicData uri="http://schemas.openxmlformats.org/drawingml/2006/table">
            <a:tbl>
              <a:tblPr firstRow="1" bandRow="1">
                <a:tableStyleId>{5C22544A-7EE6-4342-B048-85BDC9FD1C3A}</a:tableStyleId>
              </a:tblPr>
              <a:tblGrid>
                <a:gridCol w="2255520">
                  <a:extLst>
                    <a:ext uri="{9D8B030D-6E8A-4147-A177-3AD203B41FA5}">
                      <a16:colId xmlns:a16="http://schemas.microsoft.com/office/drawing/2014/main" val="3119488208"/>
                    </a:ext>
                  </a:extLst>
                </a:gridCol>
                <a:gridCol w="4167050">
                  <a:extLst>
                    <a:ext uri="{9D8B030D-6E8A-4147-A177-3AD203B41FA5}">
                      <a16:colId xmlns:a16="http://schemas.microsoft.com/office/drawing/2014/main" val="3511295030"/>
                    </a:ext>
                  </a:extLst>
                </a:gridCol>
                <a:gridCol w="4167050">
                  <a:extLst>
                    <a:ext uri="{9D8B030D-6E8A-4147-A177-3AD203B41FA5}">
                      <a16:colId xmlns:a16="http://schemas.microsoft.com/office/drawing/2014/main" val="162326820"/>
                    </a:ext>
                  </a:extLst>
                </a:gridCol>
              </a:tblGrid>
              <a:tr h="423856">
                <a:tc>
                  <a:txBody>
                    <a:bodyPr/>
                    <a:lstStyle/>
                    <a:p>
                      <a:pPr marL="0" marR="0" algn="ctr" fontAlgn="t">
                        <a:buNone/>
                      </a:pPr>
                      <a:r>
                        <a:rPr lang="ja-JP" sz="1400" b="1" dirty="0">
                          <a:effectLst/>
                          <a:latin typeface="游ゴシック" panose="020B0400000000000000" pitchFamily="50" charset="-128"/>
                          <a:ea typeface="游ゴシック" panose="020B0400000000000000" pitchFamily="50" charset="-128"/>
                        </a:rPr>
                        <a:t>比較軸</a:t>
                      </a:r>
                    </a:p>
                  </a:txBody>
                  <a:tcPr marL="50800" marR="50800" marT="50800" marB="50800" anchor="ctr"/>
                </a:tc>
                <a:tc>
                  <a:txBody>
                    <a:bodyPr/>
                    <a:lstStyle/>
                    <a:p>
                      <a:pPr marL="0" marR="0" algn="ctr" fontAlgn="t">
                        <a:buNone/>
                      </a:pPr>
                      <a:r>
                        <a:rPr lang="ja-JP" sz="1400" b="1" dirty="0">
                          <a:effectLst/>
                          <a:latin typeface="游ゴシック" panose="020B0400000000000000" pitchFamily="50" charset="-128"/>
                          <a:ea typeface="游ゴシック" panose="020B0400000000000000" pitchFamily="50" charset="-128"/>
                        </a:rPr>
                        <a:t>汎用ツールの導入（他社）</a:t>
                      </a:r>
                    </a:p>
                  </a:txBody>
                  <a:tcPr marL="50800" marR="50800" marT="50800" marB="50800" anchor="ctr"/>
                </a:tc>
                <a:tc>
                  <a:txBody>
                    <a:bodyPr/>
                    <a:lstStyle/>
                    <a:p>
                      <a:pPr marL="0" marR="0" algn="ctr" fontAlgn="t">
                        <a:buNone/>
                      </a:pPr>
                      <a:r>
                        <a:rPr lang="ja-JP" altLang="en-US" sz="1400" b="1" dirty="0">
                          <a:effectLst/>
                          <a:latin typeface="游ゴシック" panose="020B0400000000000000" pitchFamily="50" charset="-128"/>
                          <a:ea typeface="游ゴシック" panose="020B0400000000000000" pitchFamily="50" charset="-128"/>
                        </a:rPr>
                        <a:t>自律判断</a:t>
                      </a:r>
                      <a:r>
                        <a:rPr lang="en-US" altLang="ja-JP" sz="1400" b="1" dirty="0">
                          <a:effectLst/>
                          <a:latin typeface="游ゴシック" panose="020B0400000000000000" pitchFamily="50" charset="-128"/>
                          <a:ea typeface="游ゴシック" panose="020B0400000000000000" pitchFamily="50" charset="-128"/>
                        </a:rPr>
                        <a:t>AI</a:t>
                      </a:r>
                      <a:r>
                        <a:rPr lang="ja-JP" altLang="en-US" sz="1400" b="1" dirty="0">
                          <a:effectLst/>
                          <a:latin typeface="游ゴシック" panose="020B0400000000000000" pitchFamily="50" charset="-128"/>
                          <a:ea typeface="游ゴシック" panose="020B0400000000000000" pitchFamily="50" charset="-128"/>
                        </a:rPr>
                        <a:t>が</a:t>
                      </a:r>
                      <a:r>
                        <a:rPr lang="ja-JP" sz="1400" b="1" dirty="0">
                          <a:effectLst/>
                          <a:latin typeface="游ゴシック" panose="020B0400000000000000" pitchFamily="50" charset="-128"/>
                          <a:ea typeface="游ゴシック" panose="020B0400000000000000" pitchFamily="50" charset="-128"/>
                        </a:rPr>
                        <a:t>実現する仕組み（独自）</a:t>
                      </a:r>
                    </a:p>
                  </a:txBody>
                  <a:tcPr marL="50800" marR="50800" marT="50800" marB="50800" anchor="ctr"/>
                </a:tc>
                <a:extLst>
                  <a:ext uri="{0D108BD9-81ED-4DB2-BD59-A6C34878D82A}">
                    <a16:rowId xmlns:a16="http://schemas.microsoft.com/office/drawing/2014/main" val="1226678973"/>
                  </a:ext>
                </a:extLst>
              </a:tr>
              <a:tr h="569013">
                <a:tc>
                  <a:txBody>
                    <a:bodyPr/>
                    <a:lstStyle/>
                    <a:p>
                      <a:pPr marL="0" marR="0" fontAlgn="t">
                        <a:buNone/>
                      </a:pPr>
                      <a:r>
                        <a:rPr lang="ja-JP" altLang="en-US" sz="1300" b="1" dirty="0">
                          <a:solidFill>
                            <a:schemeClr val="tx1">
                              <a:lumMod val="75000"/>
                              <a:lumOff val="25000"/>
                            </a:schemeClr>
                          </a:solidFill>
                          <a:effectLst/>
                          <a:latin typeface="游ゴシック" panose="020B0400000000000000" pitchFamily="50" charset="-128"/>
                          <a:ea typeface="游ゴシック" panose="020B0400000000000000" pitchFamily="50" charset="-128"/>
                        </a:rPr>
                        <a:t>業務支援機能の活用</a:t>
                      </a:r>
                      <a:endParaRPr lang="ja-JP" sz="1300" b="1" dirty="0">
                        <a:solidFill>
                          <a:schemeClr val="tx1">
                            <a:lumMod val="75000"/>
                            <a:lumOff val="25000"/>
                          </a:schemeClr>
                        </a:solidFill>
                        <a:effectLst/>
                        <a:latin typeface="游ゴシック" panose="020B0400000000000000" pitchFamily="50" charset="-128"/>
                        <a:ea typeface="游ゴシック" panose="020B0400000000000000" pitchFamily="50" charset="-128"/>
                      </a:endParaRPr>
                    </a:p>
                  </a:txBody>
                  <a:tcPr marL="50800" marR="50800" marT="50800" marB="50800"/>
                </a:tc>
                <a:tc>
                  <a:txBody>
                    <a:bodyPr/>
                    <a:lstStyle/>
                    <a:p>
                      <a:pPr marL="0" marR="0" fontAlgn="t">
                        <a:buNone/>
                      </a:pPr>
                      <a:r>
                        <a:rPr lang="ja-JP" altLang="en-US" sz="1300" b="1" dirty="0">
                          <a:solidFill>
                            <a:schemeClr val="tx1">
                              <a:lumMod val="75000"/>
                              <a:lumOff val="25000"/>
                            </a:schemeClr>
                          </a:solidFill>
                          <a:effectLst/>
                          <a:latin typeface="游ゴシック" panose="020B0400000000000000" pitchFamily="50" charset="-128"/>
                          <a:ea typeface="游ゴシック" panose="020B0400000000000000" pitchFamily="50" charset="-128"/>
                        </a:rPr>
                        <a:t>他社でも利用可能な作業や特定タスク支援ツールの</a:t>
                      </a:r>
                      <a:endParaRPr lang="en-US" altLang="ja-JP" sz="1300" b="1" dirty="0">
                        <a:solidFill>
                          <a:schemeClr val="tx1">
                            <a:lumMod val="75000"/>
                            <a:lumOff val="25000"/>
                          </a:schemeClr>
                        </a:solidFill>
                        <a:effectLst/>
                        <a:latin typeface="游ゴシック" panose="020B0400000000000000" pitchFamily="50" charset="-128"/>
                        <a:ea typeface="游ゴシック" panose="020B0400000000000000" pitchFamily="50" charset="-128"/>
                      </a:endParaRPr>
                    </a:p>
                    <a:p>
                      <a:pPr marL="0" marR="0" fontAlgn="t">
                        <a:buNone/>
                      </a:pPr>
                      <a:r>
                        <a:rPr lang="ja-JP" altLang="en-US" sz="1300" b="1" dirty="0">
                          <a:solidFill>
                            <a:schemeClr val="tx1">
                              <a:lumMod val="75000"/>
                              <a:lumOff val="25000"/>
                            </a:schemeClr>
                          </a:solidFill>
                          <a:effectLst/>
                          <a:latin typeface="游ゴシック" panose="020B0400000000000000" pitchFamily="50" charset="-128"/>
                          <a:ea typeface="游ゴシック" panose="020B0400000000000000" pitchFamily="50" charset="-128"/>
                        </a:rPr>
                        <a:t>活用</a:t>
                      </a:r>
                      <a:r>
                        <a:rPr lang="ja-JP" altLang="en-US" sz="1300" b="1" dirty="0">
                          <a:solidFill>
                            <a:schemeClr val="accent1">
                              <a:lumMod val="90000"/>
                              <a:lumOff val="10000"/>
                            </a:schemeClr>
                          </a:solidFill>
                          <a:effectLst/>
                          <a:latin typeface="游ゴシック" panose="020B0400000000000000" pitchFamily="50" charset="-128"/>
                          <a:ea typeface="游ゴシック" panose="020B0400000000000000" pitchFamily="50" charset="-128"/>
                        </a:rPr>
                        <a:t>（差別化が困難）</a:t>
                      </a:r>
                      <a:endParaRPr lang="ja-JP" sz="1300" b="1" dirty="0">
                        <a:solidFill>
                          <a:schemeClr val="accent1">
                            <a:lumMod val="90000"/>
                            <a:lumOff val="10000"/>
                          </a:schemeClr>
                        </a:solidFill>
                        <a:effectLst/>
                        <a:latin typeface="游ゴシック" panose="020B0400000000000000" pitchFamily="50" charset="-128"/>
                        <a:ea typeface="游ゴシック" panose="020B0400000000000000" pitchFamily="50" charset="-128"/>
                      </a:endParaRPr>
                    </a:p>
                  </a:txBody>
                  <a:tcPr marL="50800" marR="50800" marT="50800" marB="50800"/>
                </a:tc>
                <a:tc>
                  <a:txBody>
                    <a:bodyPr/>
                    <a:lstStyle/>
                    <a:p>
                      <a:pPr marL="0" marR="0" fontAlgn="t">
                        <a:buNone/>
                      </a:pPr>
                      <a:r>
                        <a:rPr lang="ja-JP" sz="1300" b="1" dirty="0">
                          <a:solidFill>
                            <a:schemeClr val="tx1">
                              <a:lumMod val="75000"/>
                              <a:lumOff val="25000"/>
                            </a:schemeClr>
                          </a:solidFill>
                          <a:effectLst/>
                          <a:latin typeface="游ゴシック" panose="020B0400000000000000" pitchFamily="50" charset="-128"/>
                          <a:ea typeface="游ゴシック" panose="020B0400000000000000" pitchFamily="50" charset="-128"/>
                        </a:rPr>
                        <a:t>社内の知的資産</a:t>
                      </a:r>
                      <a:r>
                        <a:rPr lang="ja-JP" altLang="en-US" sz="1300" b="1" dirty="0">
                          <a:solidFill>
                            <a:schemeClr val="tx1">
                              <a:lumMod val="75000"/>
                              <a:lumOff val="25000"/>
                            </a:schemeClr>
                          </a:solidFill>
                          <a:effectLst/>
                          <a:latin typeface="游ゴシック" panose="020B0400000000000000" pitchFamily="50" charset="-128"/>
                          <a:ea typeface="游ゴシック" panose="020B0400000000000000" pitchFamily="50" charset="-128"/>
                        </a:rPr>
                        <a:t>を活かした独自機能の活用</a:t>
                      </a:r>
                      <a:endParaRPr lang="en-US" altLang="ja-JP" sz="1300" b="1" dirty="0">
                        <a:solidFill>
                          <a:schemeClr val="tx1">
                            <a:lumMod val="75000"/>
                            <a:lumOff val="25000"/>
                          </a:schemeClr>
                        </a:solidFill>
                        <a:effectLst/>
                        <a:latin typeface="游ゴシック" panose="020B0400000000000000" pitchFamily="50" charset="-128"/>
                        <a:ea typeface="游ゴシック" panose="020B0400000000000000" pitchFamily="50" charset="-128"/>
                      </a:endParaRPr>
                    </a:p>
                    <a:p>
                      <a:pPr marL="0" marR="0" fontAlgn="t">
                        <a:buNone/>
                      </a:pPr>
                      <a:r>
                        <a:rPr lang="ja-JP" altLang="en-US" sz="1300" b="1" dirty="0">
                          <a:solidFill>
                            <a:schemeClr val="accent2">
                              <a:lumMod val="90000"/>
                              <a:lumOff val="10000"/>
                            </a:schemeClr>
                          </a:solidFill>
                          <a:effectLst/>
                          <a:latin typeface="游ゴシック" panose="020B0400000000000000" pitchFamily="50" charset="-128"/>
                          <a:ea typeface="游ゴシック" panose="020B0400000000000000" pitchFamily="50" charset="-128"/>
                        </a:rPr>
                        <a:t>（差別化の実現）</a:t>
                      </a:r>
                      <a:endParaRPr lang="ja-JP" sz="1300" b="1" dirty="0">
                        <a:solidFill>
                          <a:schemeClr val="accent2">
                            <a:lumMod val="90000"/>
                            <a:lumOff val="10000"/>
                          </a:schemeClr>
                        </a:solidFill>
                        <a:effectLst/>
                        <a:latin typeface="游ゴシック" panose="020B0400000000000000" pitchFamily="50" charset="-128"/>
                        <a:ea typeface="游ゴシック" panose="020B0400000000000000" pitchFamily="50" charset="-128"/>
                      </a:endParaRPr>
                    </a:p>
                  </a:txBody>
                  <a:tcPr marL="50800" marR="50800" marT="50800" marB="50800"/>
                </a:tc>
                <a:extLst>
                  <a:ext uri="{0D108BD9-81ED-4DB2-BD59-A6C34878D82A}">
                    <a16:rowId xmlns:a16="http://schemas.microsoft.com/office/drawing/2014/main" val="4143245243"/>
                  </a:ext>
                </a:extLst>
              </a:tr>
              <a:tr h="1108994">
                <a:tc>
                  <a:txBody>
                    <a:bodyPr/>
                    <a:lstStyle/>
                    <a:p>
                      <a:pPr marL="0" marR="0" fontAlgn="t">
                        <a:buNone/>
                      </a:pPr>
                      <a:r>
                        <a:rPr lang="ja-JP" altLang="en-US" sz="1300" b="1" dirty="0">
                          <a:solidFill>
                            <a:schemeClr val="tx1">
                              <a:lumMod val="75000"/>
                              <a:lumOff val="25000"/>
                            </a:schemeClr>
                          </a:solidFill>
                          <a:effectLst/>
                          <a:latin typeface="游ゴシック" panose="020B0400000000000000" pitchFamily="50" charset="-128"/>
                          <a:ea typeface="游ゴシック" panose="020B0400000000000000" pitchFamily="50" charset="-128"/>
                        </a:rPr>
                        <a:t>成果の</a:t>
                      </a:r>
                      <a:r>
                        <a:rPr lang="ja-JP" sz="1300" b="1" dirty="0">
                          <a:solidFill>
                            <a:schemeClr val="tx1">
                              <a:lumMod val="75000"/>
                              <a:lumOff val="25000"/>
                            </a:schemeClr>
                          </a:solidFill>
                          <a:effectLst/>
                          <a:latin typeface="游ゴシック" panose="020B0400000000000000" pitchFamily="50" charset="-128"/>
                          <a:ea typeface="游ゴシック" panose="020B0400000000000000" pitchFamily="50" charset="-128"/>
                        </a:rPr>
                        <a:t>再現性</a:t>
                      </a:r>
                      <a:r>
                        <a:rPr lang="ja-JP" altLang="en-US" sz="1300" b="1" dirty="0">
                          <a:solidFill>
                            <a:schemeClr val="tx1">
                              <a:lumMod val="75000"/>
                              <a:lumOff val="25000"/>
                            </a:schemeClr>
                          </a:solidFill>
                          <a:effectLst/>
                          <a:latin typeface="游ゴシック" panose="020B0400000000000000" pitchFamily="50" charset="-128"/>
                          <a:ea typeface="游ゴシック" panose="020B0400000000000000" pitchFamily="50" charset="-128"/>
                        </a:rPr>
                        <a:t>や精度の保証</a:t>
                      </a:r>
                      <a:endParaRPr lang="ja-JP" sz="1300" b="1" dirty="0">
                        <a:solidFill>
                          <a:schemeClr val="tx1">
                            <a:lumMod val="75000"/>
                            <a:lumOff val="25000"/>
                          </a:schemeClr>
                        </a:solidFill>
                        <a:effectLst/>
                        <a:latin typeface="游ゴシック" panose="020B0400000000000000" pitchFamily="50" charset="-128"/>
                        <a:ea typeface="游ゴシック" panose="020B0400000000000000" pitchFamily="50" charset="-128"/>
                      </a:endParaRPr>
                    </a:p>
                  </a:txBody>
                  <a:tcPr marL="50800" marR="50800" marT="50800" marB="50800"/>
                </a:tc>
                <a:tc>
                  <a:txBody>
                    <a:bodyPr/>
                    <a:lstStyle/>
                    <a:p>
                      <a:pPr marL="0" marR="0" fontAlgn="t">
                        <a:buNone/>
                      </a:pPr>
                      <a:r>
                        <a:rPr lang="ja-JP" altLang="en-US" sz="1300" b="1" dirty="0">
                          <a:solidFill>
                            <a:schemeClr val="tx1">
                              <a:lumMod val="75000"/>
                              <a:lumOff val="25000"/>
                            </a:schemeClr>
                          </a:solidFill>
                          <a:effectLst/>
                          <a:latin typeface="游ゴシック" panose="020B0400000000000000" pitchFamily="50" charset="-128"/>
                          <a:ea typeface="游ゴシック" panose="020B0400000000000000" pitchFamily="50" charset="-128"/>
                        </a:rPr>
                        <a:t>・</a:t>
                      </a:r>
                      <a:r>
                        <a:rPr lang="ja-JP" sz="1300" b="1" dirty="0">
                          <a:solidFill>
                            <a:schemeClr val="tx1">
                              <a:lumMod val="75000"/>
                              <a:lumOff val="25000"/>
                            </a:schemeClr>
                          </a:solidFill>
                          <a:effectLst/>
                          <a:latin typeface="游ゴシック" panose="020B0400000000000000" pitchFamily="50" charset="-128"/>
                          <a:ea typeface="游ゴシック" panose="020B0400000000000000" pitchFamily="50" charset="-128"/>
                        </a:rPr>
                        <a:t>担当者のスキルに</a:t>
                      </a:r>
                      <a:r>
                        <a:rPr lang="ja-JP" altLang="en-US" sz="1300" b="1" dirty="0">
                          <a:solidFill>
                            <a:schemeClr val="tx1">
                              <a:lumMod val="75000"/>
                              <a:lumOff val="25000"/>
                            </a:schemeClr>
                          </a:solidFill>
                          <a:effectLst/>
                          <a:latin typeface="游ゴシック" panose="020B0400000000000000" pitchFamily="50" charset="-128"/>
                          <a:ea typeface="游ゴシック" panose="020B0400000000000000" pitchFamily="50" charset="-128"/>
                        </a:rPr>
                        <a:t>より</a:t>
                      </a:r>
                      <a:r>
                        <a:rPr lang="ja-JP" altLang="en-US" sz="1300" b="1" dirty="0">
                          <a:solidFill>
                            <a:schemeClr val="accent1">
                              <a:lumMod val="90000"/>
                              <a:lumOff val="10000"/>
                            </a:schemeClr>
                          </a:solidFill>
                          <a:effectLst/>
                          <a:latin typeface="游ゴシック" panose="020B0400000000000000" pitchFamily="50" charset="-128"/>
                          <a:ea typeface="游ゴシック" panose="020B0400000000000000" pitchFamily="50" charset="-128"/>
                        </a:rPr>
                        <a:t>差が生じる</a:t>
                      </a:r>
                      <a:endParaRPr lang="en-US" altLang="ja-JP" sz="1300" b="1" dirty="0">
                        <a:solidFill>
                          <a:schemeClr val="accent1">
                            <a:lumMod val="90000"/>
                            <a:lumOff val="10000"/>
                          </a:schemeClr>
                        </a:solidFill>
                        <a:effectLst/>
                        <a:latin typeface="游ゴシック" panose="020B0400000000000000" pitchFamily="50" charset="-128"/>
                        <a:ea typeface="游ゴシック" panose="020B0400000000000000" pitchFamily="50" charset="-128"/>
                      </a:endParaRPr>
                    </a:p>
                    <a:p>
                      <a:pPr marL="0" marR="0" fontAlgn="t">
                        <a:buNone/>
                      </a:pPr>
                      <a:r>
                        <a:rPr lang="ja-JP" altLang="en-US" sz="1300" b="1" dirty="0">
                          <a:solidFill>
                            <a:schemeClr val="tx1">
                              <a:lumMod val="75000"/>
                              <a:lumOff val="25000"/>
                            </a:schemeClr>
                          </a:solidFill>
                          <a:effectLst/>
                          <a:latin typeface="游ゴシック" panose="020B0400000000000000" pitchFamily="50" charset="-128"/>
                          <a:ea typeface="游ゴシック" panose="020B0400000000000000" pitchFamily="50" charset="-128"/>
                        </a:rPr>
                        <a:t>・教育コストが</a:t>
                      </a:r>
                      <a:r>
                        <a:rPr lang="ja-JP" altLang="en-US" sz="1300" b="1" dirty="0">
                          <a:solidFill>
                            <a:schemeClr val="accent1">
                              <a:lumMod val="90000"/>
                              <a:lumOff val="10000"/>
                            </a:schemeClr>
                          </a:solidFill>
                          <a:effectLst/>
                          <a:latin typeface="游ゴシック" panose="020B0400000000000000" pitchFamily="50" charset="-128"/>
                          <a:ea typeface="游ゴシック" panose="020B0400000000000000" pitchFamily="50" charset="-128"/>
                        </a:rPr>
                        <a:t>永続的に掛かる</a:t>
                      </a:r>
                      <a:endParaRPr lang="ja-JP" sz="1300" b="1" dirty="0">
                        <a:solidFill>
                          <a:schemeClr val="accent1">
                            <a:lumMod val="90000"/>
                            <a:lumOff val="10000"/>
                          </a:schemeClr>
                        </a:solidFill>
                        <a:effectLst/>
                        <a:latin typeface="游ゴシック" panose="020B0400000000000000" pitchFamily="50" charset="-128"/>
                        <a:ea typeface="游ゴシック" panose="020B0400000000000000" pitchFamily="50" charset="-128"/>
                      </a:endParaRPr>
                    </a:p>
                  </a:txBody>
                  <a:tcPr marL="50800" marR="50800" marT="50800" marB="50800"/>
                </a:tc>
                <a:tc>
                  <a:txBody>
                    <a:bodyPr/>
                    <a:lstStyle/>
                    <a:p>
                      <a:pPr marL="0" marR="0" fontAlgn="t">
                        <a:buNone/>
                      </a:pPr>
                      <a:r>
                        <a:rPr lang="ja-JP" altLang="en-US" sz="1300" b="1" dirty="0">
                          <a:solidFill>
                            <a:schemeClr val="tx1">
                              <a:lumMod val="75000"/>
                              <a:lumOff val="25000"/>
                            </a:schemeClr>
                          </a:solidFill>
                          <a:effectLst/>
                          <a:latin typeface="游ゴシック" panose="020B0400000000000000" pitchFamily="50" charset="-128"/>
                          <a:ea typeface="游ゴシック" panose="020B0400000000000000" pitchFamily="50" charset="-128"/>
                        </a:rPr>
                        <a:t>・</a:t>
                      </a:r>
                      <a:r>
                        <a:rPr lang="ja-JP" sz="1300" b="1" dirty="0">
                          <a:solidFill>
                            <a:schemeClr val="tx1">
                              <a:lumMod val="75000"/>
                              <a:lumOff val="25000"/>
                            </a:schemeClr>
                          </a:solidFill>
                          <a:effectLst/>
                          <a:latin typeface="游ゴシック" panose="020B0400000000000000" pitchFamily="50" charset="-128"/>
                          <a:ea typeface="游ゴシック" panose="020B0400000000000000" pitchFamily="50" charset="-128"/>
                        </a:rPr>
                        <a:t>デジタルの仕組みによ</a:t>
                      </a:r>
                      <a:r>
                        <a:rPr lang="ja-JP" altLang="en-US" sz="1300" b="1" dirty="0">
                          <a:solidFill>
                            <a:schemeClr val="tx1">
                              <a:lumMod val="75000"/>
                              <a:lumOff val="25000"/>
                            </a:schemeClr>
                          </a:solidFill>
                          <a:effectLst/>
                          <a:latin typeface="游ゴシック" panose="020B0400000000000000" pitchFamily="50" charset="-128"/>
                          <a:ea typeface="游ゴシック" panose="020B0400000000000000" pitchFamily="50" charset="-128"/>
                        </a:rPr>
                        <a:t>り誰が利用しても常に</a:t>
                      </a:r>
                      <a:endParaRPr lang="en-US" altLang="ja-JP" sz="1300" b="1" dirty="0">
                        <a:solidFill>
                          <a:schemeClr val="tx1">
                            <a:lumMod val="75000"/>
                            <a:lumOff val="25000"/>
                          </a:schemeClr>
                        </a:solidFill>
                        <a:effectLst/>
                        <a:latin typeface="游ゴシック" panose="020B0400000000000000" pitchFamily="50" charset="-128"/>
                        <a:ea typeface="游ゴシック" panose="020B0400000000000000" pitchFamily="50" charset="-128"/>
                      </a:endParaRPr>
                    </a:p>
                    <a:p>
                      <a:pPr marL="0" marR="0" fontAlgn="t">
                        <a:buNone/>
                      </a:pPr>
                      <a:r>
                        <a:rPr lang="ja-JP" altLang="en-US" sz="1300" b="1" dirty="0">
                          <a:solidFill>
                            <a:schemeClr val="tx1">
                              <a:lumMod val="75000"/>
                              <a:lumOff val="25000"/>
                            </a:schemeClr>
                          </a:solidFill>
                          <a:effectLst/>
                          <a:latin typeface="游ゴシック" panose="020B0400000000000000" pitchFamily="50" charset="-128"/>
                          <a:ea typeface="游ゴシック" panose="020B0400000000000000" pitchFamily="50" charset="-128"/>
                        </a:rPr>
                        <a:t>　</a:t>
                      </a:r>
                      <a:r>
                        <a:rPr lang="ja-JP" altLang="en-US" sz="1300" b="1" dirty="0">
                          <a:solidFill>
                            <a:schemeClr val="accent2">
                              <a:lumMod val="90000"/>
                              <a:lumOff val="10000"/>
                            </a:schemeClr>
                          </a:solidFill>
                          <a:effectLst/>
                          <a:latin typeface="游ゴシック" panose="020B0400000000000000" pitchFamily="50" charset="-128"/>
                          <a:ea typeface="游ゴシック" panose="020B0400000000000000" pitchFamily="50" charset="-128"/>
                        </a:rPr>
                        <a:t>安定した成果と精度の確保</a:t>
                      </a:r>
                      <a:r>
                        <a:rPr lang="ja-JP" altLang="en-US" sz="1300" b="1" dirty="0">
                          <a:solidFill>
                            <a:schemeClr val="tx1">
                              <a:lumMod val="75000"/>
                              <a:lumOff val="25000"/>
                            </a:schemeClr>
                          </a:solidFill>
                          <a:effectLst/>
                          <a:latin typeface="游ゴシック" panose="020B0400000000000000" pitchFamily="50" charset="-128"/>
                          <a:ea typeface="游ゴシック" panose="020B0400000000000000" pitchFamily="50" charset="-128"/>
                        </a:rPr>
                        <a:t>が可能</a:t>
                      </a:r>
                      <a:endParaRPr lang="en-US" altLang="ja-JP" sz="1300" b="1" dirty="0">
                        <a:solidFill>
                          <a:schemeClr val="tx1">
                            <a:lumMod val="75000"/>
                            <a:lumOff val="25000"/>
                          </a:schemeClr>
                        </a:solidFill>
                        <a:effectLst/>
                        <a:latin typeface="游ゴシック" panose="020B0400000000000000" pitchFamily="50" charset="-128"/>
                        <a:ea typeface="游ゴシック" panose="020B0400000000000000" pitchFamily="50" charset="-128"/>
                      </a:endParaRPr>
                    </a:p>
                    <a:p>
                      <a:pPr marL="0" marR="0" fontAlgn="t">
                        <a:buNone/>
                      </a:pPr>
                      <a:r>
                        <a:rPr lang="ja-JP" altLang="en-US" sz="500" b="1" dirty="0">
                          <a:solidFill>
                            <a:schemeClr val="tx1">
                              <a:lumMod val="75000"/>
                              <a:lumOff val="25000"/>
                            </a:schemeClr>
                          </a:solidFill>
                          <a:effectLst/>
                          <a:latin typeface="游ゴシック" panose="020B0400000000000000" pitchFamily="50" charset="-128"/>
                          <a:ea typeface="游ゴシック" panose="020B0400000000000000" pitchFamily="50" charset="-128"/>
                        </a:rPr>
                        <a:t>　</a:t>
                      </a:r>
                      <a:br>
                        <a:rPr lang="en-US" altLang="ja-JP" sz="1300" b="1" dirty="0">
                          <a:solidFill>
                            <a:schemeClr val="tx1">
                              <a:lumMod val="75000"/>
                              <a:lumOff val="25000"/>
                            </a:schemeClr>
                          </a:solidFill>
                          <a:effectLst/>
                          <a:latin typeface="游ゴシック" panose="020B0400000000000000" pitchFamily="50" charset="-128"/>
                          <a:ea typeface="游ゴシック" panose="020B0400000000000000" pitchFamily="50" charset="-128"/>
                        </a:rPr>
                      </a:br>
                      <a:r>
                        <a:rPr lang="ja-JP" altLang="en-US" sz="1300" b="1" dirty="0">
                          <a:solidFill>
                            <a:schemeClr val="tx1">
                              <a:lumMod val="75000"/>
                              <a:lumOff val="25000"/>
                            </a:schemeClr>
                          </a:solidFill>
                          <a:effectLst/>
                          <a:latin typeface="游ゴシック" panose="020B0400000000000000" pitchFamily="50" charset="-128"/>
                          <a:ea typeface="游ゴシック" panose="020B0400000000000000" pitchFamily="50" charset="-128"/>
                        </a:rPr>
                        <a:t>・処理に必要な情報の入力のみで自動処理が可能な</a:t>
                      </a:r>
                      <a:endParaRPr lang="en-US" altLang="ja-JP" sz="1300" b="1" dirty="0">
                        <a:solidFill>
                          <a:schemeClr val="tx1">
                            <a:lumMod val="75000"/>
                            <a:lumOff val="25000"/>
                          </a:schemeClr>
                        </a:solidFill>
                        <a:effectLst/>
                        <a:latin typeface="游ゴシック" panose="020B0400000000000000" pitchFamily="50" charset="-128"/>
                        <a:ea typeface="游ゴシック" panose="020B0400000000000000" pitchFamily="50" charset="-128"/>
                      </a:endParaRPr>
                    </a:p>
                    <a:p>
                      <a:pPr marL="0" marR="0" fontAlgn="t">
                        <a:buNone/>
                      </a:pPr>
                      <a:r>
                        <a:rPr lang="ja-JP" altLang="en-US" sz="1300" b="1" dirty="0">
                          <a:solidFill>
                            <a:schemeClr val="tx1">
                              <a:lumMod val="75000"/>
                              <a:lumOff val="25000"/>
                            </a:schemeClr>
                          </a:solidFill>
                          <a:effectLst/>
                          <a:latin typeface="游ゴシック" panose="020B0400000000000000" pitchFamily="50" charset="-128"/>
                          <a:ea typeface="游ゴシック" panose="020B0400000000000000" pitchFamily="50" charset="-128"/>
                        </a:rPr>
                        <a:t>　ため、</a:t>
                      </a:r>
                      <a:r>
                        <a:rPr lang="ja-JP" altLang="en-US" sz="1300" b="1" dirty="0">
                          <a:solidFill>
                            <a:schemeClr val="accent2">
                              <a:lumMod val="90000"/>
                              <a:lumOff val="10000"/>
                            </a:schemeClr>
                          </a:solidFill>
                          <a:effectLst/>
                          <a:latin typeface="游ゴシック" panose="020B0400000000000000" pitchFamily="50" charset="-128"/>
                          <a:ea typeface="游ゴシック" panose="020B0400000000000000" pitchFamily="50" charset="-128"/>
                        </a:rPr>
                        <a:t>特別の教育は必要ない</a:t>
                      </a:r>
                      <a:endParaRPr lang="ja-JP" sz="1300" b="1" dirty="0">
                        <a:solidFill>
                          <a:schemeClr val="accent2">
                            <a:lumMod val="90000"/>
                            <a:lumOff val="10000"/>
                          </a:schemeClr>
                        </a:solidFill>
                        <a:effectLst/>
                        <a:latin typeface="游ゴシック" panose="020B0400000000000000" pitchFamily="50" charset="-128"/>
                        <a:ea typeface="游ゴシック" panose="020B0400000000000000" pitchFamily="50" charset="-128"/>
                      </a:endParaRPr>
                    </a:p>
                  </a:txBody>
                  <a:tcPr marL="50800" marR="50800" marT="50800" marB="50800"/>
                </a:tc>
                <a:extLst>
                  <a:ext uri="{0D108BD9-81ED-4DB2-BD59-A6C34878D82A}">
                    <a16:rowId xmlns:a16="http://schemas.microsoft.com/office/drawing/2014/main" val="3798196984"/>
                  </a:ext>
                </a:extLst>
              </a:tr>
              <a:tr h="1718651">
                <a:tc>
                  <a:txBody>
                    <a:bodyPr/>
                    <a:lstStyle/>
                    <a:p>
                      <a:pPr marL="0" marR="0" fontAlgn="t">
                        <a:buNone/>
                      </a:pPr>
                      <a:r>
                        <a:rPr lang="ja-JP" sz="1300" b="1" dirty="0">
                          <a:solidFill>
                            <a:schemeClr val="tx1">
                              <a:lumMod val="75000"/>
                              <a:lumOff val="25000"/>
                            </a:schemeClr>
                          </a:solidFill>
                          <a:effectLst/>
                          <a:latin typeface="游ゴシック" panose="020B0400000000000000" pitchFamily="50" charset="-128"/>
                          <a:ea typeface="游ゴシック" panose="020B0400000000000000" pitchFamily="50" charset="-128"/>
                        </a:rPr>
                        <a:t>競争力</a:t>
                      </a:r>
                    </a:p>
                  </a:txBody>
                  <a:tcPr marL="50800" marR="50800" marT="50800" marB="50800"/>
                </a:tc>
                <a:tc>
                  <a:txBody>
                    <a:bodyPr/>
                    <a:lstStyle/>
                    <a:p>
                      <a:pPr marL="0" marR="0" fontAlgn="t">
                        <a:buNone/>
                      </a:pPr>
                      <a:r>
                        <a:rPr lang="en-US" altLang="ja-JP" sz="1300" b="1" dirty="0">
                          <a:solidFill>
                            <a:schemeClr val="tx1">
                              <a:lumMod val="75000"/>
                              <a:lumOff val="25000"/>
                            </a:schemeClr>
                          </a:solidFill>
                          <a:effectLst/>
                          <a:latin typeface="游ゴシック" panose="020B0400000000000000" pitchFamily="50" charset="-128"/>
                          <a:ea typeface="游ゴシック" panose="020B0400000000000000" pitchFamily="50" charset="-128"/>
                        </a:rPr>
                        <a:t>AI</a:t>
                      </a:r>
                      <a:r>
                        <a:rPr lang="ja-JP" altLang="en-US" sz="1300" b="1" dirty="0">
                          <a:solidFill>
                            <a:schemeClr val="tx1">
                              <a:lumMod val="75000"/>
                              <a:lumOff val="25000"/>
                            </a:schemeClr>
                          </a:solidFill>
                          <a:effectLst/>
                          <a:latin typeface="游ゴシック" panose="020B0400000000000000" pitchFamily="50" charset="-128"/>
                          <a:ea typeface="游ゴシック" panose="020B0400000000000000" pitchFamily="50" charset="-128"/>
                        </a:rPr>
                        <a:t>を使っていること自体が当たり前となり、他社との</a:t>
                      </a:r>
                      <a:r>
                        <a:rPr lang="ja-JP" altLang="en-US" sz="1300" b="1" dirty="0">
                          <a:solidFill>
                            <a:schemeClr val="accent1">
                              <a:lumMod val="90000"/>
                              <a:lumOff val="10000"/>
                            </a:schemeClr>
                          </a:solidFill>
                          <a:effectLst/>
                          <a:latin typeface="游ゴシック" panose="020B0400000000000000" pitchFamily="50" charset="-128"/>
                          <a:ea typeface="游ゴシック" panose="020B0400000000000000" pitchFamily="50" charset="-128"/>
                        </a:rPr>
                        <a:t>差別化実現が困難</a:t>
                      </a:r>
                      <a:endParaRPr lang="ja-JP" sz="1300" b="1" dirty="0">
                        <a:solidFill>
                          <a:schemeClr val="accent1">
                            <a:lumMod val="90000"/>
                            <a:lumOff val="10000"/>
                          </a:schemeClr>
                        </a:solidFill>
                        <a:effectLst/>
                        <a:latin typeface="游ゴシック" panose="020B0400000000000000" pitchFamily="50" charset="-128"/>
                        <a:ea typeface="游ゴシック" panose="020B0400000000000000" pitchFamily="50" charset="-128"/>
                      </a:endParaRPr>
                    </a:p>
                  </a:txBody>
                  <a:tcPr marL="50800" marR="50800" marT="50800" marB="50800"/>
                </a:tc>
                <a:tc>
                  <a:txBody>
                    <a:bodyPr/>
                    <a:lstStyle/>
                    <a:p>
                      <a:pPr marL="0" marR="0" fontAlgn="t">
                        <a:buNone/>
                      </a:pPr>
                      <a:r>
                        <a:rPr lang="ja-JP" altLang="en-US" sz="1300" b="1" dirty="0">
                          <a:solidFill>
                            <a:schemeClr val="tx1">
                              <a:lumMod val="75000"/>
                              <a:lumOff val="25000"/>
                            </a:schemeClr>
                          </a:solidFill>
                          <a:effectLst/>
                          <a:latin typeface="游ゴシック" panose="020B0400000000000000" pitchFamily="50" charset="-128"/>
                          <a:ea typeface="游ゴシック" panose="020B0400000000000000" pitchFamily="50" charset="-128"/>
                        </a:rPr>
                        <a:t>・投資してきた自社の</a:t>
                      </a:r>
                      <a:r>
                        <a:rPr lang="ja-JP" altLang="en-US" sz="1300" b="1" dirty="0">
                          <a:solidFill>
                            <a:schemeClr val="accent2">
                              <a:lumMod val="90000"/>
                              <a:lumOff val="10000"/>
                            </a:schemeClr>
                          </a:solidFill>
                          <a:effectLst/>
                          <a:latin typeface="游ゴシック" panose="020B0400000000000000" pitchFamily="50" charset="-128"/>
                          <a:ea typeface="游ゴシック" panose="020B0400000000000000" pitchFamily="50" charset="-128"/>
                        </a:rPr>
                        <a:t>知的資産を差別化に活かせる</a:t>
                      </a:r>
                      <a:endParaRPr lang="en-US" altLang="ja-JP" sz="1300" b="1" dirty="0">
                        <a:solidFill>
                          <a:schemeClr val="accent2">
                            <a:lumMod val="90000"/>
                            <a:lumOff val="10000"/>
                          </a:schemeClr>
                        </a:solidFill>
                        <a:effectLst/>
                        <a:latin typeface="游ゴシック" panose="020B0400000000000000" pitchFamily="50" charset="-128"/>
                        <a:ea typeface="游ゴシック" panose="020B0400000000000000" pitchFamily="50" charset="-128"/>
                      </a:endParaRPr>
                    </a:p>
                    <a:p>
                      <a:pPr marL="0" marR="0" fontAlgn="t">
                        <a:buNone/>
                      </a:pPr>
                      <a:r>
                        <a:rPr lang="ja-JP" altLang="en-US" sz="400" b="1" dirty="0">
                          <a:solidFill>
                            <a:schemeClr val="tx1">
                              <a:lumMod val="75000"/>
                              <a:lumOff val="25000"/>
                            </a:schemeClr>
                          </a:solidFill>
                          <a:effectLst/>
                          <a:latin typeface="游ゴシック" panose="020B0400000000000000" pitchFamily="50" charset="-128"/>
                          <a:ea typeface="游ゴシック" panose="020B0400000000000000" pitchFamily="50" charset="-128"/>
                        </a:rPr>
                        <a:t>　</a:t>
                      </a:r>
                      <a:br>
                        <a:rPr lang="en-US" altLang="ja-JP" sz="1300" b="1" dirty="0">
                          <a:solidFill>
                            <a:schemeClr val="tx1">
                              <a:lumMod val="75000"/>
                              <a:lumOff val="25000"/>
                            </a:schemeClr>
                          </a:solidFill>
                          <a:effectLst/>
                          <a:latin typeface="游ゴシック" panose="020B0400000000000000" pitchFamily="50" charset="-128"/>
                          <a:ea typeface="游ゴシック" panose="020B0400000000000000" pitchFamily="50" charset="-128"/>
                        </a:rPr>
                      </a:br>
                      <a:r>
                        <a:rPr lang="ja-JP" altLang="en-US" sz="1300" b="1" dirty="0">
                          <a:solidFill>
                            <a:schemeClr val="tx1">
                              <a:lumMod val="75000"/>
                              <a:lumOff val="25000"/>
                            </a:schemeClr>
                          </a:solidFill>
                          <a:effectLst/>
                          <a:latin typeface="游ゴシック" panose="020B0400000000000000" pitchFamily="50" charset="-128"/>
                          <a:ea typeface="游ゴシック" panose="020B0400000000000000" pitchFamily="50" charset="-128"/>
                        </a:rPr>
                        <a:t>・技術などの</a:t>
                      </a:r>
                      <a:r>
                        <a:rPr lang="ja-JP" altLang="en-US" sz="1300" b="1" dirty="0">
                          <a:solidFill>
                            <a:schemeClr val="accent2">
                              <a:lumMod val="90000"/>
                              <a:lumOff val="10000"/>
                            </a:schemeClr>
                          </a:solidFill>
                          <a:effectLst/>
                          <a:latin typeface="游ゴシック" panose="020B0400000000000000" pitchFamily="50" charset="-128"/>
                          <a:ea typeface="游ゴシック" panose="020B0400000000000000" pitchFamily="50" charset="-128"/>
                        </a:rPr>
                        <a:t>知的資産の流出を防げる</a:t>
                      </a:r>
                      <a:endParaRPr lang="en-US" altLang="ja-JP" sz="1300" b="1" dirty="0">
                        <a:solidFill>
                          <a:schemeClr val="accent2">
                            <a:lumMod val="90000"/>
                            <a:lumOff val="10000"/>
                          </a:schemeClr>
                        </a:solidFill>
                        <a:effectLst/>
                        <a:latin typeface="游ゴシック" panose="020B0400000000000000" pitchFamily="50" charset="-128"/>
                        <a:ea typeface="游ゴシック" panose="020B0400000000000000" pitchFamily="50" charset="-128"/>
                      </a:endParaRPr>
                    </a:p>
                    <a:p>
                      <a:pPr marL="0" marR="0" fontAlgn="t">
                        <a:buNone/>
                      </a:pPr>
                      <a:r>
                        <a:rPr lang="ja-JP" altLang="en-US" sz="500" b="1" dirty="0">
                          <a:solidFill>
                            <a:schemeClr val="accent2">
                              <a:lumMod val="90000"/>
                              <a:lumOff val="10000"/>
                            </a:schemeClr>
                          </a:solidFill>
                          <a:effectLst/>
                          <a:latin typeface="游ゴシック" panose="020B0400000000000000" pitchFamily="50" charset="-128"/>
                          <a:ea typeface="游ゴシック" panose="020B0400000000000000" pitchFamily="50" charset="-128"/>
                        </a:rPr>
                        <a:t>　</a:t>
                      </a:r>
                      <a:endParaRPr lang="en-US" altLang="ja-JP" sz="500" b="1" dirty="0">
                        <a:solidFill>
                          <a:schemeClr val="accent2">
                            <a:lumMod val="90000"/>
                            <a:lumOff val="10000"/>
                          </a:schemeClr>
                        </a:solidFill>
                        <a:effectLst/>
                        <a:latin typeface="游ゴシック" panose="020B0400000000000000" pitchFamily="50" charset="-128"/>
                        <a:ea typeface="游ゴシック" panose="020B0400000000000000" pitchFamily="50" charset="-128"/>
                      </a:endParaRPr>
                    </a:p>
                    <a:p>
                      <a:pPr marL="0" marR="0" fontAlgn="t">
                        <a:buNone/>
                      </a:pPr>
                      <a:r>
                        <a:rPr lang="ja-JP" altLang="en-US" sz="1300" b="1" dirty="0">
                          <a:solidFill>
                            <a:schemeClr val="tx1">
                              <a:lumMod val="75000"/>
                              <a:lumOff val="25000"/>
                            </a:schemeClr>
                          </a:solidFill>
                          <a:effectLst/>
                          <a:latin typeface="游ゴシック" panose="020B0400000000000000" pitchFamily="50" charset="-128"/>
                          <a:ea typeface="游ゴシック" panose="020B0400000000000000" pitchFamily="50" charset="-128"/>
                        </a:rPr>
                        <a:t>・判断根拠の設定による成果の拡大が可能なため、</a:t>
                      </a:r>
                      <a:endParaRPr lang="en-US" altLang="ja-JP" sz="1300" b="1" dirty="0">
                        <a:solidFill>
                          <a:schemeClr val="tx1">
                            <a:lumMod val="75000"/>
                            <a:lumOff val="25000"/>
                          </a:schemeClr>
                        </a:solidFill>
                        <a:effectLst/>
                        <a:latin typeface="游ゴシック" panose="020B0400000000000000" pitchFamily="50" charset="-128"/>
                        <a:ea typeface="游ゴシック" panose="020B0400000000000000" pitchFamily="50" charset="-128"/>
                      </a:endParaRPr>
                    </a:p>
                    <a:p>
                      <a:pPr marL="0" marR="0" fontAlgn="t">
                        <a:buNone/>
                      </a:pPr>
                      <a:r>
                        <a:rPr lang="ja-JP" altLang="en-US" sz="1300" b="1" dirty="0">
                          <a:solidFill>
                            <a:schemeClr val="tx1">
                              <a:lumMod val="75000"/>
                              <a:lumOff val="25000"/>
                            </a:schemeClr>
                          </a:solidFill>
                          <a:effectLst/>
                          <a:latin typeface="游ゴシック" panose="020B0400000000000000" pitchFamily="50" charset="-128"/>
                          <a:ea typeface="游ゴシック" panose="020B0400000000000000" pitchFamily="50" charset="-128"/>
                        </a:rPr>
                        <a:t>　</a:t>
                      </a:r>
                      <a:r>
                        <a:rPr lang="ja-JP" altLang="en-US" sz="1300" b="1" dirty="0">
                          <a:solidFill>
                            <a:schemeClr val="accent2">
                              <a:lumMod val="90000"/>
                              <a:lumOff val="10000"/>
                            </a:schemeClr>
                          </a:solidFill>
                          <a:effectLst/>
                          <a:latin typeface="游ゴシック" panose="020B0400000000000000" pitchFamily="50" charset="-128"/>
                          <a:ea typeface="游ゴシック" panose="020B0400000000000000" pitchFamily="50" charset="-128"/>
                        </a:rPr>
                        <a:t>継続的な差別化が可能</a:t>
                      </a:r>
                      <a:endParaRPr lang="en-US" altLang="ja-JP" sz="1300" b="1" dirty="0">
                        <a:solidFill>
                          <a:schemeClr val="accent2">
                            <a:lumMod val="90000"/>
                            <a:lumOff val="10000"/>
                          </a:schemeClr>
                        </a:solidFill>
                        <a:effectLst/>
                        <a:latin typeface="游ゴシック" panose="020B0400000000000000" pitchFamily="50" charset="-128"/>
                        <a:ea typeface="游ゴシック" panose="020B0400000000000000" pitchFamily="50" charset="-128"/>
                      </a:endParaRPr>
                    </a:p>
                    <a:p>
                      <a:pPr marL="0" marR="0" fontAlgn="t">
                        <a:buNone/>
                      </a:pPr>
                      <a:r>
                        <a:rPr lang="ja-JP" altLang="en-US" sz="500" b="1" dirty="0">
                          <a:solidFill>
                            <a:schemeClr val="accent2">
                              <a:lumMod val="90000"/>
                              <a:lumOff val="10000"/>
                            </a:schemeClr>
                          </a:solidFill>
                          <a:effectLst/>
                          <a:latin typeface="游ゴシック" panose="020B0400000000000000" pitchFamily="50" charset="-128"/>
                          <a:ea typeface="游ゴシック" panose="020B0400000000000000" pitchFamily="50" charset="-128"/>
                        </a:rPr>
                        <a:t>　</a:t>
                      </a:r>
                      <a:br>
                        <a:rPr lang="en-US" altLang="ja-JP" sz="1300" b="1" dirty="0">
                          <a:solidFill>
                            <a:schemeClr val="tx1">
                              <a:lumMod val="75000"/>
                              <a:lumOff val="25000"/>
                            </a:schemeClr>
                          </a:solidFill>
                          <a:effectLst/>
                          <a:latin typeface="游ゴシック" panose="020B0400000000000000" pitchFamily="50" charset="-128"/>
                          <a:ea typeface="游ゴシック" panose="020B0400000000000000" pitchFamily="50" charset="-128"/>
                        </a:rPr>
                      </a:br>
                      <a:r>
                        <a:rPr lang="ja-JP" altLang="en-US" sz="1300" b="1" dirty="0">
                          <a:solidFill>
                            <a:schemeClr val="tx1">
                              <a:lumMod val="75000"/>
                              <a:lumOff val="25000"/>
                            </a:schemeClr>
                          </a:solidFill>
                          <a:effectLst/>
                          <a:latin typeface="游ゴシック" panose="020B0400000000000000" pitchFamily="50" charset="-128"/>
                          <a:ea typeface="游ゴシック" panose="020B0400000000000000" pitchFamily="50" charset="-128"/>
                        </a:rPr>
                        <a:t>・開発力が同等であれば、蓄積した知的資産と利用</a:t>
                      </a:r>
                      <a:endParaRPr lang="en-US" altLang="ja-JP" sz="1300" b="1" dirty="0">
                        <a:solidFill>
                          <a:schemeClr val="tx1">
                            <a:lumMod val="75000"/>
                            <a:lumOff val="25000"/>
                          </a:schemeClr>
                        </a:solidFill>
                        <a:effectLst/>
                        <a:latin typeface="游ゴシック" panose="020B0400000000000000" pitchFamily="50" charset="-128"/>
                        <a:ea typeface="游ゴシック" panose="020B0400000000000000" pitchFamily="50" charset="-128"/>
                      </a:endParaRPr>
                    </a:p>
                    <a:p>
                      <a:pPr marL="0" marR="0" fontAlgn="t">
                        <a:buNone/>
                      </a:pPr>
                      <a:r>
                        <a:rPr lang="ja-JP" altLang="en-US" sz="1300" b="1" dirty="0">
                          <a:solidFill>
                            <a:schemeClr val="tx1">
                              <a:lumMod val="75000"/>
                              <a:lumOff val="25000"/>
                            </a:schemeClr>
                          </a:solidFill>
                          <a:effectLst/>
                          <a:latin typeface="游ゴシック" panose="020B0400000000000000" pitchFamily="50" charset="-128"/>
                          <a:ea typeface="游ゴシック" panose="020B0400000000000000" pitchFamily="50" charset="-128"/>
                        </a:rPr>
                        <a:t>　成果による</a:t>
                      </a:r>
                      <a:r>
                        <a:rPr lang="ja-JP" altLang="en-US" sz="1300" b="1" dirty="0">
                          <a:solidFill>
                            <a:schemeClr val="accent2">
                              <a:lumMod val="90000"/>
                              <a:lumOff val="10000"/>
                            </a:schemeClr>
                          </a:solidFill>
                          <a:effectLst/>
                          <a:latin typeface="游ゴシック" panose="020B0400000000000000" pitchFamily="50" charset="-128"/>
                          <a:ea typeface="游ゴシック" panose="020B0400000000000000" pitchFamily="50" charset="-128"/>
                        </a:rPr>
                        <a:t>先行分の優位性を維持</a:t>
                      </a:r>
                      <a:r>
                        <a:rPr lang="ja-JP" altLang="en-US" sz="1300" b="1" dirty="0">
                          <a:solidFill>
                            <a:schemeClr val="tx1">
                              <a:lumMod val="75000"/>
                              <a:lumOff val="25000"/>
                            </a:schemeClr>
                          </a:solidFill>
                          <a:effectLst/>
                          <a:latin typeface="游ゴシック" panose="020B0400000000000000" pitchFamily="50" charset="-128"/>
                          <a:ea typeface="游ゴシック" panose="020B0400000000000000" pitchFamily="50" charset="-128"/>
                        </a:rPr>
                        <a:t>できる</a:t>
                      </a:r>
                      <a:endParaRPr lang="en-US" altLang="ja-JP" sz="1300" b="1" dirty="0">
                        <a:solidFill>
                          <a:schemeClr val="tx1">
                            <a:lumMod val="75000"/>
                            <a:lumOff val="25000"/>
                          </a:schemeClr>
                        </a:solidFill>
                        <a:effectLst/>
                        <a:latin typeface="游ゴシック" panose="020B0400000000000000" pitchFamily="50" charset="-128"/>
                        <a:ea typeface="游ゴシック" panose="020B0400000000000000" pitchFamily="50" charset="-128"/>
                      </a:endParaRPr>
                    </a:p>
                    <a:p>
                      <a:pPr marL="0" marR="0" fontAlgn="t">
                        <a:buNone/>
                      </a:pPr>
                      <a:endParaRPr lang="en-US" altLang="ja-JP" sz="500" b="1" dirty="0">
                        <a:solidFill>
                          <a:schemeClr val="tx1">
                            <a:lumMod val="75000"/>
                            <a:lumOff val="25000"/>
                          </a:schemeClr>
                        </a:solidFill>
                        <a:effectLst/>
                        <a:latin typeface="游ゴシック" panose="020B0400000000000000" pitchFamily="50" charset="-128"/>
                        <a:ea typeface="游ゴシック" panose="020B0400000000000000" pitchFamily="50" charset="-128"/>
                      </a:endParaRPr>
                    </a:p>
                    <a:p>
                      <a:pPr marL="0" marR="0" fontAlgn="t">
                        <a:buNone/>
                      </a:pPr>
                      <a:r>
                        <a:rPr lang="ja-JP" altLang="en-US" sz="1300" b="1" dirty="0">
                          <a:solidFill>
                            <a:schemeClr val="tx1">
                              <a:lumMod val="75000"/>
                              <a:lumOff val="25000"/>
                            </a:schemeClr>
                          </a:solidFill>
                          <a:effectLst/>
                          <a:latin typeface="游ゴシック" panose="020B0400000000000000" pitchFamily="50" charset="-128"/>
                          <a:ea typeface="游ゴシック" panose="020B0400000000000000" pitchFamily="50" charset="-128"/>
                        </a:rPr>
                        <a:t>・利用すればするほど、独自の判断基準が洗練され、　</a:t>
                      </a:r>
                      <a:endParaRPr lang="en-US" altLang="ja-JP" sz="1300" b="1" dirty="0">
                        <a:solidFill>
                          <a:schemeClr val="tx1">
                            <a:lumMod val="75000"/>
                            <a:lumOff val="25000"/>
                          </a:schemeClr>
                        </a:solidFill>
                        <a:effectLst/>
                        <a:latin typeface="游ゴシック" panose="020B0400000000000000" pitchFamily="50" charset="-128"/>
                        <a:ea typeface="游ゴシック" panose="020B0400000000000000" pitchFamily="50" charset="-128"/>
                      </a:endParaRPr>
                    </a:p>
                    <a:p>
                      <a:pPr marL="0" marR="0" fontAlgn="t">
                        <a:buNone/>
                      </a:pPr>
                      <a:r>
                        <a:rPr lang="ja-JP" altLang="en-US" sz="1300" b="1" dirty="0">
                          <a:solidFill>
                            <a:schemeClr val="tx1">
                              <a:lumMod val="75000"/>
                              <a:lumOff val="25000"/>
                            </a:schemeClr>
                          </a:solidFill>
                          <a:effectLst/>
                          <a:latin typeface="游ゴシック" panose="020B0400000000000000" pitchFamily="50" charset="-128"/>
                          <a:ea typeface="游ゴシック" panose="020B0400000000000000" pitchFamily="50" charset="-128"/>
                        </a:rPr>
                        <a:t>　他社が追いつけない「知の参入障壁」が強固になる</a:t>
                      </a:r>
                      <a:endParaRPr lang="en-US" altLang="ja-JP" sz="1300" b="1" dirty="0">
                        <a:solidFill>
                          <a:schemeClr val="tx1">
                            <a:lumMod val="75000"/>
                            <a:lumOff val="25000"/>
                          </a:schemeClr>
                        </a:solidFill>
                        <a:effectLst/>
                        <a:latin typeface="游ゴシック" panose="020B0400000000000000" pitchFamily="50" charset="-128"/>
                        <a:ea typeface="游ゴシック" panose="020B0400000000000000" pitchFamily="50" charset="-128"/>
                      </a:endParaRPr>
                    </a:p>
                  </a:txBody>
                  <a:tcPr marL="50800" marR="50800" marT="50800" marB="50800"/>
                </a:tc>
                <a:extLst>
                  <a:ext uri="{0D108BD9-81ED-4DB2-BD59-A6C34878D82A}">
                    <a16:rowId xmlns:a16="http://schemas.microsoft.com/office/drawing/2014/main" val="2502369171"/>
                  </a:ext>
                </a:extLst>
              </a:tr>
            </a:tbl>
          </a:graphicData>
        </a:graphic>
      </p:graphicFrame>
      <p:sp>
        <p:nvSpPr>
          <p:cNvPr id="11" name="二等辺三角形 10">
            <a:extLst>
              <a:ext uri="{FF2B5EF4-FFF2-40B4-BE49-F238E27FC236}">
                <a16:creationId xmlns:a16="http://schemas.microsoft.com/office/drawing/2014/main" id="{258E1E8D-5458-0526-0178-B1CBD550EFEA}"/>
              </a:ext>
            </a:extLst>
          </p:cNvPr>
          <p:cNvSpPr/>
          <p:nvPr/>
        </p:nvSpPr>
        <p:spPr bwMode="gray">
          <a:xfrm rot="10800000">
            <a:off x="8082778" y="5480347"/>
            <a:ext cx="2523952" cy="311727"/>
          </a:xfrm>
          <a:prstGeom prst="triangle">
            <a:avLst/>
          </a:prstGeom>
          <a:gradFill>
            <a:gsLst>
              <a:gs pos="0">
                <a:schemeClr val="tx1"/>
              </a:gs>
              <a:gs pos="64000">
                <a:schemeClr val="bg1">
                  <a:lumMod val="65000"/>
                </a:schemeClr>
              </a:gs>
              <a:gs pos="100000">
                <a:schemeClr val="bg1"/>
              </a:gs>
            </a:gsLst>
            <a:lin ang="5400000" scaled="1"/>
          </a:gradFill>
          <a:ln w="19050">
            <a:noFill/>
            <a:prstDash val="solid"/>
            <a:headEnd type="none" w="lg" len="lg"/>
            <a:tailEnd type="none"/>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latin typeface="游ゴシック" panose="020B0400000000000000" pitchFamily="50" charset="-128"/>
              <a:ea typeface="游ゴシック" panose="020B0400000000000000" pitchFamily="50" charset="-128"/>
            </a:endParaRPr>
          </a:p>
        </p:txBody>
      </p:sp>
      <p:sp>
        <p:nvSpPr>
          <p:cNvPr id="8" name="正方形/長方形 7">
            <a:extLst>
              <a:ext uri="{FF2B5EF4-FFF2-40B4-BE49-F238E27FC236}">
                <a16:creationId xmlns:a16="http://schemas.microsoft.com/office/drawing/2014/main" id="{C0FB4D88-DF8A-9129-682C-94A2D47278E6}"/>
              </a:ext>
            </a:extLst>
          </p:cNvPr>
          <p:cNvSpPr/>
          <p:nvPr/>
        </p:nvSpPr>
        <p:spPr bwMode="gray">
          <a:xfrm>
            <a:off x="7208720" y="1356364"/>
            <a:ext cx="4188820" cy="4068000"/>
          </a:xfrm>
          <a:prstGeom prst="rect">
            <a:avLst/>
          </a:prstGeom>
          <a:ln w="44450">
            <a:solidFill>
              <a:srgbClr val="C00000"/>
            </a:solidFill>
            <a:prstDash val="solid"/>
            <a:headEnd type="none" w="lg" len="lg"/>
            <a:tailEnd type="none"/>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Tree>
    <p:extLst>
      <p:ext uri="{BB962C8B-B14F-4D97-AF65-F5344CB8AC3E}">
        <p14:creationId xmlns:p14="http://schemas.microsoft.com/office/powerpoint/2010/main" val="2952076910"/>
      </p:ext>
    </p:extLst>
  </p:cSld>
  <p:clrMapOvr>
    <a:masterClrMapping/>
  </p:clrMapOvr>
  <mc:AlternateContent xmlns:mc="http://schemas.openxmlformats.org/markup-compatibility/2006" xmlns:p14="http://schemas.microsoft.com/office/powerpoint/2010/main">
    <mc:Choice Requires="p14">
      <p:transition p14:dur="10" advClick="0">
        <p:fade/>
      </p:transition>
    </mc:Choice>
    <mc:Fallback xmlns="">
      <p:transition advClick="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3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theme/theme1.xml><?xml version="1.0" encoding="utf-8"?>
<a:theme xmlns:a="http://schemas.openxmlformats.org/drawingml/2006/main" name="PLMRevolution_20230820">
  <a:themeElements>
    <a:clrScheme name="ユーザー定義 1">
      <a:dk1>
        <a:sysClr val="windowText" lastClr="000000"/>
      </a:dk1>
      <a:lt1>
        <a:sysClr val="window" lastClr="FFFFFF"/>
      </a:lt1>
      <a:dk2>
        <a:srgbClr val="44546A"/>
      </a:dk2>
      <a:lt2>
        <a:srgbClr val="E7E6E6"/>
      </a:lt2>
      <a:accent1>
        <a:srgbClr val="002336"/>
      </a:accent1>
      <a:accent2>
        <a:srgbClr val="300A0C"/>
      </a:accent2>
      <a:accent3>
        <a:srgbClr val="262626"/>
      </a:accent3>
      <a:accent4>
        <a:srgbClr val="584300"/>
      </a:accent4>
      <a:accent5>
        <a:srgbClr val="0F1A2F"/>
      </a:accent5>
      <a:accent6>
        <a:srgbClr val="2A421A"/>
      </a:accent6>
      <a:hlink>
        <a:srgbClr val="033669"/>
      </a:hlink>
      <a:folHlink>
        <a:srgbClr val="492738"/>
      </a:folHlink>
    </a:clrScheme>
    <a:fontScheme name="Office テーマ">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gray">
        <a:ln w="19050">
          <a:solidFill>
            <a:schemeClr val="tx1">
              <a:lumMod val="75000"/>
              <a:lumOff val="25000"/>
            </a:schemeClr>
          </a:solidFill>
          <a:prstDash val="solid"/>
          <a:headEnd type="none" w="lg" len="lg"/>
          <a:tailEnd type="none"/>
        </a:ln>
      </a:spPr>
      <a:bodyPr rtlCol="0" anchor="ctr"/>
      <a:lstStyle>
        <a:defPPr algn="ctr">
          <a:defRPr kumimoji="1"/>
        </a:defPPr>
      </a:lstStyle>
      <a:style>
        <a:lnRef idx="1">
          <a:schemeClr val="accent1"/>
        </a:lnRef>
        <a:fillRef idx="0">
          <a:schemeClr val="accent1"/>
        </a:fillRef>
        <a:effectRef idx="0">
          <a:schemeClr val="accent1"/>
        </a:effectRef>
        <a:fontRef idx="minor">
          <a:schemeClr val="tx1"/>
        </a:fontRef>
      </a:style>
    </a:spDef>
    <a:lnDef>
      <a:spPr bwMode="gray">
        <a:ln w="22225">
          <a:solidFill>
            <a:schemeClr val="accent2">
              <a:lumMod val="75000"/>
              <a:lumOff val="25000"/>
            </a:schemeClr>
          </a:solidFill>
          <a:prstDash val="sysDash"/>
          <a:headEnd type="none" w="med" len="med"/>
          <a:tailEnd type="triangle" w="lg" len="lg"/>
        </a:ln>
      </a:spPr>
      <a:bodyPr/>
      <a:lstStyle/>
      <a:style>
        <a:lnRef idx="1">
          <a:schemeClr val="accent1"/>
        </a:lnRef>
        <a:fillRef idx="0">
          <a:schemeClr val="accent1"/>
        </a:fillRef>
        <a:effectRef idx="0">
          <a:schemeClr val="accent1"/>
        </a:effectRef>
        <a:fontRef idx="minor">
          <a:schemeClr val="tx1"/>
        </a:fontRef>
      </a:style>
    </a:lnDef>
    <a:txDef>
      <a:spPr bwMode="auto">
        <a:noFill/>
        <a:ln w="9525">
          <a:noFill/>
        </a:ln>
      </a:spPr>
      <a:bodyPr vert="horz" wrap="square" rtlCol="0" anchor="t">
        <a:noAutofit/>
      </a:bodyPr>
      <a:lstStyle>
        <a:defPPr algn="l" fontAlgn="base">
          <a:lnSpc>
            <a:spcPct val="110000"/>
          </a:lnSpc>
          <a:spcBef>
            <a:spcPct val="0"/>
          </a:spcBef>
          <a:spcAft>
            <a:spcPct val="0"/>
          </a:spcAft>
          <a:defRPr kumimoji="1" sz="1400" b="1" smtClean="0">
            <a:latin typeface="游ゴシック" panose="020B0400000000000000" pitchFamily="50" charset="-128"/>
            <a:ea typeface="游ゴシック" panose="020B0400000000000000" pitchFamily="50" charset="-128"/>
          </a:defRPr>
        </a:defPPr>
      </a:lstStyle>
    </a:txDef>
  </a:objectDefaults>
  <a:extraClrSchemeLst/>
  <a:extLst>
    <a:ext uri="{05A4C25C-085E-4340-85A3-A5531E510DB2}">
      <thm15:themeFamily xmlns:thm15="http://schemas.microsoft.com/office/thememl/2012/main" name="PLMRevolution_20230820" id="{F82CAAE0-694B-46BD-8A15-F90517141F33}" vid="{5D9F4CF9-FA58-4E2E-BAA3-A53C964B439C}"/>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Ion Boardroom</Template>
  <TotalTime>223808</TotalTime>
  <Words>2714</Words>
  <Application>Microsoft Office PowerPoint</Application>
  <PresentationFormat>ワイド画面</PresentationFormat>
  <Paragraphs>222</Paragraphs>
  <Slides>10</Slides>
  <Notes>1</Notes>
  <HiddenSlides>0</HiddenSlides>
  <MMClips>0</MMClips>
  <ScaleCrop>false</ScaleCrop>
  <HeadingPairs>
    <vt:vector size="6" baseType="variant">
      <vt:variant>
        <vt:lpstr>使用されているフォント</vt:lpstr>
      </vt:variant>
      <vt:variant>
        <vt:i4>8</vt:i4>
      </vt:variant>
      <vt:variant>
        <vt:lpstr>テーマ</vt:lpstr>
      </vt:variant>
      <vt:variant>
        <vt:i4>1</vt:i4>
      </vt:variant>
      <vt:variant>
        <vt:lpstr>スライド タイトル</vt:lpstr>
      </vt:variant>
      <vt:variant>
        <vt:i4>10</vt:i4>
      </vt:variant>
    </vt:vector>
  </HeadingPairs>
  <TitlesOfParts>
    <vt:vector size="19" baseType="lpstr">
      <vt:lpstr>HGP創英ﾌﾟﾚｾﾞﾝｽEB</vt:lpstr>
      <vt:lpstr>HG明朝E</vt:lpstr>
      <vt:lpstr>游ゴシック</vt:lpstr>
      <vt:lpstr>游ゴシック Light</vt:lpstr>
      <vt:lpstr>游ゴシック Medium</vt:lpstr>
      <vt:lpstr>Arial</vt:lpstr>
      <vt:lpstr>Calibri</vt:lpstr>
      <vt:lpstr>Calibri Light</vt:lpstr>
      <vt:lpstr>PLMRevolution_20230820</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加藤幸司</dc:creator>
  <cp:lastModifiedBy>Koji Kato</cp:lastModifiedBy>
  <cp:revision>11379</cp:revision>
  <cp:lastPrinted>2026-01-08T09:19:16Z</cp:lastPrinted>
  <dcterms:created xsi:type="dcterms:W3CDTF">2014-08-31T08:28:54Z</dcterms:created>
  <dcterms:modified xsi:type="dcterms:W3CDTF">2026-01-12T04:30:29Z</dcterms:modified>
</cp:coreProperties>
</file>