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19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wNqNH0QO6PZY5YZN7I7sg==" hashData="/lj+LwF8037A1iUTVZAWPXd/i3GyKXuBU1MnhiKPHz2H5PsYdl8tNquzZ/a91q5JH1XoPye/mR/cJvIoHJ1wMQ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 自己判断</a:t>
            </a:r>
            <a:r>
              <a:rPr kumimoji="1" lang="en-US" altLang="ja-JP" dirty="0"/>
              <a:t>AI</a:t>
            </a:r>
            <a:r>
              <a:rPr kumimoji="1" lang="ja-JP" altLang="en-US" dirty="0"/>
              <a:t>　以外にも　</a:t>
            </a:r>
            <a:r>
              <a:rPr kumimoji="1" lang="ja-JP" altLang="en-US" b="1" dirty="0"/>
              <a:t>総合的な判断の結果</a:t>
            </a:r>
            <a:r>
              <a:rPr kumimoji="1" lang="ja-JP" altLang="en-US" dirty="0"/>
              <a:t>を　</a:t>
            </a:r>
            <a:r>
              <a:rPr kumimoji="1" lang="ja-JP" altLang="en-US" b="1" dirty="0"/>
              <a:t>再現する</a:t>
            </a:r>
            <a:r>
              <a:rPr kumimoji="1" lang="en-US" altLang="ja-JP" b="1" dirty="0"/>
              <a:t>AI</a:t>
            </a:r>
            <a:r>
              <a:rPr kumimoji="1" lang="ja-JP" altLang="en-US" dirty="0"/>
              <a:t>があります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その一つが　</a:t>
            </a:r>
            <a:r>
              <a:rPr kumimoji="1" lang="ja-JP" altLang="en-US" b="1" dirty="0"/>
              <a:t>医療診断</a:t>
            </a:r>
            <a:r>
              <a:rPr kumimoji="1" lang="en-US" altLang="ja-JP" b="1" dirty="0"/>
              <a:t>AI</a:t>
            </a:r>
            <a:r>
              <a:rPr kumimoji="1" lang="ja-JP" altLang="en-US" b="1" dirty="0"/>
              <a:t>　</a:t>
            </a:r>
            <a:r>
              <a:rPr kumimoji="1" lang="ja-JP" altLang="en-US" dirty="0"/>
              <a:t>です　　　　</a:t>
            </a:r>
            <a:endParaRPr kumimoji="1" lang="en-US" altLang="ja-JP" dirty="0"/>
          </a:p>
          <a:p>
            <a:r>
              <a:rPr kumimoji="1" lang="ja-JP" altLang="en-US" dirty="0"/>
              <a:t>　　</a:t>
            </a:r>
            <a:r>
              <a:rPr kumimoji="1" lang="en-US" altLang="ja-JP" dirty="0"/>
              <a:t>CT</a:t>
            </a:r>
            <a:r>
              <a:rPr kumimoji="1" lang="ja-JP" altLang="en-US" dirty="0"/>
              <a:t>や</a:t>
            </a:r>
            <a:r>
              <a:rPr kumimoji="1" lang="ja-JP" altLang="en-US" b="1" dirty="0"/>
              <a:t>血液検査</a:t>
            </a:r>
            <a:r>
              <a:rPr kumimoji="1" lang="ja-JP" altLang="en-US" dirty="0"/>
              <a:t>などの検査項目が</a:t>
            </a:r>
            <a:r>
              <a:rPr kumimoji="1" lang="ja-JP" altLang="en-US" b="1" dirty="0"/>
              <a:t>判断材料</a:t>
            </a:r>
            <a:r>
              <a:rPr kumimoji="1" lang="ja-JP" altLang="en-US" dirty="0"/>
              <a:t>であり　</a:t>
            </a:r>
            <a:r>
              <a:rPr kumimoji="1" lang="ja-JP" altLang="en-US" b="1" dirty="0"/>
              <a:t>判断根拠となる値　</a:t>
            </a:r>
            <a:r>
              <a:rPr kumimoji="1" lang="ja-JP" altLang="en-US" b="0" dirty="0"/>
              <a:t>や　</a:t>
            </a:r>
            <a:r>
              <a:rPr kumimoji="1" lang="ja-JP" altLang="en-US" b="1" dirty="0"/>
              <a:t>画像　</a:t>
            </a:r>
            <a:r>
              <a:rPr kumimoji="1" lang="ja-JP" altLang="en-US" dirty="0"/>
              <a:t>に</a:t>
            </a:r>
            <a:endParaRPr kumimoji="1" lang="en-US" altLang="ja-JP" dirty="0"/>
          </a:p>
          <a:p>
            <a:r>
              <a:rPr kumimoji="1" lang="ja-JP" altLang="en-US" dirty="0"/>
              <a:t>　　紐づけられた</a:t>
            </a:r>
            <a:r>
              <a:rPr kumimoji="1" lang="ja-JP" altLang="en-US" b="1" dirty="0"/>
              <a:t>病名</a:t>
            </a:r>
            <a:r>
              <a:rPr kumimoji="1" lang="ja-JP" altLang="en-US" dirty="0"/>
              <a:t>が　</a:t>
            </a:r>
            <a:r>
              <a:rPr kumimoji="1" lang="ja-JP" altLang="en-US" b="1" dirty="0"/>
              <a:t>複数の判断材料を総合的に判断した結果　</a:t>
            </a:r>
            <a:r>
              <a:rPr kumimoji="1" lang="ja-JP" altLang="en-US" dirty="0"/>
              <a:t>としての</a:t>
            </a:r>
            <a:endParaRPr kumimoji="1" lang="en-US" altLang="ja-JP" dirty="0"/>
          </a:p>
          <a:p>
            <a:r>
              <a:rPr kumimoji="1" lang="ja-JP" altLang="en-US" b="1" dirty="0"/>
              <a:t>　　病名になります</a:t>
            </a:r>
            <a:endParaRPr kumimoji="1" lang="en-US" altLang="ja-JP" b="1" dirty="0"/>
          </a:p>
          <a:p>
            <a:endParaRPr kumimoji="1" lang="en-US" altLang="ja-JP" dirty="0"/>
          </a:p>
          <a:p>
            <a:r>
              <a:rPr kumimoji="1" lang="ja-JP" altLang="en-US" dirty="0"/>
              <a:t>● 一方の比較データにも　</a:t>
            </a:r>
            <a:r>
              <a:rPr kumimoji="1" lang="ja-JP" altLang="en-US" b="1" dirty="0"/>
              <a:t>複数の判断材料</a:t>
            </a:r>
            <a:r>
              <a:rPr kumimoji="1" lang="ja-JP" altLang="en-US" dirty="0"/>
              <a:t>と　判断根拠情報である検査結果データが</a:t>
            </a:r>
            <a:endParaRPr kumimoji="1" lang="en-US" altLang="ja-JP" dirty="0"/>
          </a:p>
          <a:p>
            <a:r>
              <a:rPr kumimoji="1" lang="en-US" altLang="ja-JP" dirty="0"/>
              <a:t>    </a:t>
            </a:r>
            <a:r>
              <a:rPr kumimoji="1" lang="ja-JP" altLang="en-US" dirty="0"/>
              <a:t>あり　</a:t>
            </a:r>
            <a:r>
              <a:rPr kumimoji="1" lang="ja-JP" altLang="en-US" b="1" dirty="0"/>
              <a:t>パターン認識の処理</a:t>
            </a:r>
            <a:r>
              <a:rPr kumimoji="1" lang="ja-JP" altLang="en-US" b="0" dirty="0"/>
              <a:t>を行うことで　診断結果である</a:t>
            </a:r>
            <a:r>
              <a:rPr kumimoji="1" lang="ja-JP" altLang="en-US" b="1" dirty="0"/>
              <a:t>病名</a:t>
            </a:r>
            <a:r>
              <a:rPr kumimoji="1" lang="ja-JP" altLang="en-US" b="0" dirty="0"/>
              <a:t>を出力します</a:t>
            </a:r>
            <a:endParaRPr kumimoji="1" lang="en-US" altLang="ja-JP" b="0" dirty="0"/>
          </a:p>
          <a:p>
            <a:endParaRPr kumimoji="1" lang="en-US" altLang="ja-JP" dirty="0"/>
          </a:p>
          <a:p>
            <a:r>
              <a:rPr kumimoji="1" lang="ja-JP" altLang="en-US" dirty="0"/>
              <a:t>● このように　総合的な判断は　学習モデルと　比較データの</a:t>
            </a:r>
            <a:r>
              <a:rPr kumimoji="1" lang="ja-JP" altLang="en-US" b="1" dirty="0"/>
              <a:t>パターン認識 </a:t>
            </a:r>
            <a:r>
              <a:rPr kumimoji="1" lang="ja-JP" altLang="en-US" dirty="0"/>
              <a:t>を</a:t>
            </a:r>
            <a:endParaRPr kumimoji="1" lang="en-US" altLang="ja-JP" dirty="0"/>
          </a:p>
          <a:p>
            <a:r>
              <a:rPr kumimoji="1" lang="ja-JP" altLang="en-US" dirty="0"/>
              <a:t>　  行うことにより  </a:t>
            </a:r>
            <a:r>
              <a:rPr kumimoji="1" lang="ja-JP" altLang="en-US" b="1" dirty="0"/>
              <a:t>総合的な判断</a:t>
            </a:r>
            <a:r>
              <a:rPr kumimoji="1" lang="ja-JP" altLang="en-US" b="0" dirty="0"/>
              <a:t>を</a:t>
            </a:r>
            <a:r>
              <a:rPr kumimoji="1" lang="ja-JP" altLang="en-US" b="1" dirty="0"/>
              <a:t>再現</a:t>
            </a:r>
            <a:r>
              <a:rPr kumimoji="1" lang="ja-JP" altLang="en-US" b="0" dirty="0"/>
              <a:t>する</a:t>
            </a:r>
            <a:r>
              <a:rPr kumimoji="1" lang="ja-JP" altLang="en-US" dirty="0"/>
              <a:t>仕組み　と言えます　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b="1" dirty="0"/>
              <a:t>● 次</a:t>
            </a:r>
            <a:endParaRPr kumimoji="1" lang="en-US" altLang="ja-JP" b="1" dirty="0"/>
          </a:p>
          <a:p>
            <a:r>
              <a:rPr kumimoji="1" lang="en-US" altLang="ja-JP" dirty="0"/>
              <a:t>    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8152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288EB13-3008-0EBB-9889-87BA8C3738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970C26E-841E-F504-CE30-8F43C0956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BA9B6E-E784-16A3-EF7F-A95C7BF83F8C}"/>
              </a:ext>
            </a:extLst>
          </p:cNvPr>
          <p:cNvSpPr txBox="1"/>
          <p:nvPr/>
        </p:nvSpPr>
        <p:spPr bwMode="auto">
          <a:xfrm>
            <a:off x="338328" y="64008"/>
            <a:ext cx="9771678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「総合的な判断」を再現</a:t>
            </a: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する</a:t>
            </a:r>
            <a:r>
              <a:rPr lang="en-US" altLang="ja-JP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</a:t>
            </a:r>
            <a:r>
              <a:rPr kumimoji="1" lang="en-US" altLang="ja-JP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I</a:t>
            </a:r>
            <a:endParaRPr kumimoji="1" lang="ja-JP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452057-0714-6BD0-1708-859CD374EA62}"/>
              </a:ext>
            </a:extLst>
          </p:cNvPr>
          <p:cNvSpPr txBox="1"/>
          <p:nvPr/>
        </p:nvSpPr>
        <p:spPr bwMode="auto">
          <a:xfrm>
            <a:off x="4788816" y="733368"/>
            <a:ext cx="2614368" cy="564406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医療診断</a:t>
            </a:r>
            <a:r>
              <a:rPr kumimoji="1" lang="en-US" altLang="ja-JP" sz="3200" b="1" dirty="0">
                <a:solidFill>
                  <a:schemeClr val="accent1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AI】</a:t>
            </a:r>
            <a:endParaRPr kumimoji="1" lang="ja-JP" altLang="en-US" sz="3200" b="1" dirty="0">
              <a:solidFill>
                <a:schemeClr val="accent1">
                  <a:lumMod val="90000"/>
                  <a:lumOff val="1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66BFAC7D-30F1-9238-5273-0B8DCF229A8D}"/>
              </a:ext>
            </a:extLst>
          </p:cNvPr>
          <p:cNvSpPr/>
          <p:nvPr/>
        </p:nvSpPr>
        <p:spPr bwMode="gray">
          <a:xfrm>
            <a:off x="1632631" y="3227285"/>
            <a:ext cx="8936609" cy="767712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257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パターン認識により病名を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「再現」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する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9D5B0FB8-7CD4-4104-9A14-03381A8D1176}"/>
              </a:ext>
            </a:extLst>
          </p:cNvPr>
          <p:cNvSpPr/>
          <p:nvPr/>
        </p:nvSpPr>
        <p:spPr bwMode="gray">
          <a:xfrm>
            <a:off x="10845202" y="3469739"/>
            <a:ext cx="942679" cy="282804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 w="12700">
            <a:solidFill>
              <a:schemeClr val="tx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診断結果</a:t>
            </a:r>
          </a:p>
        </p:txBody>
      </p: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A8DA7E37-BDC4-46F0-0987-C98CC7B53D97}"/>
              </a:ext>
            </a:extLst>
          </p:cNvPr>
          <p:cNvCxnSpPr>
            <a:cxnSpLocks/>
            <a:stCxn id="34" idx="3"/>
            <a:endCxn id="82" idx="1"/>
          </p:cNvCxnSpPr>
          <p:nvPr/>
        </p:nvCxnSpPr>
        <p:spPr bwMode="gray">
          <a:xfrm>
            <a:off x="10569240" y="3611141"/>
            <a:ext cx="275962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E690A04-0F6D-054A-2B2C-2053003EE11C}"/>
              </a:ext>
            </a:extLst>
          </p:cNvPr>
          <p:cNvSpPr/>
          <p:nvPr/>
        </p:nvSpPr>
        <p:spPr bwMode="gray">
          <a:xfrm>
            <a:off x="8833482" y="6561198"/>
            <a:ext cx="888653" cy="261720"/>
          </a:xfrm>
          <a:prstGeom prst="rect">
            <a:avLst/>
          </a:prstGeom>
          <a:noFill/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2" name="矢印: 下 41">
            <a:extLst>
              <a:ext uri="{FF2B5EF4-FFF2-40B4-BE49-F238E27FC236}">
                <a16:creationId xmlns:a16="http://schemas.microsoft.com/office/drawing/2014/main" id="{5A2D3F6D-F612-31C1-24CB-86B552674911}"/>
              </a:ext>
            </a:extLst>
          </p:cNvPr>
          <p:cNvSpPr/>
          <p:nvPr/>
        </p:nvSpPr>
        <p:spPr>
          <a:xfrm>
            <a:off x="5098218" y="2840183"/>
            <a:ext cx="1993322" cy="252000"/>
          </a:xfrm>
          <a:prstGeom prst="downArrow">
            <a:avLst>
              <a:gd name="adj1" fmla="val 50000"/>
              <a:gd name="adj2" fmla="val 100000"/>
            </a:avLst>
          </a:prstGeom>
          <a:gradFill>
            <a:gsLst>
              <a:gs pos="0">
                <a:schemeClr val="bg1"/>
              </a:gs>
              <a:gs pos="15000">
                <a:schemeClr val="accent2">
                  <a:lumMod val="10000"/>
                  <a:lumOff val="90000"/>
                </a:schemeClr>
              </a:gs>
              <a:gs pos="5000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3" name="矢印: 下 32">
            <a:extLst>
              <a:ext uri="{FF2B5EF4-FFF2-40B4-BE49-F238E27FC236}">
                <a16:creationId xmlns:a16="http://schemas.microsoft.com/office/drawing/2014/main" id="{04763F2D-1EEE-087F-B248-842BAE266CDA}"/>
              </a:ext>
            </a:extLst>
          </p:cNvPr>
          <p:cNvSpPr/>
          <p:nvPr/>
        </p:nvSpPr>
        <p:spPr>
          <a:xfrm rot="10800000">
            <a:off x="5100966" y="4120762"/>
            <a:ext cx="1993322" cy="252000"/>
          </a:xfrm>
          <a:prstGeom prst="downArrow">
            <a:avLst>
              <a:gd name="adj1" fmla="val 50000"/>
              <a:gd name="adj2" fmla="val 100000"/>
            </a:avLst>
          </a:prstGeom>
          <a:gradFill>
            <a:gsLst>
              <a:gs pos="0">
                <a:schemeClr val="bg1"/>
              </a:gs>
              <a:gs pos="15000">
                <a:schemeClr val="tx2">
                  <a:lumMod val="20000"/>
                  <a:lumOff val="80000"/>
                </a:schemeClr>
              </a:gs>
              <a:gs pos="52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F3CDE2AC-DB4F-4375-B418-48CF94C1C742}"/>
              </a:ext>
            </a:extLst>
          </p:cNvPr>
          <p:cNvGrpSpPr/>
          <p:nvPr/>
        </p:nvGrpSpPr>
        <p:grpSpPr>
          <a:xfrm>
            <a:off x="277534" y="2208806"/>
            <a:ext cx="10659724" cy="612523"/>
            <a:chOff x="372784" y="2515678"/>
            <a:chExt cx="10659724" cy="612523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25A0584F-7B90-6714-28DF-86634D8B2C01}"/>
                </a:ext>
              </a:extLst>
            </p:cNvPr>
            <p:cNvGrpSpPr/>
            <p:nvPr/>
          </p:nvGrpSpPr>
          <p:grpSpPr>
            <a:xfrm>
              <a:off x="372784" y="2515678"/>
              <a:ext cx="10659724" cy="579562"/>
              <a:chOff x="372784" y="674206"/>
              <a:chExt cx="10659724" cy="579562"/>
            </a:xfrm>
          </p:grpSpPr>
          <p:grpSp>
            <p:nvGrpSpPr>
              <p:cNvPr id="58" name="グループ化 57">
                <a:extLst>
                  <a:ext uri="{FF2B5EF4-FFF2-40B4-BE49-F238E27FC236}">
                    <a16:creationId xmlns:a16="http://schemas.microsoft.com/office/drawing/2014/main" id="{18D228EA-B510-DBE6-B82F-C387B63A5AD2}"/>
                  </a:ext>
                </a:extLst>
              </p:cNvPr>
              <p:cNvGrpSpPr/>
              <p:nvPr/>
            </p:nvGrpSpPr>
            <p:grpSpPr>
              <a:xfrm>
                <a:off x="549220" y="908215"/>
                <a:ext cx="10229835" cy="282804"/>
                <a:chOff x="424022" y="736861"/>
                <a:chExt cx="10229835" cy="282804"/>
              </a:xfrm>
            </p:grpSpPr>
            <p:sp>
              <p:nvSpPr>
                <p:cNvPr id="60" name="四角形: 角を丸くする 59">
                  <a:extLst>
                    <a:ext uri="{FF2B5EF4-FFF2-40B4-BE49-F238E27FC236}">
                      <a16:creationId xmlns:a16="http://schemas.microsoft.com/office/drawing/2014/main" id="{1BDD01E5-0E47-D7F6-52B7-2ACF8BE66A96}"/>
                    </a:ext>
                  </a:extLst>
                </p:cNvPr>
                <p:cNvSpPr/>
                <p:nvPr/>
              </p:nvSpPr>
              <p:spPr bwMode="gray">
                <a:xfrm>
                  <a:off x="424022" y="736861"/>
                  <a:ext cx="942679" cy="282804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病名</a:t>
                  </a:r>
                </a:p>
              </p:txBody>
            </p:sp>
            <p:sp>
              <p:nvSpPr>
                <p:cNvPr id="61" name="正方形/長方形 60">
                  <a:extLst>
                    <a:ext uri="{FF2B5EF4-FFF2-40B4-BE49-F238E27FC236}">
                      <a16:creationId xmlns:a16="http://schemas.microsoft.com/office/drawing/2014/main" id="{149ACB68-AF37-F6E9-4571-B86CB2B48609}"/>
                    </a:ext>
                  </a:extLst>
                </p:cNvPr>
                <p:cNvSpPr/>
                <p:nvPr/>
              </p:nvSpPr>
              <p:spPr bwMode="gray">
                <a:xfrm>
                  <a:off x="1717248" y="736861"/>
                  <a:ext cx="51847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CT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62" name="正方形/長方形 61">
                  <a:extLst>
                    <a:ext uri="{FF2B5EF4-FFF2-40B4-BE49-F238E27FC236}">
                      <a16:creationId xmlns:a16="http://schemas.microsoft.com/office/drawing/2014/main" id="{1C4B66D7-7754-5C0B-7A09-E74E35F57F67}"/>
                    </a:ext>
                  </a:extLst>
                </p:cNvPr>
                <p:cNvSpPr/>
                <p:nvPr/>
              </p:nvSpPr>
              <p:spPr bwMode="gray">
                <a:xfrm>
                  <a:off x="2235721" y="736861"/>
                  <a:ext cx="631596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MRI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63" name="正方形/長方形 62">
                  <a:extLst>
                    <a:ext uri="{FF2B5EF4-FFF2-40B4-BE49-F238E27FC236}">
                      <a16:creationId xmlns:a16="http://schemas.microsoft.com/office/drawing/2014/main" id="{F917EC0A-1E09-DFDF-5463-FCA04886889A}"/>
                    </a:ext>
                  </a:extLst>
                </p:cNvPr>
                <p:cNvSpPr/>
                <p:nvPr/>
              </p:nvSpPr>
              <p:spPr bwMode="gray">
                <a:xfrm>
                  <a:off x="2867317" y="736861"/>
                  <a:ext cx="631596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X</a:t>
                  </a:r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線</a:t>
                  </a:r>
                </a:p>
              </p:txBody>
            </p:sp>
            <p:sp>
              <p:nvSpPr>
                <p:cNvPr id="64" name="正方形/長方形 63">
                  <a:extLst>
                    <a:ext uri="{FF2B5EF4-FFF2-40B4-BE49-F238E27FC236}">
                      <a16:creationId xmlns:a16="http://schemas.microsoft.com/office/drawing/2014/main" id="{50D07795-36A5-FE88-A387-90B2D5799374}"/>
                    </a:ext>
                  </a:extLst>
                </p:cNvPr>
                <p:cNvSpPr/>
                <p:nvPr/>
              </p:nvSpPr>
              <p:spPr bwMode="gray">
                <a:xfrm>
                  <a:off x="3498912" y="736861"/>
                  <a:ext cx="90497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超音波</a:t>
                  </a:r>
                </a:p>
              </p:txBody>
            </p:sp>
            <p:sp>
              <p:nvSpPr>
                <p:cNvPr id="65" name="正方形/長方形 64">
                  <a:extLst>
                    <a:ext uri="{FF2B5EF4-FFF2-40B4-BE49-F238E27FC236}">
                      <a16:creationId xmlns:a16="http://schemas.microsoft.com/office/drawing/2014/main" id="{2364C728-49E8-1FFD-E99A-94C7BB7400C9}"/>
                    </a:ext>
                  </a:extLst>
                </p:cNvPr>
                <p:cNvSpPr/>
                <p:nvPr/>
              </p:nvSpPr>
              <p:spPr bwMode="gray">
                <a:xfrm>
                  <a:off x="4403885" y="736861"/>
                  <a:ext cx="1121791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血液検査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66" name="正方形/長方形 65">
                  <a:extLst>
                    <a:ext uri="{FF2B5EF4-FFF2-40B4-BE49-F238E27FC236}">
                      <a16:creationId xmlns:a16="http://schemas.microsoft.com/office/drawing/2014/main" id="{166A78F8-2818-4A34-D0D8-F6B0F20E87EA}"/>
                    </a:ext>
                  </a:extLst>
                </p:cNvPr>
                <p:cNvSpPr/>
                <p:nvPr/>
              </p:nvSpPr>
              <p:spPr bwMode="gray">
                <a:xfrm>
                  <a:off x="5525677" y="736861"/>
                  <a:ext cx="1036948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尿検査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67" name="正方形/長方形 66">
                  <a:extLst>
                    <a:ext uri="{FF2B5EF4-FFF2-40B4-BE49-F238E27FC236}">
                      <a16:creationId xmlns:a16="http://schemas.microsoft.com/office/drawing/2014/main" id="{B511FE98-055A-D918-0C00-9242E3931E33}"/>
                    </a:ext>
                  </a:extLst>
                </p:cNvPr>
                <p:cNvSpPr/>
                <p:nvPr/>
              </p:nvSpPr>
              <p:spPr bwMode="gray">
                <a:xfrm>
                  <a:off x="6562625" y="736861"/>
                  <a:ext cx="1432874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遺伝子検査</a:t>
                  </a:r>
                </a:p>
              </p:txBody>
            </p:sp>
            <p:sp>
              <p:nvSpPr>
                <p:cNvPr id="68" name="正方形/長方形 67">
                  <a:extLst>
                    <a:ext uri="{FF2B5EF4-FFF2-40B4-BE49-F238E27FC236}">
                      <a16:creationId xmlns:a16="http://schemas.microsoft.com/office/drawing/2014/main" id="{C5C5B46B-D63D-41A8-6E97-DC2B32FC4C3B}"/>
                    </a:ext>
                  </a:extLst>
                </p:cNvPr>
                <p:cNvSpPr/>
                <p:nvPr/>
              </p:nvSpPr>
              <p:spPr bwMode="gray">
                <a:xfrm>
                  <a:off x="7995499" y="736861"/>
                  <a:ext cx="810705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症状</a:t>
                  </a:r>
                </a:p>
              </p:txBody>
            </p:sp>
            <p:sp>
              <p:nvSpPr>
                <p:cNvPr id="69" name="正方形/長方形 68">
                  <a:extLst>
                    <a:ext uri="{FF2B5EF4-FFF2-40B4-BE49-F238E27FC236}">
                      <a16:creationId xmlns:a16="http://schemas.microsoft.com/office/drawing/2014/main" id="{52B081F5-CB10-4D6F-A88D-CC1EB9C5E029}"/>
                    </a:ext>
                  </a:extLst>
                </p:cNvPr>
                <p:cNvSpPr/>
                <p:nvPr/>
              </p:nvSpPr>
              <p:spPr bwMode="gray">
                <a:xfrm>
                  <a:off x="8806204" y="736861"/>
                  <a:ext cx="184765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病理データ</a:t>
                  </a:r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‥</a:t>
                  </a:r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他</a:t>
                  </a:r>
                </a:p>
              </p:txBody>
            </p:sp>
            <p:cxnSp>
              <p:nvCxnSpPr>
                <p:cNvPr id="70" name="直線コネクタ 69">
                  <a:extLst>
                    <a:ext uri="{FF2B5EF4-FFF2-40B4-BE49-F238E27FC236}">
                      <a16:creationId xmlns:a16="http://schemas.microsoft.com/office/drawing/2014/main" id="{4EC5ACC3-E324-7B20-33C6-1A65F16F49DC}"/>
                    </a:ext>
                  </a:extLst>
                </p:cNvPr>
                <p:cNvCxnSpPr>
                  <a:cxnSpLocks/>
                  <a:stCxn id="60" idx="3"/>
                  <a:endCxn id="61" idx="1"/>
                </p:cNvCxnSpPr>
                <p:nvPr/>
              </p:nvCxnSpPr>
              <p:spPr bwMode="gray">
                <a:xfrm>
                  <a:off x="1366701" y="878263"/>
                  <a:ext cx="350547" cy="0"/>
                </a:xfrm>
                <a:prstGeom prst="line">
                  <a:avLst/>
                </a:prstGeom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headEnd type="none" w="lg" len="lg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グループ化 56">
                <a:extLst>
                  <a:ext uri="{FF2B5EF4-FFF2-40B4-BE49-F238E27FC236}">
                    <a16:creationId xmlns:a16="http://schemas.microsoft.com/office/drawing/2014/main" id="{863118C4-3112-917C-682A-1AE699CC3C01}"/>
                  </a:ext>
                </a:extLst>
              </p:cNvPr>
              <p:cNvGrpSpPr/>
              <p:nvPr/>
            </p:nvGrpSpPr>
            <p:grpSpPr>
              <a:xfrm>
                <a:off x="521849" y="938002"/>
                <a:ext cx="10227454" cy="282804"/>
                <a:chOff x="426403" y="736861"/>
                <a:chExt cx="10227454" cy="282804"/>
              </a:xfrm>
            </p:grpSpPr>
            <p:sp>
              <p:nvSpPr>
                <p:cNvPr id="46" name="四角形: 角を丸くする 45">
                  <a:extLst>
                    <a:ext uri="{FF2B5EF4-FFF2-40B4-BE49-F238E27FC236}">
                      <a16:creationId xmlns:a16="http://schemas.microsoft.com/office/drawing/2014/main" id="{C35D8165-6621-8914-C206-371B24F40053}"/>
                    </a:ext>
                  </a:extLst>
                </p:cNvPr>
                <p:cNvSpPr/>
                <p:nvPr/>
              </p:nvSpPr>
              <p:spPr bwMode="gray">
                <a:xfrm>
                  <a:off x="426403" y="736861"/>
                  <a:ext cx="942679" cy="282804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solidFill>
                        <a:schemeClr val="bg1"/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病名</a:t>
                  </a:r>
                </a:p>
              </p:txBody>
            </p:sp>
            <p:sp>
              <p:nvSpPr>
                <p:cNvPr id="47" name="正方形/長方形 46">
                  <a:extLst>
                    <a:ext uri="{FF2B5EF4-FFF2-40B4-BE49-F238E27FC236}">
                      <a16:creationId xmlns:a16="http://schemas.microsoft.com/office/drawing/2014/main" id="{6C1FB8DE-F7FC-0356-4C0C-1D3FA9894423}"/>
                    </a:ext>
                  </a:extLst>
                </p:cNvPr>
                <p:cNvSpPr/>
                <p:nvPr/>
              </p:nvSpPr>
              <p:spPr bwMode="gray">
                <a:xfrm>
                  <a:off x="1717248" y="736861"/>
                  <a:ext cx="51847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CT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48" name="正方形/長方形 47">
                  <a:extLst>
                    <a:ext uri="{FF2B5EF4-FFF2-40B4-BE49-F238E27FC236}">
                      <a16:creationId xmlns:a16="http://schemas.microsoft.com/office/drawing/2014/main" id="{B56AD703-3694-75F4-B729-1A435DA367E8}"/>
                    </a:ext>
                  </a:extLst>
                </p:cNvPr>
                <p:cNvSpPr/>
                <p:nvPr/>
              </p:nvSpPr>
              <p:spPr bwMode="gray">
                <a:xfrm>
                  <a:off x="2235721" y="736861"/>
                  <a:ext cx="631596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MRI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49" name="正方形/長方形 48">
                  <a:extLst>
                    <a:ext uri="{FF2B5EF4-FFF2-40B4-BE49-F238E27FC236}">
                      <a16:creationId xmlns:a16="http://schemas.microsoft.com/office/drawing/2014/main" id="{61EA73E2-9D22-AB51-6F41-66EB36B923ED}"/>
                    </a:ext>
                  </a:extLst>
                </p:cNvPr>
                <p:cNvSpPr/>
                <p:nvPr/>
              </p:nvSpPr>
              <p:spPr bwMode="gray">
                <a:xfrm>
                  <a:off x="2867317" y="736861"/>
                  <a:ext cx="631596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X</a:t>
                  </a:r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線</a:t>
                  </a:r>
                </a:p>
              </p:txBody>
            </p:sp>
            <p:sp>
              <p:nvSpPr>
                <p:cNvPr id="50" name="正方形/長方形 49">
                  <a:extLst>
                    <a:ext uri="{FF2B5EF4-FFF2-40B4-BE49-F238E27FC236}">
                      <a16:creationId xmlns:a16="http://schemas.microsoft.com/office/drawing/2014/main" id="{3671159B-871D-366A-EB51-3D67E5B0F801}"/>
                    </a:ext>
                  </a:extLst>
                </p:cNvPr>
                <p:cNvSpPr/>
                <p:nvPr/>
              </p:nvSpPr>
              <p:spPr bwMode="gray">
                <a:xfrm>
                  <a:off x="3498912" y="736861"/>
                  <a:ext cx="90497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超音波</a:t>
                  </a:r>
                </a:p>
              </p:txBody>
            </p:sp>
            <p:sp>
              <p:nvSpPr>
                <p:cNvPr id="51" name="正方形/長方形 50">
                  <a:extLst>
                    <a:ext uri="{FF2B5EF4-FFF2-40B4-BE49-F238E27FC236}">
                      <a16:creationId xmlns:a16="http://schemas.microsoft.com/office/drawing/2014/main" id="{C5D617DD-5145-DEB8-1F3F-8359F54E3B12}"/>
                    </a:ext>
                  </a:extLst>
                </p:cNvPr>
                <p:cNvSpPr/>
                <p:nvPr/>
              </p:nvSpPr>
              <p:spPr bwMode="gray">
                <a:xfrm>
                  <a:off x="4403885" y="736861"/>
                  <a:ext cx="1121791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血液検査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52" name="正方形/長方形 51">
                  <a:extLst>
                    <a:ext uri="{FF2B5EF4-FFF2-40B4-BE49-F238E27FC236}">
                      <a16:creationId xmlns:a16="http://schemas.microsoft.com/office/drawing/2014/main" id="{0AF599BE-7386-42B8-3042-B76B04D08ADB}"/>
                    </a:ext>
                  </a:extLst>
                </p:cNvPr>
                <p:cNvSpPr/>
                <p:nvPr/>
              </p:nvSpPr>
              <p:spPr bwMode="gray">
                <a:xfrm>
                  <a:off x="5525677" y="736861"/>
                  <a:ext cx="1036948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尿検査</a:t>
                  </a:r>
                  <a:endPara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C37B3AB0-CCAA-4EF7-CADF-99E648426A50}"/>
                    </a:ext>
                  </a:extLst>
                </p:cNvPr>
                <p:cNvSpPr/>
                <p:nvPr/>
              </p:nvSpPr>
              <p:spPr bwMode="gray">
                <a:xfrm>
                  <a:off x="6562625" y="736861"/>
                  <a:ext cx="1432874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遺伝子検査</a:t>
                  </a:r>
                </a:p>
              </p:txBody>
            </p:sp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8EA13254-685B-9BE1-5310-58C9CBB4E124}"/>
                    </a:ext>
                  </a:extLst>
                </p:cNvPr>
                <p:cNvSpPr/>
                <p:nvPr/>
              </p:nvSpPr>
              <p:spPr bwMode="gray">
                <a:xfrm>
                  <a:off x="7995499" y="736861"/>
                  <a:ext cx="810705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症状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F222DA50-A17E-693B-8F89-1874D066D0BC}"/>
                    </a:ext>
                  </a:extLst>
                </p:cNvPr>
                <p:cNvSpPr/>
                <p:nvPr/>
              </p:nvSpPr>
              <p:spPr bwMode="gray">
                <a:xfrm>
                  <a:off x="8806204" y="736861"/>
                  <a:ext cx="1847653" cy="28280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病理データ</a:t>
                  </a:r>
                  <a:r>
                    <a:rPr kumimoji="1" lang="en-US" altLang="ja-JP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‥</a:t>
                  </a:r>
                  <a:r>
                    <a: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他</a:t>
                  </a:r>
                </a:p>
              </p:txBody>
            </p: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C2EA5DAA-8861-9F74-DB83-40702CC595AA}"/>
                    </a:ext>
                  </a:extLst>
                </p:cNvPr>
                <p:cNvCxnSpPr>
                  <a:cxnSpLocks/>
                  <a:stCxn id="46" idx="3"/>
                  <a:endCxn id="47" idx="1"/>
                </p:cNvCxnSpPr>
                <p:nvPr/>
              </p:nvCxnSpPr>
              <p:spPr bwMode="gray">
                <a:xfrm>
                  <a:off x="1369082" y="878263"/>
                  <a:ext cx="348166" cy="0"/>
                </a:xfrm>
                <a:prstGeom prst="line">
                  <a:avLst/>
                </a:prstGeom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headEnd type="none" w="lg" len="lg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コネクタ 27">
                  <a:extLst>
                    <a:ext uri="{FF2B5EF4-FFF2-40B4-BE49-F238E27FC236}">
                      <a16:creationId xmlns:a16="http://schemas.microsoft.com/office/drawing/2014/main" id="{59A36646-B328-B9AB-FFB2-EDD7C52BAE6A}"/>
                    </a:ext>
                  </a:extLst>
                </p:cNvPr>
                <p:cNvCxnSpPr>
                  <a:cxnSpLocks/>
                  <a:stCxn id="7" idx="3"/>
                  <a:endCxn id="8" idx="1"/>
                </p:cNvCxnSpPr>
                <p:nvPr/>
              </p:nvCxnSpPr>
              <p:spPr bwMode="gray">
                <a:xfrm>
                  <a:off x="1337426" y="911225"/>
                  <a:ext cx="348797" cy="0"/>
                </a:xfrm>
                <a:prstGeom prst="line">
                  <a:avLst/>
                </a:prstGeom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  <a:headEnd type="none" w="lg" len="lg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73E84417-148E-BD2E-CCCA-35F30F705E3A}"/>
                  </a:ext>
                </a:extLst>
              </p:cNvPr>
              <p:cNvSpPr/>
              <p:nvPr/>
            </p:nvSpPr>
            <p:spPr bwMode="gray">
              <a:xfrm>
                <a:off x="490193" y="970964"/>
                <a:ext cx="942679" cy="282804"/>
              </a:xfrm>
              <a:prstGeom prst="roundRect">
                <a:avLst/>
              </a:prstGeom>
              <a:solidFill>
                <a:schemeClr val="accent2">
                  <a:lumMod val="90000"/>
                  <a:lumOff val="10000"/>
                </a:schemeClr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病名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C1E89CE-D40D-1475-1064-222256BDFA89}"/>
                  </a:ext>
                </a:extLst>
              </p:cNvPr>
              <p:cNvSpPr/>
              <p:nvPr/>
            </p:nvSpPr>
            <p:spPr bwMode="gray">
              <a:xfrm>
                <a:off x="1781669" y="970964"/>
                <a:ext cx="518473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CT</a:t>
                </a:r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4C40FF60-61A4-8D1B-3F73-7E14EEFBC50B}"/>
                  </a:ext>
                </a:extLst>
              </p:cNvPr>
              <p:cNvSpPr/>
              <p:nvPr/>
            </p:nvSpPr>
            <p:spPr bwMode="gray">
              <a:xfrm>
                <a:off x="2300142" y="970964"/>
                <a:ext cx="631596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MRI</a:t>
                </a:r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5ABB68B4-E66B-196D-3804-8E18E661BFF1}"/>
                  </a:ext>
                </a:extLst>
              </p:cNvPr>
              <p:cNvSpPr/>
              <p:nvPr/>
            </p:nvSpPr>
            <p:spPr bwMode="gray">
              <a:xfrm>
                <a:off x="2931738" y="970964"/>
                <a:ext cx="631596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X</a:t>
                </a:r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線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9ADFBB9F-9A4B-EA74-1704-3C01F900A5D5}"/>
                  </a:ext>
                </a:extLst>
              </p:cNvPr>
              <p:cNvSpPr/>
              <p:nvPr/>
            </p:nvSpPr>
            <p:spPr bwMode="gray">
              <a:xfrm>
                <a:off x="3563333" y="970964"/>
                <a:ext cx="904973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超音波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16115556-A714-5573-FCBF-D6E0B9124447}"/>
                  </a:ext>
                </a:extLst>
              </p:cNvPr>
              <p:cNvSpPr/>
              <p:nvPr/>
            </p:nvSpPr>
            <p:spPr bwMode="gray">
              <a:xfrm>
                <a:off x="4468306" y="970964"/>
                <a:ext cx="1121791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血液検査</a:t>
                </a:r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E3D1CDD-1E42-560D-7B4D-79354AB35FC1}"/>
                  </a:ext>
                </a:extLst>
              </p:cNvPr>
              <p:cNvSpPr/>
              <p:nvPr/>
            </p:nvSpPr>
            <p:spPr bwMode="gray">
              <a:xfrm>
                <a:off x="5590098" y="970964"/>
                <a:ext cx="1036948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尿検査</a:t>
                </a:r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988D12D-A8DA-7F91-AF84-A57A56C2F557}"/>
                  </a:ext>
                </a:extLst>
              </p:cNvPr>
              <p:cNvSpPr/>
              <p:nvPr/>
            </p:nvSpPr>
            <p:spPr bwMode="gray">
              <a:xfrm>
                <a:off x="6627046" y="970964"/>
                <a:ext cx="1432874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遺伝子検査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F62F9A4-9015-EFE1-A9F3-E76082D4EB67}"/>
                  </a:ext>
                </a:extLst>
              </p:cNvPr>
              <p:cNvSpPr/>
              <p:nvPr/>
            </p:nvSpPr>
            <p:spPr bwMode="gray">
              <a:xfrm>
                <a:off x="8059920" y="970964"/>
                <a:ext cx="810705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症状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9E8422E1-B33D-A9D0-C794-7E2D88C547A9}"/>
                  </a:ext>
                </a:extLst>
              </p:cNvPr>
              <p:cNvSpPr/>
              <p:nvPr/>
            </p:nvSpPr>
            <p:spPr bwMode="gray">
              <a:xfrm>
                <a:off x="8870625" y="970964"/>
                <a:ext cx="1847653" cy="2828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50000"/>
                  </a:schemeClr>
                </a:solidFill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病理データ</a:t>
                </a:r>
                <a:r>
                  <a:rPr kumimoji="1" lang="en-US" altLang="ja-JP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‥</a:t>
                </a:r>
                <a:r>
                  <a:rPr kumimoji="1" lang="ja-JP" altLang="en-US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他</a:t>
                </a:r>
              </a:p>
            </p:txBody>
          </p:sp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E8223049-C911-CC48-F1C2-E6B5D204D75F}"/>
                  </a:ext>
                </a:extLst>
              </p:cNvPr>
              <p:cNvSpPr txBox="1"/>
              <p:nvPr/>
            </p:nvSpPr>
            <p:spPr bwMode="auto">
              <a:xfrm rot="18799773">
                <a:off x="10656702" y="831130"/>
                <a:ext cx="468807" cy="28280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rtlCol="0" anchor="t">
                <a:noAutofit/>
              </a:bodyPr>
              <a:lstStyle/>
              <a:p>
                <a:pPr algn="l" fontAlgn="base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en-US" altLang="ja-JP" sz="1400" b="1" dirty="0"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…</a:t>
                </a:r>
                <a:endParaRPr kumimoji="1" lang="ja-JP" altLang="en-US" sz="1400" b="1" dirty="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91" name="テキスト ボックス 90">
                <a:extLst>
                  <a:ext uri="{FF2B5EF4-FFF2-40B4-BE49-F238E27FC236}">
                    <a16:creationId xmlns:a16="http://schemas.microsoft.com/office/drawing/2014/main" id="{FD1FA6B9-29CC-5EEF-2680-D5A656329C8C}"/>
                  </a:ext>
                </a:extLst>
              </p:cNvPr>
              <p:cNvSpPr txBox="1"/>
              <p:nvPr/>
            </p:nvSpPr>
            <p:spPr bwMode="auto">
              <a:xfrm>
                <a:off x="372784" y="674206"/>
                <a:ext cx="1280328" cy="19620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rtlCol="0" anchor="ctr">
                <a:noAutofit/>
              </a:bodyPr>
              <a:lstStyle/>
              <a:p>
                <a:pPr algn="ctr" fontAlgn="base">
                  <a:lnSpc>
                    <a:spcPct val="11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ja-JP" altLang="en-US" sz="1400" b="1" dirty="0">
                    <a:solidFill>
                      <a:schemeClr val="accent2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学習モデル</a:t>
                </a:r>
              </a:p>
            </p:txBody>
          </p:sp>
        </p:grp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06CF122F-6BB6-EB90-8BAE-FF7A1D0A9867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781669" y="3128201"/>
              <a:ext cx="8922644" cy="0"/>
            </a:xfrm>
            <a:prstGeom prst="line">
              <a:avLst/>
            </a:prstGeom>
            <a:ln w="15875">
              <a:solidFill>
                <a:schemeClr val="accent2">
                  <a:lumMod val="90000"/>
                  <a:lumOff val="10000"/>
                </a:schemeClr>
              </a:solidFill>
              <a:prstDash val="solid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A6F7BE48-38A9-CB10-CE47-CBCEFBE82153}"/>
              </a:ext>
            </a:extLst>
          </p:cNvPr>
          <p:cNvGrpSpPr/>
          <p:nvPr/>
        </p:nvGrpSpPr>
        <p:grpSpPr>
          <a:xfrm>
            <a:off x="211545" y="4391690"/>
            <a:ext cx="10411483" cy="553252"/>
            <a:chOff x="306795" y="4698562"/>
            <a:chExt cx="10411483" cy="553252"/>
          </a:xfrm>
        </p:grpSpPr>
        <p:grpSp>
          <p:nvGrpSpPr>
            <p:cNvPr id="44" name="グループ化 43">
              <a:extLst>
                <a:ext uri="{FF2B5EF4-FFF2-40B4-BE49-F238E27FC236}">
                  <a16:creationId xmlns:a16="http://schemas.microsoft.com/office/drawing/2014/main" id="{45ED4C87-C39F-66E3-C46C-CAB21EA51119}"/>
                </a:ext>
              </a:extLst>
            </p:cNvPr>
            <p:cNvGrpSpPr/>
            <p:nvPr/>
          </p:nvGrpSpPr>
          <p:grpSpPr>
            <a:xfrm>
              <a:off x="306795" y="4731361"/>
              <a:ext cx="10411483" cy="520453"/>
              <a:chOff x="306795" y="4181361"/>
              <a:chExt cx="10411483" cy="520453"/>
            </a:xfrm>
          </p:grpSpPr>
          <p:grpSp>
            <p:nvGrpSpPr>
              <p:cNvPr id="29" name="グループ化 28">
                <a:extLst>
                  <a:ext uri="{FF2B5EF4-FFF2-40B4-BE49-F238E27FC236}">
                    <a16:creationId xmlns:a16="http://schemas.microsoft.com/office/drawing/2014/main" id="{A9150F34-095D-72B3-F499-EC64AF9A3147}"/>
                  </a:ext>
                </a:extLst>
              </p:cNvPr>
              <p:cNvGrpSpPr/>
              <p:nvPr/>
            </p:nvGrpSpPr>
            <p:grpSpPr>
              <a:xfrm>
                <a:off x="306795" y="4181361"/>
                <a:ext cx="10411483" cy="520453"/>
                <a:chOff x="306795" y="1758668"/>
                <a:chExt cx="10411483" cy="520453"/>
              </a:xfrm>
            </p:grpSpPr>
            <p:sp>
              <p:nvSpPr>
                <p:cNvPr id="92" name="テキスト ボックス 91">
                  <a:extLst>
                    <a:ext uri="{FF2B5EF4-FFF2-40B4-BE49-F238E27FC236}">
                      <a16:creationId xmlns:a16="http://schemas.microsoft.com/office/drawing/2014/main" id="{16C10108-5B04-A0DF-80C8-8A3204A81245}"/>
                    </a:ext>
                  </a:extLst>
                </p:cNvPr>
                <p:cNvSpPr txBox="1"/>
                <p:nvPr/>
              </p:nvSpPr>
              <p:spPr bwMode="auto">
                <a:xfrm>
                  <a:off x="306795" y="2082918"/>
                  <a:ext cx="1280328" cy="19620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vert="horz" wrap="square" rtlCol="0" anchor="ctr">
                  <a:noAutofit/>
                </a:bodyPr>
                <a:lstStyle/>
                <a:p>
                  <a:pPr algn="ctr" fontAlgn="base">
                    <a:lnSpc>
                      <a:spcPct val="11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1" lang="ja-JP" altLang="en-US" sz="1400" b="1" dirty="0">
                      <a:solidFill>
                        <a:schemeClr val="accent1">
                          <a:lumMod val="90000"/>
                          <a:lumOff val="10000"/>
                        </a:schemeClr>
                      </a:solidFill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比較データ</a:t>
                  </a:r>
                </a:p>
              </p:txBody>
            </p:sp>
            <p:grpSp>
              <p:nvGrpSpPr>
                <p:cNvPr id="24" name="グループ化 23">
                  <a:extLst>
                    <a:ext uri="{FF2B5EF4-FFF2-40B4-BE49-F238E27FC236}">
                      <a16:creationId xmlns:a16="http://schemas.microsoft.com/office/drawing/2014/main" id="{97997CE1-CF6E-180A-D8E1-D774DE03AD22}"/>
                    </a:ext>
                  </a:extLst>
                </p:cNvPr>
                <p:cNvGrpSpPr/>
                <p:nvPr/>
              </p:nvGrpSpPr>
              <p:grpSpPr>
                <a:xfrm>
                  <a:off x="405351" y="1758668"/>
                  <a:ext cx="10312927" cy="300780"/>
                  <a:chOff x="405351" y="1758668"/>
                  <a:chExt cx="10312927" cy="300780"/>
                </a:xfrm>
              </p:grpSpPr>
              <p:sp>
                <p:nvSpPr>
                  <p:cNvPr id="18" name="正方形/長方形 17">
                    <a:extLst>
                      <a:ext uri="{FF2B5EF4-FFF2-40B4-BE49-F238E27FC236}">
                        <a16:creationId xmlns:a16="http://schemas.microsoft.com/office/drawing/2014/main" id="{E3B508BD-F8BE-ED6F-3162-F9DB023FCB0B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1781669" y="1758668"/>
                    <a:ext cx="518473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CT</a:t>
                    </a:r>
                    <a:endPara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21" name="正方形/長方形 20">
                    <a:extLst>
                      <a:ext uri="{FF2B5EF4-FFF2-40B4-BE49-F238E27FC236}">
                        <a16:creationId xmlns:a16="http://schemas.microsoft.com/office/drawing/2014/main" id="{ED71DF6A-438A-26E1-AAE1-0CCF7C33541D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563333" y="1758668"/>
                    <a:ext cx="904973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超音波</a:t>
                    </a:r>
                  </a:p>
                </p:txBody>
              </p:sp>
              <p:sp>
                <p:nvSpPr>
                  <p:cNvPr id="22" name="正方形/長方形 21">
                    <a:extLst>
                      <a:ext uri="{FF2B5EF4-FFF2-40B4-BE49-F238E27FC236}">
                        <a16:creationId xmlns:a16="http://schemas.microsoft.com/office/drawing/2014/main" id="{A49060B5-D198-8C54-E4C5-B081D50EDCF3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468306" y="1758668"/>
                    <a:ext cx="1121791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血液検査</a:t>
                    </a:r>
                    <a:endPara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23" name="正方形/長方形 22">
                    <a:extLst>
                      <a:ext uri="{FF2B5EF4-FFF2-40B4-BE49-F238E27FC236}">
                        <a16:creationId xmlns:a16="http://schemas.microsoft.com/office/drawing/2014/main" id="{C9C5BFA1-262D-15D1-239D-BFB3DF0F0AD8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590098" y="1758668"/>
                    <a:ext cx="1036948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尿検査</a:t>
                    </a:r>
                    <a:endParaRPr kumimoji="1" lang="ja-JP" altLang="en-US" sz="1400" b="1" dirty="0">
                      <a:latin typeface="游ゴシック" panose="020B0400000000000000" pitchFamily="50" charset="-128"/>
                      <a:ea typeface="游ゴシック" panose="020B0400000000000000" pitchFamily="50" charset="-128"/>
                    </a:endParaRPr>
                  </a:p>
                </p:txBody>
              </p:sp>
              <p:sp>
                <p:nvSpPr>
                  <p:cNvPr id="25" name="正方形/長方形 24">
                    <a:extLst>
                      <a:ext uri="{FF2B5EF4-FFF2-40B4-BE49-F238E27FC236}">
                        <a16:creationId xmlns:a16="http://schemas.microsoft.com/office/drawing/2014/main" id="{CD009095-21BA-1E7D-ED23-43344947E33A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8059920" y="1758668"/>
                    <a:ext cx="810705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症状</a:t>
                    </a:r>
                  </a:p>
                </p:txBody>
              </p:sp>
              <p:sp>
                <p:nvSpPr>
                  <p:cNvPr id="26" name="正方形/長方形 25">
                    <a:extLst>
                      <a:ext uri="{FF2B5EF4-FFF2-40B4-BE49-F238E27FC236}">
                        <a16:creationId xmlns:a16="http://schemas.microsoft.com/office/drawing/2014/main" id="{AFC365B8-DAFA-077C-5625-A2B3BB0D9799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8870625" y="1758668"/>
                    <a:ext cx="1847653" cy="282804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bg1">
                        <a:lumMod val="50000"/>
                      </a:schemeClr>
                    </a:solidFill>
                    <a:prstDash val="solid"/>
                    <a:headEnd type="none" w="lg" len="lg"/>
                    <a:tailEnd type="none" w="lg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病理データ</a:t>
                    </a:r>
                    <a:r>
                      <a: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‥</a:t>
                    </a:r>
                    <a:r>
                      <a: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rPr>
                      <a:t>他</a:t>
                    </a:r>
                  </a:p>
                </p:txBody>
              </p:sp>
              <p:cxnSp>
                <p:nvCxnSpPr>
                  <p:cNvPr id="32" name="直線コネクタ 31">
                    <a:extLst>
                      <a:ext uri="{FF2B5EF4-FFF2-40B4-BE49-F238E27FC236}">
                        <a16:creationId xmlns:a16="http://schemas.microsoft.com/office/drawing/2014/main" id="{B13D4380-1857-DBB8-14D6-FFEB0D7B5A2A}"/>
                      </a:ext>
                    </a:extLst>
                  </p:cNvPr>
                  <p:cNvCxnSpPr>
                    <a:stCxn id="17" idx="3"/>
                    <a:endCxn id="18" idx="1"/>
                  </p:cNvCxnSpPr>
                  <p:nvPr/>
                </p:nvCxnSpPr>
                <p:spPr bwMode="gray">
                  <a:xfrm>
                    <a:off x="1432872" y="1900070"/>
                    <a:ext cx="348797" cy="0"/>
                  </a:xfrm>
                  <a:prstGeom prst="line">
                    <a:avLst/>
                  </a:prstGeom>
                  <a:ln w="12700">
                    <a:solidFill>
                      <a:schemeClr val="tx1">
                        <a:lumMod val="75000"/>
                        <a:lumOff val="25000"/>
                      </a:schemeClr>
                    </a:solidFill>
                    <a:prstDash val="solid"/>
                    <a:headEnd type="none" w="lg" len="lg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9" name="グループ化 18">
                    <a:extLst>
                      <a:ext uri="{FF2B5EF4-FFF2-40B4-BE49-F238E27FC236}">
                        <a16:creationId xmlns:a16="http://schemas.microsoft.com/office/drawing/2014/main" id="{3F966DAC-CB1B-4007-ED59-918E13163CD1}"/>
                      </a:ext>
                    </a:extLst>
                  </p:cNvPr>
                  <p:cNvGrpSpPr/>
                  <p:nvPr/>
                </p:nvGrpSpPr>
                <p:grpSpPr>
                  <a:xfrm>
                    <a:off x="405351" y="1758668"/>
                    <a:ext cx="1121791" cy="300780"/>
                    <a:chOff x="405351" y="1711533"/>
                    <a:chExt cx="1121791" cy="300780"/>
                  </a:xfrm>
                </p:grpSpPr>
                <p:sp>
                  <p:nvSpPr>
                    <p:cNvPr id="17" name="四角形: 角を丸くする 16">
                      <a:extLst>
                        <a:ext uri="{FF2B5EF4-FFF2-40B4-BE49-F238E27FC236}">
                          <a16:creationId xmlns:a16="http://schemas.microsoft.com/office/drawing/2014/main" id="{9D3C357A-ACC6-D5FB-E557-B194A7BB4DEE}"/>
                        </a:ext>
                      </a:extLst>
                    </p:cNvPr>
                    <p:cNvSpPr/>
                    <p:nvPr/>
                  </p:nvSpPr>
                  <p:spPr bwMode="gray">
                    <a:xfrm>
                      <a:off x="490193" y="1711533"/>
                      <a:ext cx="942679" cy="282804"/>
                    </a:xfrm>
                    <a:prstGeom prst="roundRect">
                      <a:avLst/>
                    </a:prstGeom>
                    <a:solidFill>
                      <a:schemeClr val="accent1">
                        <a:lumMod val="90000"/>
                        <a:lumOff val="10000"/>
                      </a:schemeClr>
                    </a:solidFill>
                    <a:ln w="12700">
                      <a:noFill/>
                      <a:prstDash val="solid"/>
                      <a:headEnd type="none" w="lg" len="lg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sz="14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" name="四角形: 角を丸くする 4">
                      <a:extLst>
                        <a:ext uri="{FF2B5EF4-FFF2-40B4-BE49-F238E27FC236}">
                          <a16:creationId xmlns:a16="http://schemas.microsoft.com/office/drawing/2014/main" id="{BF325F8E-10E6-C960-17D3-AD8AE05197AC}"/>
                        </a:ext>
                      </a:extLst>
                    </p:cNvPr>
                    <p:cNvSpPr/>
                    <p:nvPr/>
                  </p:nvSpPr>
                  <p:spPr bwMode="gray">
                    <a:xfrm>
                      <a:off x="405351" y="1729509"/>
                      <a:ext cx="1121791" cy="282804"/>
                    </a:xfrm>
                    <a:prstGeom prst="roundRect">
                      <a:avLst/>
                    </a:prstGeom>
                    <a:noFill/>
                    <a:ln w="12700">
                      <a:noFill/>
                      <a:prstDash val="solid"/>
                      <a:headEnd type="none" w="lg" len="lg"/>
                      <a:tailEnd type="none" w="lg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患者データ</a:t>
                      </a:r>
                    </a:p>
                  </p:txBody>
                </p:sp>
              </p:grpSp>
            </p:grpSp>
          </p:grpSp>
          <p:cxnSp>
            <p:nvCxnSpPr>
              <p:cNvPr id="35" name="直線コネクタ 34">
                <a:extLst>
                  <a:ext uri="{FF2B5EF4-FFF2-40B4-BE49-F238E27FC236}">
                    <a16:creationId xmlns:a16="http://schemas.microsoft.com/office/drawing/2014/main" id="{211AECC9-5F32-B682-5286-26E3F8D523A5}"/>
                  </a:ext>
                </a:extLst>
              </p:cNvPr>
              <p:cNvCxnSpPr>
                <a:stCxn id="18" idx="3"/>
                <a:endCxn id="21" idx="1"/>
              </p:cNvCxnSpPr>
              <p:nvPr/>
            </p:nvCxnSpPr>
            <p:spPr bwMode="gray">
              <a:xfrm>
                <a:off x="2300142" y="4322763"/>
                <a:ext cx="1263191" cy="0"/>
              </a:xfrm>
              <a:prstGeom prst="line">
                <a:avLst/>
              </a:prstGeom>
              <a:ln w="9525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C1D60648-650A-5A06-F289-8DEBF735AC8D}"/>
                  </a:ext>
                </a:extLst>
              </p:cNvPr>
              <p:cNvCxnSpPr>
                <a:cxnSpLocks/>
                <a:stCxn id="23" idx="3"/>
                <a:endCxn id="25" idx="1"/>
              </p:cNvCxnSpPr>
              <p:nvPr/>
            </p:nvCxnSpPr>
            <p:spPr bwMode="gray">
              <a:xfrm>
                <a:off x="6627046" y="4322763"/>
                <a:ext cx="1432874" cy="0"/>
              </a:xfrm>
              <a:prstGeom prst="line">
                <a:avLst/>
              </a:prstGeom>
              <a:ln w="9525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  <a:headEnd type="none" w="med" len="med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0C0CE167-4ED9-F380-FE9E-EAA4141FF3C4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785010" y="4698562"/>
              <a:ext cx="8933268" cy="0"/>
            </a:xfrm>
            <a:prstGeom prst="line">
              <a:avLst/>
            </a:prstGeom>
            <a:ln w="15875">
              <a:solidFill>
                <a:schemeClr val="accent1">
                  <a:lumMod val="75000"/>
                  <a:lumOff val="25000"/>
                </a:schemeClr>
              </a:solidFill>
              <a:prstDash val="solid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吹き出し: 折線 29">
            <a:extLst>
              <a:ext uri="{FF2B5EF4-FFF2-40B4-BE49-F238E27FC236}">
                <a16:creationId xmlns:a16="http://schemas.microsoft.com/office/drawing/2014/main" id="{46FA3C59-F25E-806A-4C2D-27CEB4EB3B9D}"/>
              </a:ext>
            </a:extLst>
          </p:cNvPr>
          <p:cNvSpPr/>
          <p:nvPr/>
        </p:nvSpPr>
        <p:spPr bwMode="gray">
          <a:xfrm>
            <a:off x="8025448" y="1273201"/>
            <a:ext cx="2658358" cy="776707"/>
          </a:xfrm>
          <a:prstGeom prst="borderCallout2">
            <a:avLst>
              <a:gd name="adj1" fmla="val 100598"/>
              <a:gd name="adj2" fmla="val 49888"/>
              <a:gd name="adj3" fmla="val 108406"/>
              <a:gd name="adj4" fmla="val 49912"/>
              <a:gd name="adj5" fmla="val 149502"/>
              <a:gd name="adj6" fmla="val -83101"/>
            </a:avLst>
          </a:prstGeom>
          <a:ln w="9525">
            <a:solidFill>
              <a:schemeClr val="bg1">
                <a:lumMod val="50000"/>
              </a:schemeClr>
            </a:solidFill>
            <a:prstDash val="solid"/>
            <a:headEnd type="none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病名</a:t>
            </a:r>
            <a:r>
              <a:rPr lang="ja-JP" altLang="en-US" sz="1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ごとに、症状や画像の状況、</a:t>
            </a:r>
            <a:endParaRPr lang="en-US" altLang="ja-JP" sz="1200" b="1" dirty="0">
              <a:solidFill>
                <a:schemeClr val="bg1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各種</a:t>
            </a:r>
            <a:r>
              <a:rPr kumimoji="1" lang="ja-JP" altLang="en-US" sz="1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検査の結果状況とそのパターン</a:t>
            </a:r>
            <a:endParaRPr kumimoji="1" lang="en-US" altLang="ja-JP" sz="1200" b="1" dirty="0">
              <a:solidFill>
                <a:schemeClr val="bg1">
                  <a:lumMod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1200" b="1" dirty="0">
                <a:solidFill>
                  <a:schemeClr val="bg1">
                    <a:lumMod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などを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事前に学習させる必要がある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B4AE029-C082-9F5C-9121-3408AA136D64}"/>
              </a:ext>
            </a:extLst>
          </p:cNvPr>
          <p:cNvSpPr/>
          <p:nvPr/>
        </p:nvSpPr>
        <p:spPr bwMode="gray">
          <a:xfrm>
            <a:off x="9849683" y="64008"/>
            <a:ext cx="2119710" cy="365125"/>
          </a:xfrm>
          <a:prstGeom prst="rect">
            <a:avLst/>
          </a:prstGeom>
          <a:noFill/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982E179B-EAC8-24EF-F45F-4FB780E08418}"/>
              </a:ext>
            </a:extLst>
          </p:cNvPr>
          <p:cNvSpPr txBox="1"/>
          <p:nvPr/>
        </p:nvSpPr>
        <p:spPr bwMode="auto">
          <a:xfrm>
            <a:off x="1870363" y="2146460"/>
            <a:ext cx="1464704" cy="263796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複数の判断材料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C443D8E-3E12-5D4A-DBFB-C446A7238DA9}"/>
              </a:ext>
            </a:extLst>
          </p:cNvPr>
          <p:cNvSpPr txBox="1"/>
          <p:nvPr/>
        </p:nvSpPr>
        <p:spPr bwMode="auto">
          <a:xfrm>
            <a:off x="552917" y="5512038"/>
            <a:ext cx="11086167" cy="399279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学習した複数の判断材料と検査した複数の判断材料のパターン認識により「総合的な判断」を実現している</a:t>
            </a:r>
            <a:r>
              <a:rPr kumimoji="1" lang="en-US" altLang="ja-JP" sz="17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AI</a:t>
            </a:r>
            <a:endParaRPr kumimoji="1" lang="ja-JP" altLang="en-US" sz="17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6E74C499-22A8-01F1-B7AF-B1F338AD7662}"/>
              </a:ext>
            </a:extLst>
          </p:cNvPr>
          <p:cNvCxnSpPr>
            <a:stCxn id="40" idx="0"/>
          </p:cNvCxnSpPr>
          <p:nvPr/>
        </p:nvCxnSpPr>
        <p:spPr bwMode="gray">
          <a:xfrm flipH="1" flipV="1">
            <a:off x="6096000" y="4748739"/>
            <a:ext cx="1" cy="763299"/>
          </a:xfrm>
          <a:prstGeom prst="straightConnector1">
            <a:avLst/>
          </a:prstGeom>
          <a:ln w="47625">
            <a:solidFill>
              <a:schemeClr val="bg1">
                <a:lumMod val="65000"/>
              </a:schemeClr>
            </a:solidFill>
            <a:prstDash val="sysDot"/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8460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25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4" grpId="0" animBg="1"/>
      <p:bldP spid="82" grpId="0" animBg="1"/>
      <p:bldP spid="42" grpId="0" animBg="1"/>
      <p:bldP spid="33" grpId="0" animBg="1"/>
      <p:bldP spid="30" grpId="0" uiExpand="1" build="p" animBg="1"/>
      <p:bldP spid="37" grpId="0"/>
      <p:bldP spid="40" grpId="0" animBg="1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220590</TotalTime>
  <Words>312</Words>
  <Application>Microsoft Office PowerPoint</Application>
  <PresentationFormat>ワイド画面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11291</cp:revision>
  <cp:lastPrinted>2025-08-11T09:12:53Z</cp:lastPrinted>
  <dcterms:created xsi:type="dcterms:W3CDTF">2014-08-31T08:28:54Z</dcterms:created>
  <dcterms:modified xsi:type="dcterms:W3CDTF">2025-10-29T03:41:14Z</dcterms:modified>
</cp:coreProperties>
</file>