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6"/>
  </p:notesMasterIdLst>
  <p:handoutMasterIdLst>
    <p:handoutMasterId r:id="rId7"/>
  </p:handoutMasterIdLst>
  <p:sldIdLst>
    <p:sldId id="2134805855" r:id="rId2"/>
    <p:sldId id="2134805890" r:id="rId3"/>
    <p:sldId id="2134805901" r:id="rId4"/>
    <p:sldId id="2134805900" r:id="rId5"/>
  </p:sldIdLst>
  <p:sldSz cx="12192000" cy="6858000"/>
  <p:notesSz cx="10018713" cy="6888163"/>
  <p:defaultTextStyle>
    <a:defPPr>
      <a:defRPr lang="ja-JP"/>
    </a:defPPr>
    <a:lvl1pPr marL="0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57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87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516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645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73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902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032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+XNfKQCqBhP6VC9/KyoLQ==" hashData="02xvNPdYY00ghAmkDvfW+uXAn88y9kR7oZE2vphfwgNIyQ1jVSIDJ8xv6yn8Ydh2IF7HG5qptD+I9egeBntiyA=="/>
  <p:extLst>
    <p:ext uri="{521415D9-36F7-43E2-AB2F-B90AF26B5E84}">
      <p14:sectionLst xmlns:p14="http://schemas.microsoft.com/office/powerpoint/2010/main">
        <p14:section name="参考資料（自動運転AI）" id="{3D334435-7A8F-42BB-A43B-D4CE4AAADDC2}">
          <p14:sldIdLst>
            <p14:sldId id="2134805855"/>
            <p14:sldId id="2134805890"/>
            <p14:sldId id="2134805901"/>
            <p14:sldId id="21348059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加藤幸司" initials="加藤幸司" lastIdx="2" clrIdx="0">
    <p:extLst>
      <p:ext uri="{19B8F6BF-5375-455C-9EA6-DF929625EA0E}">
        <p15:presenceInfo xmlns:p15="http://schemas.microsoft.com/office/powerpoint/2012/main" userId="加藤幸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EAD2"/>
    <a:srgbClr val="DFECF4"/>
    <a:srgbClr val="FDFACF"/>
    <a:srgbClr val="FBF5A4"/>
    <a:srgbClr val="C2C5C1"/>
    <a:srgbClr val="FCF6A4"/>
    <a:srgbClr val="C6C6C6"/>
    <a:srgbClr val="E9F0EC"/>
    <a:srgbClr val="E6E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7" autoAdjust="0"/>
    <p:restoredTop sz="96242" autoAdjust="0"/>
  </p:normalViewPr>
  <p:slideViewPr>
    <p:cSldViewPr snapToGrid="0">
      <p:cViewPr varScale="1">
        <p:scale>
          <a:sx n="110" d="100"/>
          <a:sy n="110" d="100"/>
        </p:scale>
        <p:origin x="918" y="96"/>
      </p:cViewPr>
      <p:guideLst>
        <p:guide orient="horz" pos="2161"/>
        <p:guide pos="3841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546" y="114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977" y="7"/>
            <a:ext cx="4341443" cy="345605"/>
          </a:xfrm>
          <a:prstGeom prst="rect">
            <a:avLst/>
          </a:prstGeom>
        </p:spPr>
        <p:txBody>
          <a:bodyPr vert="horz" lIns="96491" tIns="48246" rIns="96491" bIns="48246" rtlCol="0"/>
          <a:lstStyle>
            <a:lvl1pPr algn="r">
              <a:defRPr sz="1200"/>
            </a:lvl1pPr>
          </a:lstStyle>
          <a:p>
            <a:r>
              <a:rPr kumimoji="1" lang="en-US" altLang="ja-JP"/>
              <a:t>2018/6/12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977" y="6542569"/>
            <a:ext cx="4341443" cy="345603"/>
          </a:xfrm>
          <a:prstGeom prst="rect">
            <a:avLst/>
          </a:prstGeom>
        </p:spPr>
        <p:txBody>
          <a:bodyPr vert="horz" lIns="96491" tIns="48246" rIns="96491" bIns="48246" rtlCol="0" anchor="b"/>
          <a:lstStyle>
            <a:lvl1pPr algn="r">
              <a:defRPr sz="1200"/>
            </a:lvl1pPr>
          </a:lstStyle>
          <a:p>
            <a:fld id="{ECAA7688-8FB2-4D9D-AF58-86A895A0C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/>
          </p:nvPr>
        </p:nvSpPr>
        <p:spPr>
          <a:xfrm>
            <a:off x="27" y="7"/>
            <a:ext cx="4341443" cy="345605"/>
          </a:xfrm>
          <a:prstGeom prst="rect">
            <a:avLst/>
          </a:prstGeom>
        </p:spPr>
        <p:txBody>
          <a:bodyPr vert="horz" lIns="96491" tIns="48246" rIns="96491" bIns="482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2"/>
          </p:nvPr>
        </p:nvSpPr>
        <p:spPr>
          <a:xfrm>
            <a:off x="27" y="6542569"/>
            <a:ext cx="4341443" cy="345603"/>
          </a:xfrm>
          <a:prstGeom prst="rect">
            <a:avLst/>
          </a:prstGeom>
        </p:spPr>
        <p:txBody>
          <a:bodyPr vert="horz" lIns="96491" tIns="48246" rIns="96491" bIns="48246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© 2018 PLM Revolution Inc.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22824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7" y="7"/>
            <a:ext cx="4341443" cy="345605"/>
          </a:xfrm>
          <a:prstGeom prst="rect">
            <a:avLst/>
          </a:prstGeom>
        </p:spPr>
        <p:txBody>
          <a:bodyPr vert="horz" lIns="96491" tIns="48246" rIns="96491" bIns="482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256021" y="7"/>
            <a:ext cx="4341443" cy="345605"/>
          </a:xfrm>
          <a:prstGeom prst="rect">
            <a:avLst/>
          </a:prstGeom>
        </p:spPr>
        <p:txBody>
          <a:bodyPr vert="horz" lIns="96491" tIns="48246" rIns="96491" bIns="48246" rtlCol="0"/>
          <a:lstStyle>
            <a:lvl1pPr algn="r">
              <a:defRPr sz="1200"/>
            </a:lvl1pPr>
          </a:lstStyle>
          <a:p>
            <a:r>
              <a:rPr kumimoji="1" lang="en-US" altLang="ja-JP"/>
              <a:t>2018/6/12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361950"/>
            <a:ext cx="5595937" cy="3148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91" tIns="48246" rIns="96491" bIns="4824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219784" y="3634794"/>
            <a:ext cx="8014970" cy="2712214"/>
          </a:xfrm>
          <a:prstGeom prst="rect">
            <a:avLst/>
          </a:prstGeom>
        </p:spPr>
        <p:txBody>
          <a:bodyPr vert="horz" lIns="96491" tIns="48246" rIns="96491" bIns="48246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35182" y="6542569"/>
            <a:ext cx="4341443" cy="345603"/>
          </a:xfrm>
          <a:prstGeom prst="rect">
            <a:avLst/>
          </a:prstGeom>
        </p:spPr>
        <p:txBody>
          <a:bodyPr vert="horz" lIns="96491" tIns="48246" rIns="96491" bIns="48246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© 2018 PLM Revolution Inc.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339812" y="6542569"/>
            <a:ext cx="4341443" cy="345603"/>
          </a:xfrm>
          <a:prstGeom prst="rect">
            <a:avLst/>
          </a:prstGeom>
        </p:spPr>
        <p:txBody>
          <a:bodyPr vert="horz" lIns="96491" tIns="48246" rIns="96491" bIns="48246" rtlCol="0" anchor="b"/>
          <a:lstStyle>
            <a:lvl1pPr algn="r">
              <a:defRPr sz="1200"/>
            </a:lvl1pPr>
          </a:lstStyle>
          <a:p>
            <a:fld id="{21BA0EAC-54C0-4D1B-9A8D-9531CB1C1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86890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57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87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16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645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73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902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032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44C8E-65D2-D8B9-B796-962763F4C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37F74C2-6920-ACBC-3064-82DB1E37A4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52BCB6E-FD68-CE65-FBBE-70A375A0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995A1A-D6C5-2289-CB32-610FDE569B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2018/6/12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4D2703-B19D-E167-39D6-06FDCDA0A8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en-US" altLang="ja-JP"/>
              <a:t>© 2018 PLM Revolution Inc.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EB3260-728D-A69F-44C9-653F39C38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A0EAC-54C0-4D1B-9A8D-9531CB1C1DB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14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2018/6/12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en-US" altLang="ja-JP"/>
              <a:t>© 2018 PLM Revolution Inc.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A0EAC-54C0-4D1B-9A8D-9531CB1C1DB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97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2018/6/12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en-US" altLang="ja-JP"/>
              <a:t>© 2018 PLM Revolution Inc.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A0EAC-54C0-4D1B-9A8D-9531CB1C1DB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99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E8A99D3-2F2B-2F9F-37F5-3B3B8CB03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55121" y="6561198"/>
            <a:ext cx="647700" cy="365125"/>
          </a:xfrm>
        </p:spPr>
        <p:txBody>
          <a:bodyPr/>
          <a:lstStyle>
            <a:lvl1pPr>
              <a:defRPr kumimoj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saka" charset="-128"/>
              </a:defRPr>
            </a:lvl1pPr>
          </a:lstStyle>
          <a:p>
            <a:fld id="{C82DA442-602A-4D47-B9E7-55C427C6B73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5D8A23-7FC1-D03E-EC06-BBB6CB5DE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3032" y="6532272"/>
            <a:ext cx="234256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r>
              <a:rPr lang="en-US" altLang="ja-JP"/>
              <a:t>© 2018 PLM Revolution Inc.</a:t>
            </a:r>
            <a:endParaRPr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1FE7AD7-F181-0D88-E2C8-CFABBE6ECA17}"/>
              </a:ext>
            </a:extLst>
          </p:cNvPr>
          <p:cNvCxnSpPr/>
          <p:nvPr/>
        </p:nvCxnSpPr>
        <p:spPr bwMode="gray">
          <a:xfrm>
            <a:off x="0" y="522615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83AD91B-9F37-B3D3-CF8F-7E1707993762}"/>
              </a:ext>
            </a:extLst>
          </p:cNvPr>
          <p:cNvCxnSpPr/>
          <p:nvPr/>
        </p:nvCxnSpPr>
        <p:spPr bwMode="gray">
          <a:xfrm>
            <a:off x="0" y="522615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064DEC8-97C0-A77A-98F8-A1CF9BC50ECB}"/>
              </a:ext>
            </a:extLst>
          </p:cNvPr>
          <p:cNvCxnSpPr/>
          <p:nvPr/>
        </p:nvCxnSpPr>
        <p:spPr bwMode="gray">
          <a:xfrm>
            <a:off x="0" y="522615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6AC52E5-B738-52CE-D9B8-02FFBAC08CE3}"/>
              </a:ext>
            </a:extLst>
          </p:cNvPr>
          <p:cNvCxnSpPr/>
          <p:nvPr/>
        </p:nvCxnSpPr>
        <p:spPr bwMode="gray">
          <a:xfrm>
            <a:off x="0" y="522615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E84DD6A-A387-6094-DA38-2607A04AAFD5}"/>
              </a:ext>
            </a:extLst>
          </p:cNvPr>
          <p:cNvCxnSpPr/>
          <p:nvPr userDrawn="1"/>
        </p:nvCxnSpPr>
        <p:spPr bwMode="gray">
          <a:xfrm>
            <a:off x="0" y="522615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BD09BF8-62A8-BC5C-4959-D0D323E49E2C}"/>
              </a:ext>
            </a:extLst>
          </p:cNvPr>
          <p:cNvCxnSpPr/>
          <p:nvPr userDrawn="1"/>
        </p:nvCxnSpPr>
        <p:spPr bwMode="gray">
          <a:xfrm>
            <a:off x="0" y="522615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6">
            <a:extLst>
              <a:ext uri="{FF2B5EF4-FFF2-40B4-BE49-F238E27FC236}">
                <a16:creationId xmlns:a16="http://schemas.microsoft.com/office/drawing/2014/main" id="{5BA6A3AA-546C-1AC8-AF49-8D9F867A2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 b="12849"/>
          <a:stretch/>
        </p:blipFill>
        <p:spPr bwMode="auto">
          <a:xfrm>
            <a:off x="2286000" y="-781"/>
            <a:ext cx="9906000" cy="52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6F45036-63DA-4879-8B91-099F0E7E7E42}"/>
              </a:ext>
            </a:extLst>
          </p:cNvPr>
          <p:cNvSpPr/>
          <p:nvPr userDrawn="1"/>
        </p:nvSpPr>
        <p:spPr bwMode="gray">
          <a:xfrm>
            <a:off x="0" y="-781"/>
            <a:ext cx="2286000" cy="523394"/>
          </a:xfrm>
          <a:prstGeom prst="rect">
            <a:avLst/>
          </a:prstGeom>
          <a:solidFill>
            <a:srgbClr val="666666"/>
          </a:solidFill>
          <a:ln w="12700">
            <a:noFill/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7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C812AE-F0A3-4A6F-A47C-D04C1C47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983" y="6582067"/>
            <a:ext cx="653936" cy="317501"/>
          </a:xfrm>
        </p:spPr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A46868C-093D-8047-BF1C-0DAF8FDAE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59823" y="6644082"/>
            <a:ext cx="2088913" cy="23548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1pPr>
          </a:lstStyle>
          <a:p>
            <a:r>
              <a:rPr lang="en-US" altLang="ja-JP"/>
              <a:t>© 2018 PLM Revolution Inc.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06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9980" y="6492878"/>
            <a:ext cx="495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644B9E-93E5-9FE2-66B7-D0E0626C1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19569" y="6644082"/>
            <a:ext cx="2088913" cy="23548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1pPr>
          </a:lstStyle>
          <a:p>
            <a:r>
              <a:rPr lang="en-US" altLang="ja-JP"/>
              <a:t>© 2018 PLM Revolution Inc.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383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3" r:id="rId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dt="0"/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6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1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1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0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3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3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5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5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CD29F-E7B7-E019-0A89-4976A0AFD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51F75C04-C3CA-26A7-EDFA-4D037BDC55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511" b="12421"/>
          <a:stretch>
            <a:fillRect/>
          </a:stretch>
        </p:blipFill>
        <p:spPr>
          <a:xfrm>
            <a:off x="-1" y="0"/>
            <a:ext cx="12180919" cy="685800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2AC90B5-B9D1-D1A0-720B-C7A6339BEC01}"/>
              </a:ext>
            </a:extLst>
          </p:cNvPr>
          <p:cNvSpPr/>
          <p:nvPr/>
        </p:nvSpPr>
        <p:spPr bwMode="gray">
          <a:xfrm>
            <a:off x="11081" y="-8506"/>
            <a:ext cx="12169838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>
            <a:solidFill>
              <a:schemeClr val="bg1">
                <a:lumMod val="50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B6134C-38DA-DC6D-9C35-A328C136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9D94BB7-479E-6798-A5FD-158F32BDD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4CB72A-07AA-9C50-D3BD-834E7155C5FF}"/>
              </a:ext>
            </a:extLst>
          </p:cNvPr>
          <p:cNvSpPr txBox="1"/>
          <p:nvPr/>
        </p:nvSpPr>
        <p:spPr bwMode="auto">
          <a:xfrm>
            <a:off x="398218" y="1240104"/>
            <a:ext cx="11384480" cy="155072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3100" b="1" dirty="0">
                <a:solidFill>
                  <a:schemeClr val="accent4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車の運転は必要　しかし「加害者」には絶対なりたくない！</a:t>
            </a:r>
            <a:endParaRPr lang="en-US" altLang="ja-JP" sz="3100" b="1" dirty="0">
              <a:solidFill>
                <a:schemeClr val="accent4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ドライバー要求を反映する自動運転車の実現</a:t>
            </a:r>
            <a:endParaRPr kumimoji="1" lang="ja-JP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F273484-16FD-C5F6-A2B1-C7A93D0689A4}"/>
              </a:ext>
            </a:extLst>
          </p:cNvPr>
          <p:cNvSpPr txBox="1"/>
          <p:nvPr/>
        </p:nvSpPr>
        <p:spPr bwMode="auto">
          <a:xfrm>
            <a:off x="8325332" y="5797603"/>
            <a:ext cx="3791508" cy="653997"/>
          </a:xfrm>
          <a:prstGeom prst="rect">
            <a:avLst/>
          </a:prstGeom>
          <a:noFill/>
          <a:ln w="9525">
            <a:noFill/>
          </a:ln>
        </p:spPr>
        <p:txBody>
          <a:bodyPr vert="horz" wrap="none"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株式会社 </a:t>
            </a:r>
            <a:r>
              <a:rPr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PLM</a:t>
            </a:r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レボリューション</a:t>
            </a:r>
            <a:endParaRPr lang="en-US" altLang="ja-JP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代表取締役社長　加藤　幸司</a:t>
            </a:r>
            <a:endParaRPr lang="en-US" altLang="ja-JP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340F36-9D1B-5B88-75D7-6F8576327AFC}"/>
              </a:ext>
            </a:extLst>
          </p:cNvPr>
          <p:cNvSpPr txBox="1"/>
          <p:nvPr/>
        </p:nvSpPr>
        <p:spPr bwMode="auto">
          <a:xfrm>
            <a:off x="7502530" y="5089651"/>
            <a:ext cx="4641845" cy="867301"/>
          </a:xfrm>
          <a:prstGeom prst="rect">
            <a:avLst/>
          </a:prstGeom>
          <a:noFill/>
          <a:ln w="9525">
            <a:noFill/>
          </a:ln>
          <a:effectLst/>
        </p:spPr>
        <p:txBody>
          <a:bodyPr vert="horz" wrap="none"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lang="ja-JP" altLang="en-US" sz="1600" dirty="0">
                <a:solidFill>
                  <a:schemeClr val="accent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国内特許第７１２４２５９号 </a:t>
            </a:r>
            <a:r>
              <a:rPr lang="ja-JP" altLang="en-US" sz="160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（米国</a:t>
            </a:r>
            <a:r>
              <a:rPr lang="ja-JP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特許出願中）</a:t>
            </a:r>
            <a:endParaRPr lang="en-US" altLang="ja-JP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2336">
                    <a:lumMod val="25000"/>
                    <a:lumOff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商標登録第６８９１４３８号</a:t>
            </a:r>
            <a:endParaRPr lang="en-US" altLang="ja-JP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1EF7930-52EA-14DC-DCB4-A7AE650DD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162" y="6422853"/>
            <a:ext cx="1689064" cy="245993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A37B5D9-DF6A-926B-30B6-FE15156AFB81}"/>
              </a:ext>
            </a:extLst>
          </p:cNvPr>
          <p:cNvSpPr/>
          <p:nvPr/>
        </p:nvSpPr>
        <p:spPr bwMode="gray">
          <a:xfrm>
            <a:off x="10284825" y="113208"/>
            <a:ext cx="1310102" cy="304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  <a:prstDash val="solid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参考資料</a:t>
            </a:r>
            <a:endParaRPr kumimoji="1" lang="ja-JP" altLang="en-US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70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uiExpand="1" build="p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C7FBF7E-9EE4-340B-1A9C-BADB62DA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D426B6-B50F-A076-580E-980C3C6C4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F166A00-AF58-06A2-D3F3-F09B9BE619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531"/>
          <a:stretch>
            <a:fillRect/>
          </a:stretch>
        </p:blipFill>
        <p:spPr>
          <a:xfrm>
            <a:off x="1375063" y="118663"/>
            <a:ext cx="9441874" cy="612211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773EE3-D9A8-34AB-28EC-BBC443F6AC2B}"/>
              </a:ext>
            </a:extLst>
          </p:cNvPr>
          <p:cNvSpPr txBox="1"/>
          <p:nvPr/>
        </p:nvSpPr>
        <p:spPr bwMode="auto">
          <a:xfrm>
            <a:off x="1375063" y="6320790"/>
            <a:ext cx="9289127" cy="2890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絶対に加害者になりたくないという高齢者ドライバーの要求を反映した操作の実現が可能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CBF2A9-A1EB-B6E7-D8B9-A06F84F32FDC}"/>
              </a:ext>
            </a:extLst>
          </p:cNvPr>
          <p:cNvSpPr txBox="1"/>
          <p:nvPr/>
        </p:nvSpPr>
        <p:spPr bwMode="auto">
          <a:xfrm>
            <a:off x="6118307" y="844732"/>
            <a:ext cx="4645479" cy="33963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400" b="1" dirty="0">
                <a:solidFill>
                  <a:srgbClr val="7030A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危機的な状況で関わりが生じる人の影響度評価データ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FD192B6-8C4E-A444-9B16-5A073B5BD69D}"/>
              </a:ext>
            </a:extLst>
          </p:cNvPr>
          <p:cNvCxnSpPr/>
          <p:nvPr/>
        </p:nvCxnSpPr>
        <p:spPr bwMode="gray">
          <a:xfrm flipH="1">
            <a:off x="5799908" y="2299064"/>
            <a:ext cx="383177" cy="0"/>
          </a:xfrm>
          <a:prstGeom prst="straightConnector1">
            <a:avLst/>
          </a:prstGeom>
          <a:ln w="22225">
            <a:solidFill>
              <a:schemeClr val="accent2">
                <a:lumMod val="75000"/>
                <a:lumOff val="25000"/>
              </a:schemeClr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F75A1B-0144-F9EE-EC46-9CFBD030C2CE}"/>
              </a:ext>
            </a:extLst>
          </p:cNvPr>
          <p:cNvSpPr txBox="1"/>
          <p:nvPr/>
        </p:nvSpPr>
        <p:spPr bwMode="auto">
          <a:xfrm>
            <a:off x="5736598" y="2020397"/>
            <a:ext cx="583474" cy="278670"/>
          </a:xfrm>
          <a:prstGeom prst="rect">
            <a:avLst/>
          </a:prstGeom>
          <a:noFill/>
          <a:ln w="9525">
            <a:noFill/>
          </a:ln>
        </p:spPr>
        <p:txBody>
          <a:bodyPr vert="horz" wrap="none" rtlCol="0" anchor="t">
            <a:noAutofit/>
          </a:bodyPr>
          <a:lstStyle/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判断</a:t>
            </a:r>
          </a:p>
        </p:txBody>
      </p:sp>
    </p:spTree>
    <p:extLst>
      <p:ext uri="{BB962C8B-B14F-4D97-AF65-F5344CB8AC3E}">
        <p14:creationId xmlns:p14="http://schemas.microsoft.com/office/powerpoint/2010/main" val="23349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13AFA51-33CF-B6AA-1BAD-DFCA108BF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DE622A8-EF66-9566-8B07-C204D911B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AACA23-87C5-1F5A-E519-BB897F543411}"/>
              </a:ext>
            </a:extLst>
          </p:cNvPr>
          <p:cNvSpPr txBox="1"/>
          <p:nvPr/>
        </p:nvSpPr>
        <p:spPr bwMode="auto">
          <a:xfrm>
            <a:off x="338327" y="64008"/>
            <a:ext cx="8709179" cy="411480"/>
          </a:xfrm>
          <a:prstGeom prst="rect">
            <a:avLst/>
          </a:prstGeom>
          <a:noFill/>
          <a:ln w="9525">
            <a:noFill/>
          </a:ln>
        </p:spPr>
        <p:txBody>
          <a:bodyPr vert="horz" wrap="none" rtlCol="0" anchor="ctr">
            <a:noAutofit/>
          </a:bodyPr>
          <a:lstStyle/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現行自動運転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の課題</a:t>
            </a:r>
            <a:endParaRPr kumimoji="1" lang="ja-JP" altLang="en-US" sz="1400" dirty="0">
              <a:solidFill>
                <a:schemeClr val="accent4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480CB2-53AF-8DB7-D6A9-ED11F1AC4864}"/>
              </a:ext>
            </a:extLst>
          </p:cNvPr>
          <p:cNvSpPr txBox="1"/>
          <p:nvPr/>
        </p:nvSpPr>
        <p:spPr bwMode="auto">
          <a:xfrm>
            <a:off x="574766" y="931814"/>
            <a:ext cx="11042468" cy="40669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１．総合的判断を行う機能を持っていないため、ドライバーの要求を操作に反映できない</a:t>
            </a:r>
            <a:endParaRPr lang="en-US" altLang="ja-JP" sz="2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２．操作判断の根拠となる要求は、緊急避難を前提とした操作判断になっている</a:t>
            </a:r>
            <a:endParaRPr kumimoji="1" lang="en-US" altLang="ja-JP" sz="2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３．ドライバーが多少の怪我をするかも知れないが、全体として関わる人の被害をゼロに</a:t>
            </a:r>
            <a:endParaRPr lang="en-US" altLang="ja-JP" sz="2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できる操作があったとしても、メーカー側がドライバーの怪我の程度を設定する</a:t>
            </a:r>
            <a:endParaRPr kumimoji="1" lang="en-US" altLang="ja-JP" sz="2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アルゴリズムと</a:t>
            </a:r>
            <a:r>
              <a:rPr kumimoji="1"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するのは</a:t>
            </a:r>
            <a:r>
              <a:rPr lang="ja-JP" altLang="en-US" sz="20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ドイツ倫理委員会報告書の第９原則に反する</a:t>
            </a: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ものとなる。</a:t>
            </a:r>
            <a:endParaRPr lang="en-US" altLang="ja-JP" sz="2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４．しかし、ドライバーが仮に「自分は軽傷の範囲は許容するので、全体として被害最小化を</a:t>
            </a:r>
            <a:endParaRPr lang="en-US" altLang="ja-JP" sz="2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可能にする操作を行ってほしいとの要求を定義し、それを判断できる</a:t>
            </a:r>
            <a:r>
              <a:rPr kumimoji="1"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kumimoji="1"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であった場合</a:t>
            </a:r>
            <a:endParaRPr kumimoji="1" lang="en-US" altLang="ja-JP" sz="2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（自律判断</a:t>
            </a:r>
            <a: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の場合）これを実現しないのは、</a:t>
            </a:r>
            <a:r>
              <a:rPr lang="ja-JP" altLang="en-US" sz="20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ドイツ倫理委員会報告書の第</a:t>
            </a:r>
            <a:r>
              <a:rPr lang="en-US" altLang="ja-JP" sz="20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14</a:t>
            </a:r>
            <a:r>
              <a:rPr lang="ja-JP" altLang="en-US" sz="20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原則に反する</a:t>
            </a:r>
            <a:endParaRPr lang="en-US" altLang="ja-JP" sz="2000" b="1" dirty="0">
              <a:solidFill>
                <a:schemeClr val="accent2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ことになる。</a:t>
            </a:r>
            <a:b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ドライバーが自らの意志で「自己犠牲（または負傷の許容）」を選択したにもかかわらず、システムがそれを拒否して</a:t>
            </a:r>
            <a:endParaRPr lang="en-US" altLang="ja-JP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強制的に別の行動をとることは、人間を「自由な意志を持つ主体」ではなく、システムが管理する「客体（物）」として</a:t>
            </a:r>
            <a:endParaRPr lang="en-US" altLang="ja-JP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扱うことになり、これはドイツ基本法（憲法）が掲げる「人間の尊厳」の侵害にあたると解釈される。</a:t>
            </a:r>
            <a:b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en-US" altLang="ja-JP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umimoji="1" lang="ja-JP" altLang="en-US" sz="2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A7CE3875-39E7-6D21-D63B-7B43209B3AAF}"/>
              </a:ext>
            </a:extLst>
          </p:cNvPr>
          <p:cNvSpPr/>
          <p:nvPr/>
        </p:nvSpPr>
        <p:spPr bwMode="gray">
          <a:xfrm rot="10800000">
            <a:off x="5301095" y="5024845"/>
            <a:ext cx="1589810" cy="196706"/>
          </a:xfrm>
          <a:prstGeom prst="triangle">
            <a:avLst/>
          </a:prstGeom>
          <a:gradFill>
            <a:gsLst>
              <a:gs pos="0">
                <a:schemeClr val="tx1"/>
              </a:gs>
              <a:gs pos="6400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 w="19050">
            <a:noFill/>
            <a:prstDash val="solid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3C4A1F3-FDB0-3F8C-C299-4BE9DB4E8695}"/>
              </a:ext>
            </a:extLst>
          </p:cNvPr>
          <p:cNvSpPr/>
          <p:nvPr/>
        </p:nvSpPr>
        <p:spPr bwMode="gray">
          <a:xfrm>
            <a:off x="574767" y="5381897"/>
            <a:ext cx="11042466" cy="670560"/>
          </a:xfrm>
          <a:prstGeom prst="roundRect">
            <a:avLst/>
          </a:prstGeom>
          <a:solidFill>
            <a:schemeClr val="tx1"/>
          </a:solidFill>
          <a:ln w="19050">
            <a:noFill/>
            <a:prstDash val="solid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どの国でも人間の尊厳が尊重されるようになった場合、</a:t>
            </a:r>
            <a:r>
              <a:rPr kumimoji="1" lang="ja-JP" altLang="en-US" b="1" dirty="0">
                <a:solidFill>
                  <a:schemeClr val="accent4">
                    <a:lumMod val="25000"/>
                    <a:lumOff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現在の自動運転</a:t>
            </a:r>
            <a:r>
              <a:rPr kumimoji="1" lang="en-US" altLang="ja-JP" b="1" dirty="0">
                <a:solidFill>
                  <a:schemeClr val="accent4">
                    <a:lumMod val="25000"/>
                    <a:lumOff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kumimoji="1" lang="ja-JP" altLang="en-US" b="1" dirty="0">
                <a:solidFill>
                  <a:schemeClr val="accent4">
                    <a:lumMod val="25000"/>
                    <a:lumOff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車では倫理課題に対応できない</a:t>
            </a:r>
          </a:p>
        </p:txBody>
      </p:sp>
    </p:spTree>
    <p:extLst>
      <p:ext uri="{BB962C8B-B14F-4D97-AF65-F5344CB8AC3E}">
        <p14:creationId xmlns:p14="http://schemas.microsoft.com/office/powerpoint/2010/main" val="40794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76B9C9-9DCA-BC15-6CBB-51612B3575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B19D452-96F0-6C4A-E944-6B991BAC1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94C997-32FB-3391-F839-2E9FB1F9DE07}"/>
              </a:ext>
            </a:extLst>
          </p:cNvPr>
          <p:cNvSpPr txBox="1"/>
          <p:nvPr/>
        </p:nvSpPr>
        <p:spPr bwMode="auto">
          <a:xfrm>
            <a:off x="338327" y="64008"/>
            <a:ext cx="8709179" cy="411480"/>
          </a:xfrm>
          <a:prstGeom prst="rect">
            <a:avLst/>
          </a:prstGeom>
          <a:noFill/>
          <a:ln w="9525">
            <a:noFill/>
          </a:ln>
        </p:spPr>
        <p:txBody>
          <a:bodyPr vert="horz" wrap="none" rtlCol="0" anchor="ctr">
            <a:noAutofit/>
          </a:bodyPr>
          <a:lstStyle/>
          <a:p>
            <a:pPr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ドイツ倫理委員会報告書の原則抜粋の</a:t>
            </a:r>
            <a:r>
              <a:rPr lang="ja-JP" altLang="en-US" sz="2400" b="1" dirty="0">
                <a:solidFill>
                  <a:schemeClr val="accent4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要約と比較の一覧</a:t>
            </a:r>
            <a:endParaRPr kumimoji="1" lang="ja-JP" altLang="en-US" sz="1400" dirty="0">
              <a:solidFill>
                <a:schemeClr val="accent4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FF627A1-610B-3DCE-2D28-E07C7A96A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05762"/>
              </p:ext>
            </p:extLst>
          </p:nvPr>
        </p:nvGraphicFramePr>
        <p:xfrm>
          <a:off x="338326" y="833966"/>
          <a:ext cx="11579366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643">
                  <a:extLst>
                    <a:ext uri="{9D8B030D-6E8A-4147-A177-3AD203B41FA5}">
                      <a16:colId xmlns:a16="http://schemas.microsoft.com/office/drawing/2014/main" val="969508836"/>
                    </a:ext>
                  </a:extLst>
                </a:gridCol>
                <a:gridCol w="2529651">
                  <a:extLst>
                    <a:ext uri="{9D8B030D-6E8A-4147-A177-3AD203B41FA5}">
                      <a16:colId xmlns:a16="http://schemas.microsoft.com/office/drawing/2014/main" val="3587423029"/>
                    </a:ext>
                  </a:extLst>
                </a:gridCol>
                <a:gridCol w="3305991">
                  <a:extLst>
                    <a:ext uri="{9D8B030D-6E8A-4147-A177-3AD203B41FA5}">
                      <a16:colId xmlns:a16="http://schemas.microsoft.com/office/drawing/2014/main" val="2099477519"/>
                    </a:ext>
                  </a:extLst>
                </a:gridCol>
                <a:gridCol w="4794081">
                  <a:extLst>
                    <a:ext uri="{9D8B030D-6E8A-4147-A177-3AD203B41FA5}">
                      <a16:colId xmlns:a16="http://schemas.microsoft.com/office/drawing/2014/main" val="987138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原則№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規定の要求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既存自動運転</a:t>
                      </a:r>
                      <a:r>
                        <a:rPr kumimoji="1" lang="en-US" altLang="ja-JP" sz="1600" dirty="0"/>
                        <a:t>AI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リアルタイム自律判断</a:t>
                      </a:r>
                      <a:r>
                        <a:rPr kumimoji="1" lang="en-US" altLang="ja-JP" sz="1600" dirty="0"/>
                        <a:t>AI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235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第７原則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【</a:t>
                      </a: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被害最小化</a:t>
                      </a:r>
                      <a:r>
                        <a:rPr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】</a:t>
                      </a:r>
                      <a:endParaRPr lang="ja-JP" altLang="en-US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ジレンマ状況（避けられない事故）では、人命救助を最優先し、</a:t>
                      </a:r>
                      <a:r>
                        <a:rPr lang="ja-JP" altLang="en-US" sz="1400" b="1" dirty="0">
                          <a:solidFill>
                            <a:srgbClr val="7030A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被害を最小化しなければならない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適合度：△（低）</a:t>
                      </a:r>
                      <a:endParaRPr lang="ja-JP" altLang="en-US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確率論的な推論を行うため、緊急時に「恐らく安全」という</a:t>
                      </a:r>
                      <a:r>
                        <a:rPr lang="ja-JP" altLang="en-US" sz="1400" b="1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不確実な判断</a:t>
                      </a:r>
                      <a:r>
                        <a:rPr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になりがち</a:t>
                      </a:r>
                      <a:endParaRPr lang="en-US" altLang="ja-JP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b="1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最悪のケースを物理的に保証できない</a:t>
                      </a:r>
                      <a:endParaRPr kumimoji="1" lang="ja-JP" altLang="en-US" sz="1400" b="1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適合度：◎（優）</a:t>
                      </a:r>
                      <a:endParaRPr lang="ja-JP" altLang="en-US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事前に物理シミュレーション済みのデータから「確実に衝撃が低い」コースを選択するため、</a:t>
                      </a:r>
                      <a:r>
                        <a:rPr lang="ja-JP" altLang="en-US" sz="1400" b="1" dirty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物理法則に基づいた確実な被害最小化を実行</a:t>
                      </a:r>
                      <a:r>
                        <a:rPr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できる</a:t>
                      </a:r>
                    </a:p>
                    <a:p>
                      <a:endParaRPr kumimoji="1" lang="ja-JP" altLang="en-US" sz="14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74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第９原則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【</a:t>
                      </a: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差別の禁止</a:t>
                      </a:r>
                      <a:r>
                        <a:rPr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】</a:t>
                      </a:r>
                      <a:endParaRPr lang="ja-JP" altLang="en-US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事故回避の際、年齢、性別、身体的特徴などの</a:t>
                      </a:r>
                      <a:r>
                        <a:rPr lang="ja-JP" altLang="en-US" sz="1400" b="1" dirty="0">
                          <a:solidFill>
                            <a:srgbClr val="7030A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属性に基</a:t>
                      </a:r>
                      <a:endParaRPr lang="en-US" altLang="ja-JP" sz="1400" b="1" dirty="0">
                        <a:solidFill>
                          <a:srgbClr val="7030A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b="1" dirty="0">
                          <a:solidFill>
                            <a:srgbClr val="7030A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づく命の選別をしてはならない</a:t>
                      </a:r>
                    </a:p>
                    <a:p>
                      <a:endParaRPr kumimoji="1" lang="ja-JP" altLang="en-US" sz="14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適合度：△（懸念あり）</a:t>
                      </a:r>
                      <a:endParaRPr lang="ja-JP" altLang="en-US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b="1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学習データに含まれるバイアスの影響を受ける可能性がある</a:t>
                      </a:r>
                      <a:endParaRPr lang="en-US" altLang="ja-JP" sz="1400" b="1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また、画像認識で「子供か老人か」を区別して判断材料にする</a:t>
                      </a:r>
                      <a:r>
                        <a:rPr lang="ja-JP" altLang="en-US" sz="1400" b="1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リスクが排除しきれない</a:t>
                      </a:r>
                    </a:p>
                    <a:p>
                      <a:endParaRPr kumimoji="1" lang="ja-JP" altLang="en-US" sz="14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適合度：◎（優）</a:t>
                      </a:r>
                      <a:endParaRPr lang="ja-JP" altLang="en-US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判断基準は、ハンドルおよびブレーキ操作により関わりが生じる対象との衝突シミュレーションにより、事前に解析した被害程度を参照すると共に、判断に必要なテーブルを生成し、このテーブルをドライバー要求を反映した総合的判断の考え方データを基に参照することで、最善の操作を判断する仕組みであるため、</a:t>
                      </a:r>
                      <a:r>
                        <a:rPr lang="ja-JP" altLang="en-US" sz="1400" b="1" dirty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恣意的な差別が原理的に発生しない</a:t>
                      </a:r>
                      <a:endParaRPr kumimoji="1" lang="ja-JP" altLang="en-US" sz="1400" b="1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61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</a:t>
                      </a:r>
                      <a:r>
                        <a:rPr kumimoji="1"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【</a:t>
                      </a: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データ主権</a:t>
                      </a:r>
                      <a:r>
                        <a:rPr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】</a:t>
                      </a:r>
                      <a:endParaRPr lang="ja-JP" altLang="en-US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システムが生成する</a:t>
                      </a:r>
                      <a:r>
                        <a:rPr lang="ja-JP" altLang="en-US" sz="1400" b="1" dirty="0">
                          <a:solidFill>
                            <a:srgbClr val="7030A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データや判断ログの権利はユーザー</a:t>
                      </a:r>
                      <a:endParaRPr lang="en-US" altLang="ja-JP" sz="1400" b="1" dirty="0">
                        <a:solidFill>
                          <a:srgbClr val="7030A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b="1" dirty="0">
                          <a:solidFill>
                            <a:srgbClr val="7030A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（人間）にあり、透明性が求められる</a:t>
                      </a:r>
                      <a:endParaRPr kumimoji="1" lang="ja-JP" altLang="en-US" sz="1400" b="1" dirty="0">
                        <a:solidFill>
                          <a:srgbClr val="7030A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適合度：</a:t>
                      </a:r>
                      <a:r>
                        <a:rPr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（不適合）</a:t>
                      </a:r>
                      <a:endParaRPr lang="ja-JP" altLang="en-US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判断プロセスが複雑すぎて解析不能（説明可能性の欠如）</a:t>
                      </a:r>
                      <a:endParaRPr lang="en-US" altLang="ja-JP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b="1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ログを見ても「なぜそのハンドル操作をしたか」を説明できず、データ主権を行使できない</a:t>
                      </a:r>
                      <a:endParaRPr kumimoji="1" lang="ja-JP" altLang="en-US" sz="1400" b="1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適合度：◎（優）</a:t>
                      </a:r>
                      <a:endParaRPr lang="ja-JP" altLang="en-US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「どの事前解析データを参照したか」が明確なホワイトボックス型</a:t>
                      </a:r>
                      <a:endParaRPr lang="en-US" altLang="ja-JP"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b="1" dirty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判断の理由を完全に説明でき、倫理設定の権利もユーザーが管理できる</a:t>
                      </a:r>
                      <a:endParaRPr kumimoji="1" lang="ja-JP" altLang="en-US" sz="1400" b="1" dirty="0">
                        <a:solidFill>
                          <a:schemeClr val="accent2">
                            <a:lumMod val="75000"/>
                            <a:lumOff val="25000"/>
                          </a:schemeClr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76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</a:t>
                      </a:r>
                      <a:r>
                        <a:rPr kumimoji="1" lang="ja-JP" altLang="en-US" sz="1400" b="1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【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個人の自己決定権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】</a:t>
                      </a:r>
                    </a:p>
                    <a:p>
                      <a:pPr>
                        <a:buNone/>
                      </a:pP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ユーザー自身が、法的な枠組みの中で</a:t>
                      </a:r>
                      <a:r>
                        <a:rPr kumimoji="1" lang="ja-JP" altLang="en-US" sz="1400" b="1" dirty="0">
                          <a:solidFill>
                            <a:srgbClr val="7030A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自らの安全基準や行動指針を決定する権利を有する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こと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適合度：△（低）</a:t>
                      </a:r>
                      <a:b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メーカー定義の</a:t>
                      </a:r>
                      <a:r>
                        <a:rPr kumimoji="1" lang="ja-JP" altLang="en-US" sz="1400" b="1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画一的な安全ロジックに固定されており、個々のユーザーの意志（例：自己犠牲の許容など）を動的に反映させる余地がない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適合度：◎（優）</a:t>
                      </a:r>
                      <a:b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ユーザーが定義した「要求」を忠実に論理実行する仕組みであるため、</a:t>
                      </a:r>
                      <a:r>
                        <a:rPr kumimoji="1" lang="ja-JP" altLang="en-US" sz="1400" b="1" dirty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個人の倫理観をシステムに反映させ、</a:t>
                      </a:r>
                      <a:r>
                        <a:rPr kumimoji="1" lang="en-US" altLang="ja-JP" sz="1400" b="1" dirty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AI</a:t>
                      </a:r>
                      <a:r>
                        <a:rPr kumimoji="1" lang="ja-JP" altLang="en-US" sz="1400" b="1" dirty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を「意志の代行者」として機能させることができる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663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theme/theme1.xml><?xml version="1.0" encoding="utf-8"?>
<a:theme xmlns:a="http://schemas.openxmlformats.org/drawingml/2006/main" name="PLMRevolution_20230820">
  <a:themeElements>
    <a:clrScheme name="ユーザー定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336"/>
      </a:accent1>
      <a:accent2>
        <a:srgbClr val="300A0C"/>
      </a:accent2>
      <a:accent3>
        <a:srgbClr val="262626"/>
      </a:accent3>
      <a:accent4>
        <a:srgbClr val="584300"/>
      </a:accent4>
      <a:accent5>
        <a:srgbClr val="0F1A2F"/>
      </a:accent5>
      <a:accent6>
        <a:srgbClr val="2A421A"/>
      </a:accent6>
      <a:hlink>
        <a:srgbClr val="033669"/>
      </a:hlink>
      <a:folHlink>
        <a:srgbClr val="492738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 w="19050">
          <a:solidFill>
            <a:schemeClr val="tx1">
              <a:lumMod val="75000"/>
              <a:lumOff val="25000"/>
            </a:schemeClr>
          </a:solidFill>
          <a:prstDash val="solid"/>
          <a:headEnd type="none" w="lg" len="lg"/>
          <a:tailEnd type="none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 bwMode="gray">
        <a:ln w="22225">
          <a:solidFill>
            <a:schemeClr val="accent2">
              <a:lumMod val="75000"/>
              <a:lumOff val="25000"/>
            </a:schemeClr>
          </a:solidFill>
          <a:prstDash val="sysDash"/>
          <a:headEnd type="none"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</a:ln>
      </a:spPr>
      <a:bodyPr vert="horz" wrap="square" rtlCol="0" anchor="t">
        <a:noAutofit/>
      </a:bodyPr>
      <a:lstStyle>
        <a:defPPr algn="l" fontAlgn="base">
          <a:lnSpc>
            <a:spcPct val="110000"/>
          </a:lnSpc>
          <a:spcBef>
            <a:spcPct val="0"/>
          </a:spcBef>
          <a:spcAft>
            <a:spcPct val="0"/>
          </a:spcAft>
          <a:defRPr kumimoji="1" sz="1400" b="1" smtClean="0">
            <a:latin typeface="游ゴシック" panose="020B0400000000000000" pitchFamily="50" charset="-128"/>
            <a:ea typeface="游ゴシック" panose="020B04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LMRevolution_20230820" id="{F82CAAE0-694B-46BD-8A15-F90517141F33}" vid="{5D9F4CF9-FA58-4E2E-BAA3-A53C964B439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223392</TotalTime>
  <Words>955</Words>
  <Application>Microsoft Office PowerPoint</Application>
  <PresentationFormat>ワイド画面</PresentationFormat>
  <Paragraphs>77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HGP創英ﾌﾟﾚｾﾞﾝｽEB</vt:lpstr>
      <vt:lpstr>HG明朝E</vt:lpstr>
      <vt:lpstr>游ゴシック</vt:lpstr>
      <vt:lpstr>游ゴシック Light</vt:lpstr>
      <vt:lpstr>游ゴシック Medium</vt:lpstr>
      <vt:lpstr>Arial</vt:lpstr>
      <vt:lpstr>Calibri</vt:lpstr>
      <vt:lpstr>Calibri Light</vt:lpstr>
      <vt:lpstr>PLMRevolution_20230820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加藤幸司</dc:creator>
  <cp:lastModifiedBy>Koji Kato</cp:lastModifiedBy>
  <cp:revision>11372</cp:revision>
  <cp:lastPrinted>2026-01-08T09:24:48Z</cp:lastPrinted>
  <dcterms:created xsi:type="dcterms:W3CDTF">2014-08-31T08:28:54Z</dcterms:created>
  <dcterms:modified xsi:type="dcterms:W3CDTF">2026-01-12T04:38:19Z</dcterms:modified>
</cp:coreProperties>
</file>